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523" r:id="rId2"/>
    <p:sldId id="521" r:id="rId3"/>
    <p:sldId id="517" r:id="rId4"/>
    <p:sldId id="429" r:id="rId5"/>
    <p:sldId id="518" r:id="rId6"/>
    <p:sldId id="347" r:id="rId7"/>
    <p:sldId id="513" r:id="rId8"/>
    <p:sldId id="466" r:id="rId9"/>
    <p:sldId id="284" r:id="rId10"/>
    <p:sldId id="364" r:id="rId11"/>
    <p:sldId id="355" r:id="rId12"/>
    <p:sldId id="296" r:id="rId13"/>
    <p:sldId id="295" r:id="rId14"/>
    <p:sldId id="271" r:id="rId15"/>
    <p:sldId id="470" r:id="rId16"/>
    <p:sldId id="519" r:id="rId17"/>
    <p:sldId id="499" r:id="rId18"/>
    <p:sldId id="480" r:id="rId19"/>
    <p:sldId id="486" r:id="rId20"/>
    <p:sldId id="497" r:id="rId21"/>
    <p:sldId id="483" r:id="rId22"/>
    <p:sldId id="485" r:id="rId23"/>
    <p:sldId id="502" r:id="rId24"/>
    <p:sldId id="511" r:id="rId25"/>
    <p:sldId id="422" r:id="rId26"/>
    <p:sldId id="402" r:id="rId27"/>
    <p:sldId id="459" r:id="rId28"/>
    <p:sldId id="469" r:id="rId29"/>
  </p:sldIdLst>
  <p:sldSz cx="9144000" cy="6858000" type="screen4x3"/>
  <p:notesSz cx="7077075" cy="9051925"/>
  <p:defaultTextStyle>
    <a:defPPr>
      <a:defRPr lang="en-US"/>
    </a:defPPr>
    <a:lvl1pPr algn="l" rtl="0" eaLnBrk="0" fontAlgn="base" hangingPunct="0">
      <a:spcBef>
        <a:spcPct val="0"/>
      </a:spcBef>
      <a:spcAft>
        <a:spcPct val="0"/>
      </a:spcAft>
      <a:defRPr sz="1200" b="1"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sz="1200" b="1"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sz="1200" b="1"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sz="1200" b="1"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sz="1200" b="1"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b="1"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sz="1200" b="1"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sz="1200" b="1"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sz="1200" b="1" kern="1200">
        <a:solidFill>
          <a:schemeClr val="tx1"/>
        </a:solidFill>
        <a:latin typeface="Calibri" panose="020F050202020403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2DA4D98A-F707-4EB1-AE55-BB48DF42118F}">
          <p14:sldIdLst>
            <p14:sldId id="523"/>
            <p14:sldId id="521"/>
            <p14:sldId id="517"/>
            <p14:sldId id="429"/>
            <p14:sldId id="518"/>
            <p14:sldId id="347"/>
            <p14:sldId id="513"/>
            <p14:sldId id="466"/>
            <p14:sldId id="284"/>
            <p14:sldId id="364"/>
            <p14:sldId id="355"/>
            <p14:sldId id="296"/>
            <p14:sldId id="295"/>
            <p14:sldId id="271"/>
            <p14:sldId id="470"/>
            <p14:sldId id="519"/>
            <p14:sldId id="499"/>
            <p14:sldId id="480"/>
            <p14:sldId id="486"/>
            <p14:sldId id="497"/>
            <p14:sldId id="483"/>
            <p14:sldId id="485"/>
            <p14:sldId id="502"/>
            <p14:sldId id="511"/>
            <p14:sldId id="422"/>
            <p14:sldId id="402"/>
            <p14:sldId id="459"/>
            <p14:sldId id="46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51" userDrawn="1">
          <p15:clr>
            <a:srgbClr val="A4A3A4"/>
          </p15:clr>
        </p15:guide>
        <p15:guide id="2" pos="222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ven McGee" initials="SM" lastIdx="2" clrIdx="0">
    <p:extLst>
      <p:ext uri="{19B8F6BF-5375-455C-9EA6-DF929625EA0E}">
        <p15:presenceInfo xmlns:p15="http://schemas.microsoft.com/office/powerpoint/2012/main" userId="f24bacad13dfbdc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66FF33"/>
    <a:srgbClr val="505270"/>
    <a:srgbClr val="433E82"/>
    <a:srgbClr val="339933"/>
    <a:srgbClr val="FF9900"/>
    <a:srgbClr val="008000"/>
    <a:srgbClr val="4B4779"/>
    <a:srgbClr val="FF9999"/>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78" autoAdjust="0"/>
    <p:restoredTop sz="83770" autoAdjust="0"/>
  </p:normalViewPr>
  <p:slideViewPr>
    <p:cSldViewPr>
      <p:cViewPr varScale="1">
        <p:scale>
          <a:sx n="74" d="100"/>
          <a:sy n="74" d="100"/>
        </p:scale>
        <p:origin x="1709" y="283"/>
      </p:cViewPr>
      <p:guideLst>
        <p:guide orient="horz" pos="2160"/>
        <p:guide pos="2880"/>
      </p:guideLst>
    </p:cSldViewPr>
  </p:slideViewPr>
  <p:notesTextViewPr>
    <p:cViewPr>
      <p:scale>
        <a:sx n="200" d="100"/>
        <a:sy n="200" d="100"/>
      </p:scale>
      <p:origin x="0" y="0"/>
    </p:cViewPr>
  </p:notesTextViewPr>
  <p:sorterViewPr>
    <p:cViewPr>
      <p:scale>
        <a:sx n="66" d="100"/>
        <a:sy n="66" d="100"/>
      </p:scale>
      <p:origin x="0" y="0"/>
    </p:cViewPr>
  </p:sorterViewPr>
  <p:notesViewPr>
    <p:cSldViewPr>
      <p:cViewPr varScale="1">
        <p:scale>
          <a:sx n="56" d="100"/>
          <a:sy n="56" d="100"/>
        </p:scale>
        <p:origin x="2820" y="72"/>
      </p:cViewPr>
      <p:guideLst>
        <p:guide orient="horz" pos="2851"/>
        <p:guide pos="222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66733" cy="45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b="0">
                <a:latin typeface="Arial" panose="020B0604020202020204" pitchFamily="34" charset="0"/>
              </a:defRPr>
            </a:lvl1pPr>
          </a:lstStyle>
          <a:p>
            <a:pPr>
              <a:defRPr/>
            </a:pPr>
            <a:endParaRPr lang="en-US" altLang="en-US"/>
          </a:p>
        </p:txBody>
      </p:sp>
      <p:sp>
        <p:nvSpPr>
          <p:cNvPr id="39939" name="Rectangle 3"/>
          <p:cNvSpPr>
            <a:spLocks noGrp="1" noChangeArrowheads="1"/>
          </p:cNvSpPr>
          <p:nvPr>
            <p:ph type="dt" idx="1"/>
          </p:nvPr>
        </p:nvSpPr>
        <p:spPr bwMode="auto">
          <a:xfrm>
            <a:off x="4008705" y="0"/>
            <a:ext cx="3066733" cy="45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b="0">
                <a:latin typeface="Arial" panose="020B0604020202020204" pitchFamily="34" charset="0"/>
              </a:defRPr>
            </a:lvl1pPr>
          </a:lstStyle>
          <a:p>
            <a:pPr>
              <a:defRPr/>
            </a:pPr>
            <a:endParaRPr lang="en-US" altLang="en-US"/>
          </a:p>
        </p:txBody>
      </p:sp>
      <p:sp>
        <p:nvSpPr>
          <p:cNvPr id="2052" name="Rectangle 4"/>
          <p:cNvSpPr>
            <a:spLocks noGrp="1" noRot="1" noChangeAspect="1" noChangeArrowheads="1" noTextEdit="1"/>
          </p:cNvSpPr>
          <p:nvPr>
            <p:ph type="sldImg" idx="2"/>
          </p:nvPr>
        </p:nvSpPr>
        <p:spPr bwMode="auto">
          <a:xfrm>
            <a:off x="1276350" y="679450"/>
            <a:ext cx="4524375" cy="33940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9941" name="Rectangle 5"/>
          <p:cNvSpPr>
            <a:spLocks noGrp="1" noChangeArrowheads="1"/>
          </p:cNvSpPr>
          <p:nvPr>
            <p:ph type="body" sz="quarter" idx="3"/>
          </p:nvPr>
        </p:nvSpPr>
        <p:spPr bwMode="auto">
          <a:xfrm>
            <a:off x="707708" y="4299665"/>
            <a:ext cx="5661660" cy="407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39942" name="Rectangle 6"/>
          <p:cNvSpPr>
            <a:spLocks noGrp="1" noChangeArrowheads="1"/>
          </p:cNvSpPr>
          <p:nvPr>
            <p:ph type="ftr" sz="quarter" idx="4"/>
          </p:nvPr>
        </p:nvSpPr>
        <p:spPr bwMode="auto">
          <a:xfrm>
            <a:off x="0" y="8597758"/>
            <a:ext cx="3066733" cy="45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b="0">
                <a:latin typeface="Arial" panose="020B0604020202020204" pitchFamily="34" charset="0"/>
              </a:defRPr>
            </a:lvl1pPr>
          </a:lstStyle>
          <a:p>
            <a:pPr>
              <a:defRPr/>
            </a:pPr>
            <a:endParaRPr lang="en-US" altLang="en-US"/>
          </a:p>
        </p:txBody>
      </p:sp>
      <p:sp>
        <p:nvSpPr>
          <p:cNvPr id="39943" name="Rectangle 7"/>
          <p:cNvSpPr>
            <a:spLocks noGrp="1" noChangeArrowheads="1"/>
          </p:cNvSpPr>
          <p:nvPr>
            <p:ph type="sldNum" sz="quarter" idx="5"/>
          </p:nvPr>
        </p:nvSpPr>
        <p:spPr bwMode="auto">
          <a:xfrm>
            <a:off x="4008705" y="8597758"/>
            <a:ext cx="3066733" cy="45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b="0">
                <a:latin typeface="Arial" panose="020B0604020202020204" pitchFamily="34" charset="0"/>
              </a:defRPr>
            </a:lvl1pPr>
          </a:lstStyle>
          <a:p>
            <a:pPr>
              <a:defRPr/>
            </a:pPr>
            <a:fld id="{DFE5B687-9D64-4F29-A784-F8C8B92D95EB}" type="slidenum">
              <a:rPr lang="en-US" altLang="en-US"/>
              <a:pPr>
                <a:defRPr/>
              </a:pPr>
              <a:t>‹#›</a:t>
            </a:fld>
            <a:endParaRPr lang="en-US" altLang="en-US"/>
          </a:p>
        </p:txBody>
      </p:sp>
    </p:spTree>
    <p:extLst>
      <p:ext uri="{BB962C8B-B14F-4D97-AF65-F5344CB8AC3E}">
        <p14:creationId xmlns:p14="http://schemas.microsoft.com/office/powerpoint/2010/main" val="39930421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julien.danjou.info/blog/2014/openstack-summit-juno-ceilometer"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www.slideshare.net/StevenMcGee2/fireyinspired-heartbeat-synchronization"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nvestopedia.com/terms/k/k-percent-rule.asp"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awconcepts.com/index/id43.html" TargetMode="External"/><Relationship Id="rId4" Type="http://schemas.openxmlformats.org/officeDocument/2006/relationships/hyperlink" Target="Sourc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sz="1200" b="1">
                <a:solidFill>
                  <a:schemeClr val="tx1"/>
                </a:solidFill>
                <a:latin typeface="Calibri" panose="020F0502020204030204" pitchFamily="34" charset="0"/>
                <a:cs typeface="Arial" panose="020B0604020202020204" pitchFamily="34" charset="0"/>
              </a:defRPr>
            </a:lvl1pPr>
            <a:lvl2pPr marL="742950" indent="-285750">
              <a:defRPr sz="1200" b="1">
                <a:solidFill>
                  <a:schemeClr val="tx1"/>
                </a:solidFill>
                <a:latin typeface="Calibri" panose="020F0502020204030204" pitchFamily="34" charset="0"/>
                <a:cs typeface="Arial" panose="020B0604020202020204" pitchFamily="34" charset="0"/>
              </a:defRPr>
            </a:lvl2pPr>
            <a:lvl3pPr marL="1143000" indent="-228600">
              <a:defRPr sz="1200" b="1">
                <a:solidFill>
                  <a:schemeClr val="tx1"/>
                </a:solidFill>
                <a:latin typeface="Calibri" panose="020F0502020204030204" pitchFamily="34" charset="0"/>
                <a:cs typeface="Arial" panose="020B0604020202020204" pitchFamily="34" charset="0"/>
              </a:defRPr>
            </a:lvl3pPr>
            <a:lvl4pPr marL="1600200" indent="-228600">
              <a:defRPr sz="1200" b="1">
                <a:solidFill>
                  <a:schemeClr val="tx1"/>
                </a:solidFill>
                <a:latin typeface="Calibri" panose="020F0502020204030204" pitchFamily="34" charset="0"/>
                <a:cs typeface="Arial" panose="020B0604020202020204" pitchFamily="34" charset="0"/>
              </a:defRPr>
            </a:lvl4pPr>
            <a:lvl5pPr marL="2057400" indent="-228600">
              <a:defRPr sz="1200"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9pPr>
          </a:lstStyle>
          <a:p>
            <a:fld id="{3A507BC4-9A7D-4C8D-AECA-C58FB53C4458}" type="slidenum">
              <a:rPr lang="en-US" altLang="en-US" b="0" smtClean="0">
                <a:latin typeface="Arial" panose="020B0604020202020204" pitchFamily="34" charset="0"/>
              </a:rPr>
              <a:pPr/>
              <a:t>6</a:t>
            </a:fld>
            <a:endParaRPr lang="en-US" altLang="en-US" b="0">
              <a:latin typeface="Arial" panose="020B0604020202020204" pitchFamily="34"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lnSpc>
                <a:spcPct val="90000"/>
              </a:lnSpc>
            </a:pPr>
            <a:r>
              <a:rPr lang="en-US" dirty="0">
                <a:effectLst/>
              </a:rPr>
              <a:t>Monetizing schemes = value sampling across Universal Time Zone UTZ system - stochastically harmonized value samples </a:t>
            </a:r>
            <a:endParaRPr lang="en-US" altLang="en-US" dirty="0"/>
          </a:p>
        </p:txBody>
      </p:sp>
    </p:spTree>
    <p:extLst>
      <p:ext uri="{BB962C8B-B14F-4D97-AF65-F5344CB8AC3E}">
        <p14:creationId xmlns:p14="http://schemas.microsoft.com/office/powerpoint/2010/main" val="3707626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sz="1200" b="1">
                <a:solidFill>
                  <a:schemeClr val="tx1"/>
                </a:solidFill>
                <a:latin typeface="Calibri" panose="020F0502020204030204" pitchFamily="34" charset="0"/>
                <a:cs typeface="Arial" panose="020B0604020202020204" pitchFamily="34" charset="0"/>
              </a:defRPr>
            </a:lvl1pPr>
            <a:lvl2pPr marL="742950" indent="-285750">
              <a:defRPr sz="1200" b="1">
                <a:solidFill>
                  <a:schemeClr val="tx1"/>
                </a:solidFill>
                <a:latin typeface="Calibri" panose="020F0502020204030204" pitchFamily="34" charset="0"/>
                <a:cs typeface="Arial" panose="020B0604020202020204" pitchFamily="34" charset="0"/>
              </a:defRPr>
            </a:lvl2pPr>
            <a:lvl3pPr marL="1143000" indent="-228600">
              <a:defRPr sz="1200" b="1">
                <a:solidFill>
                  <a:schemeClr val="tx1"/>
                </a:solidFill>
                <a:latin typeface="Calibri" panose="020F0502020204030204" pitchFamily="34" charset="0"/>
                <a:cs typeface="Arial" panose="020B0604020202020204" pitchFamily="34" charset="0"/>
              </a:defRPr>
            </a:lvl3pPr>
            <a:lvl4pPr marL="1600200" indent="-228600">
              <a:defRPr sz="1200" b="1">
                <a:solidFill>
                  <a:schemeClr val="tx1"/>
                </a:solidFill>
                <a:latin typeface="Calibri" panose="020F0502020204030204" pitchFamily="34" charset="0"/>
                <a:cs typeface="Arial" panose="020B0604020202020204" pitchFamily="34" charset="0"/>
              </a:defRPr>
            </a:lvl4pPr>
            <a:lvl5pPr marL="2057400" indent="-228600">
              <a:defRPr sz="1200"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9pPr>
          </a:lstStyle>
          <a:p>
            <a:fld id="{8E0E931C-6DFB-4AD3-898E-9F1818DA5394}" type="slidenum">
              <a:rPr lang="en-US" altLang="en-US" b="0" smtClean="0">
                <a:latin typeface="Arial" panose="020B0604020202020204" pitchFamily="34" charset="0"/>
              </a:rPr>
              <a:pPr/>
              <a:t>9</a:t>
            </a:fld>
            <a:endParaRPr lang="en-US" altLang="en-US" b="0">
              <a:latin typeface="Arial" panose="020B0604020202020204" pitchFamily="34"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xfrm>
            <a:off x="235903" y="4299665"/>
            <a:ext cx="6605270" cy="4073366"/>
          </a:xfrm>
          <a:noFill/>
        </p:spPr>
        <p:txBody>
          <a:bodyPr/>
          <a:lstStyle/>
          <a:p>
            <a:r>
              <a:rPr lang="en-US" b="1" dirty="0"/>
              <a:t>Firefly inspired stochastic harmonization combined with cycle Heart Beacon Cycle: Fireflies adjust the phase of their next heartbeat based on incoming ﬂash messages using an algorithm inspired by mathematical models of ﬁreﬂy synchronization. There is no requirement regarding the length of a cycle with respect to real time as long as a length is bounded and all nodes agree on it eventually. What we are interested in guaranteeing is that all nodes start and end their cycles at the same time, with an error that is at least one, but preferably more, orders of magnitude smaller than a chosen cycle length. Firefly heartbeat synchronization reduces uncertainty in stochastic networks" -- especially when firefly's near consensus (statistical mean) that is matched to nearest Heartbeat Beacon micro-cycle schedule news-casted over wide areas. Stochastic Harmonization of FOREX Networks. is a practical application of the concept described in image 8 where algorithms inspired by a species of fireflies who strive to achieve blinking pattern consensus during mating activities are used in concert with established heartbeat state meta data snapshot harvesting intervals. Firefly events matched with cyclical heartbeat cycles would require a read / write, store and forward service. </a:t>
            </a:r>
            <a:r>
              <a:rPr lang="en-US" b="1" dirty="0">
                <a:hlinkClick r:id="rId3"/>
              </a:rPr>
              <a:t>Ceilometer</a:t>
            </a:r>
            <a:r>
              <a:rPr lang="en-US" b="1" dirty="0"/>
              <a:t> as a Time-Series-as-a-Service Ceilometer API is a time series read/write service, useful in auditing leveraging a time-sample API as part of an event subsystem. = new project called Gnocchi, Gnocchi is split in two parts: a time series API and its driver, and a resource indexing API with its own driver. Having two distinct driver sets allows it to use different technologies to store each data type in the best storage engine possible. The canonical driver for time series handling is based on Pandas and Swift. The canonical resource indexer driver is based on </a:t>
            </a:r>
            <a:r>
              <a:rPr lang="en-US" b="1" dirty="0" err="1"/>
              <a:t>SQLAlchemy</a:t>
            </a:r>
            <a:r>
              <a:rPr lang="en-US" b="1" dirty="0"/>
              <a:t>. See </a:t>
            </a:r>
            <a:r>
              <a:rPr lang="en-US" b="1" dirty="0">
                <a:hlinkClick r:id="rId3"/>
              </a:rPr>
              <a:t>https://julien.danjou.info/blog/2014/openstack-summit-juno-ceilometer</a:t>
            </a:r>
            <a:endParaRPr lang="en-US" dirty="0"/>
          </a:p>
          <a:p>
            <a:r>
              <a:rPr lang="en-US" b="1" dirty="0"/>
              <a:t>Firefly inspired Heartbeat Synchronization: in a paper entitled Fireﬂy-inspired Heartbeat Synchronization in Overlay Networks by the University of </a:t>
            </a:r>
            <a:r>
              <a:rPr lang="en-US" b="1" dirty="0" err="1"/>
              <a:t>Bolonga</a:t>
            </a:r>
            <a:r>
              <a:rPr lang="en-US" b="1" dirty="0"/>
              <a:t> and Trento Italy along with the University of Szeged, Hungary: “Heartbeat synchronization strives to have nodes in a distributed system generate periodic, local “heartbeat” events approximately at the same time. Many useful distributed protocols rely on the existence of such heartbeats for driving their cycle- based execution.. The heartbeat synchronization protocol for overlay networks is inspired by mathematical models of ﬂash synchronization in certain species of ﬁre ﬂies. Nodes send ﬂash messages to their neighbors when a local heartbeat triggers. Fireflies adjust the phase of their next heartbeat based on incoming ﬂash messages using an algorithm inspired by mathematical models of ﬁre-ﬂy synchronization. Heartbeat synchronization strives to have nodes in a distributed system generate periodic, local “heartbeat” events approximately at the same time. It differs from classical clock  synchronization in that nodes are not interested in counting cycles and agreeing on a ID of a current cycle. There is no requirement regarding the length of a cycle with respect to real time as long as a length is bounded and all nodes agree on it eventually. The goal is to guarantee that all nodes start and end their cycles at the same time, with an error that is at least one, but preferably more, orders of magnitude smaller than a chosen cycle length.</a:t>
            </a:r>
            <a:endParaRPr lang="en-US" dirty="0"/>
          </a:p>
          <a:p>
            <a:r>
              <a:rPr lang="en-US" b="1" dirty="0"/>
              <a:t>Firefly heartbeat synchronization reduces uncertainty in stochastic networks". In context with the Internet of Everything Value index, cross network and system stochastic harmonization will help improve the process of searching for unused resources and unmet needs of goods at rest and in transit in context with geo-spatial temporal snapshots in time enabling the redirection, re-vectoring of assets in near real time to point of consumption, point of need resulting in a more efficient (re) distribution scheme, savings in fuel and support for real time news-casting / beacon broadcasting, news-casting, replicating advertisements to subscribers.</a:t>
            </a:r>
            <a:endParaRPr lang="en-US" dirty="0"/>
          </a:p>
          <a:p>
            <a:r>
              <a:rPr lang="en-US" b="1" dirty="0"/>
              <a:t>FIREFLY INSPIRED HEARTBEAT ALGORITHM University of Bologna / University of Hungary </a:t>
            </a:r>
            <a:r>
              <a:rPr lang="en-US" b="1" dirty="0">
                <a:hlinkClick r:id="rId4"/>
              </a:rPr>
              <a:t>LINK</a:t>
            </a:r>
            <a:r>
              <a:rPr lang="en-US" b="1" dirty="0"/>
              <a:t>: http://www.slideshare.net/StevenMcGee2/fireyinspired-heartbeat-synchronization </a:t>
            </a:r>
            <a:endParaRPr lang="en-US" dirty="0"/>
          </a:p>
          <a:p>
            <a:pPr eaLnBrk="1" hangingPunct="1"/>
            <a:endParaRPr lang="en-US" altLang="en-US" dirty="0"/>
          </a:p>
        </p:txBody>
      </p:sp>
    </p:spTree>
    <p:extLst>
      <p:ext uri="{BB962C8B-B14F-4D97-AF65-F5344CB8AC3E}">
        <p14:creationId xmlns:p14="http://schemas.microsoft.com/office/powerpoint/2010/main" val="3620163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panose="020B0604020202020204" pitchFamily="34" charset="0"/>
                <a:ea typeface="+mn-ea"/>
                <a:cs typeface="Arial" panose="020B0604020202020204" pitchFamily="34" charset="0"/>
              </a:rPr>
              <a:t>Economist Milton Friedman predicted the rise of a computer capable of automatically adjusting the inflation rate of money, and this is precisely what we see in the case of bitcoin, as a regulatory algorithm intelligently adjusts the mining difficulty to make the issuance of blocks more or less easy depending on the demand for network hashing power. No money system we have seen to date can claim it is chronologically regulated. The universal construct of time is the backbone of the cryptocurrency digital economy. Investopedia K % Rule </a:t>
            </a:r>
            <a:r>
              <a:rPr lang="en-US" sz="1200" b="0" u="sng" kern="1200" dirty="0">
                <a:solidFill>
                  <a:schemeClr val="tx1"/>
                </a:solidFill>
                <a:effectLst/>
                <a:latin typeface="Arial" panose="020B0604020202020204" pitchFamily="34" charset="0"/>
                <a:ea typeface="+mn-ea"/>
                <a:cs typeface="Arial" panose="020B0604020202020204" pitchFamily="34" charset="0"/>
                <a:hlinkClick r:id="rId3"/>
              </a:rPr>
              <a:t>Source</a:t>
            </a:r>
            <a:r>
              <a:rPr lang="en-US" sz="1200" b="1" kern="1200" dirty="0">
                <a:solidFill>
                  <a:schemeClr val="tx1"/>
                </a:solidFill>
                <a:effectLst/>
                <a:latin typeface="Arial" panose="020B0604020202020204" pitchFamily="34" charset="0"/>
                <a:ea typeface="+mn-ea"/>
                <a:cs typeface="Arial" panose="020B0604020202020204" pitchFamily="34" charset="0"/>
              </a:rPr>
              <a:t>: https://investopedia.com/terms/k/k-percent-rule.asp</a:t>
            </a:r>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b="1" kern="1200" dirty="0">
                <a:solidFill>
                  <a:schemeClr val="tx1"/>
                </a:solidFill>
                <a:effectLst/>
                <a:latin typeface="Arial" panose="020B0604020202020204" pitchFamily="34" charset="0"/>
                <a:ea typeface="+mn-ea"/>
                <a:cs typeface="Arial" panose="020B0604020202020204" pitchFamily="34" charset="0"/>
              </a:rPr>
              <a:t>Satoshi Nakamoto’s Bitcoin key building block is a time stamp server. Satoshi Nakamoto: "Bitcoin is intended to be paired with the market place" "the blockchain stores references to market indexes" Globalization involves multi-national corporate entities vying for control of regional resources. It follows that a proven strategy to identify, track, and monitor resources regionally within the global economic matrix is needed. Bitcoin cryptocurrencies as programmable money and the internet's heartbeat, heartbeat messages timed to harvest data during micro economic cycles then aggregated into a composite economic heartbeat pulse as Economist Milton Friedman’s K% rule is a clear and present opportunity for trade equity and economic system of systems stability.   </a:t>
            </a:r>
            <a:r>
              <a:rPr lang="en-US" sz="1200" u="sng" kern="1200">
                <a:solidFill>
                  <a:schemeClr val="tx1"/>
                </a:solidFill>
                <a:effectLst/>
                <a:latin typeface="Arial" panose="020B0604020202020204" pitchFamily="34" charset="0"/>
                <a:ea typeface="+mn-ea"/>
                <a:cs typeface="Arial" panose="020B0604020202020204" pitchFamily="34" charset="0"/>
                <a:hlinkClick r:id="rId4"/>
              </a:rPr>
              <a:t>Source:</a:t>
            </a:r>
            <a:r>
              <a:rPr lang="en-US" sz="1200" kern="1200">
                <a:solidFill>
                  <a:schemeClr val="tx1"/>
                </a:solidFill>
                <a:effectLst/>
                <a:latin typeface="Arial" panose="020B0604020202020204" pitchFamily="34" charset="0"/>
                <a:ea typeface="+mn-ea"/>
                <a:cs typeface="Arial" panose="020B0604020202020204" pitchFamily="34" charset="0"/>
              </a:rPr>
              <a:t> </a:t>
            </a:r>
            <a:r>
              <a:rPr lang="en-US" sz="1200" u="sng" kern="1200">
                <a:solidFill>
                  <a:schemeClr val="tx1"/>
                </a:solidFill>
                <a:effectLst/>
                <a:latin typeface="Arial" panose="020B0604020202020204" pitchFamily="34" charset="0"/>
                <a:ea typeface="+mn-ea"/>
                <a:cs typeface="Arial" panose="020B0604020202020204" pitchFamily="34" charset="0"/>
                <a:hlinkClick r:id="rId5"/>
              </a:rPr>
              <a:t>http://sawconcepts.com/index/id43.html</a:t>
            </a:r>
            <a:endParaRPr lang="en-US" sz="1200" kern="1200">
              <a:solidFill>
                <a:schemeClr val="tx1"/>
              </a:solidFill>
              <a:effectLst/>
              <a:latin typeface="Arial" panose="020B0604020202020204" pitchFamily="34" charset="0"/>
              <a:ea typeface="+mn-ea"/>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DFE5B687-9D64-4F29-A784-F8C8B92D95EB}" type="slidenum">
              <a:rPr lang="en-US" altLang="en-US" smtClean="0"/>
              <a:pPr>
                <a:defRPr/>
              </a:pPr>
              <a:t>11</a:t>
            </a:fld>
            <a:endParaRPr lang="en-US" altLang="en-US"/>
          </a:p>
        </p:txBody>
      </p:sp>
    </p:spTree>
    <p:extLst>
      <p:ext uri="{BB962C8B-B14F-4D97-AF65-F5344CB8AC3E}">
        <p14:creationId xmlns:p14="http://schemas.microsoft.com/office/powerpoint/2010/main" val="3421380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FE5B687-9D64-4F29-A784-F8C8B92D95EB}" type="slidenum">
              <a:rPr lang="en-US" altLang="en-US" smtClean="0"/>
              <a:pPr>
                <a:defRPr/>
              </a:pPr>
              <a:t>12</a:t>
            </a:fld>
            <a:endParaRPr lang="en-US" altLang="en-US"/>
          </a:p>
        </p:txBody>
      </p:sp>
    </p:spTree>
    <p:extLst>
      <p:ext uri="{BB962C8B-B14F-4D97-AF65-F5344CB8AC3E}">
        <p14:creationId xmlns:p14="http://schemas.microsoft.com/office/powerpoint/2010/main" val="174169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200" b="1">
                <a:solidFill>
                  <a:schemeClr val="tx1"/>
                </a:solidFill>
                <a:latin typeface="Calibri" panose="020F0502020204030204" pitchFamily="34" charset="0"/>
                <a:cs typeface="Arial" panose="020B0604020202020204" pitchFamily="34" charset="0"/>
              </a:defRPr>
            </a:lvl1pPr>
            <a:lvl2pPr marL="742950" indent="-285750">
              <a:defRPr sz="1200" b="1">
                <a:solidFill>
                  <a:schemeClr val="tx1"/>
                </a:solidFill>
                <a:latin typeface="Calibri" panose="020F0502020204030204" pitchFamily="34" charset="0"/>
                <a:cs typeface="Arial" panose="020B0604020202020204" pitchFamily="34" charset="0"/>
              </a:defRPr>
            </a:lvl2pPr>
            <a:lvl3pPr marL="1143000" indent="-228600">
              <a:defRPr sz="1200" b="1">
                <a:solidFill>
                  <a:schemeClr val="tx1"/>
                </a:solidFill>
                <a:latin typeface="Calibri" panose="020F0502020204030204" pitchFamily="34" charset="0"/>
                <a:cs typeface="Arial" panose="020B0604020202020204" pitchFamily="34" charset="0"/>
              </a:defRPr>
            </a:lvl3pPr>
            <a:lvl4pPr marL="1600200" indent="-228600">
              <a:defRPr sz="1200" b="1">
                <a:solidFill>
                  <a:schemeClr val="tx1"/>
                </a:solidFill>
                <a:latin typeface="Calibri" panose="020F0502020204030204" pitchFamily="34" charset="0"/>
                <a:cs typeface="Arial" panose="020B0604020202020204" pitchFamily="34" charset="0"/>
              </a:defRPr>
            </a:lvl4pPr>
            <a:lvl5pPr marL="2057400" indent="-228600">
              <a:defRPr sz="1200"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9pPr>
          </a:lstStyle>
          <a:p>
            <a:fld id="{413D0B3A-D7B9-4107-8ED7-C3A5A97EC27D}" type="slidenum">
              <a:rPr lang="en-US" altLang="en-US" b="0" smtClean="0">
                <a:latin typeface="Arial" panose="020B0604020202020204" pitchFamily="34" charset="0"/>
              </a:rPr>
              <a:pPr/>
              <a:t>13</a:t>
            </a:fld>
            <a:endParaRPr lang="en-US" altLang="en-US" b="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314537" y="4299665"/>
            <a:ext cx="6448002" cy="4073366"/>
          </a:xfrm>
          <a:noFill/>
        </p:spPr>
        <p:txBody>
          <a:bodyPr/>
          <a:lstStyle/>
          <a:p>
            <a:r>
              <a:rPr lang="en-US" b="1" dirty="0"/>
              <a:t>STAAS: Space Time As A Service. A use case of the firefly inspired heartbeat synchronization algorithm in stock and currency exchanges is algorithmic regulation cited by economist Milton Friedman.   For example, improving temporal trade parity between Bitcoin Blockchain &amp; conventional stock exchanges by using the firefly-heartbeat algorithm to take trade speed samples among trade populations across time zones to determine an optimal trade speed / frequency as a statistical mean.  Trading velocity far exceeds Bitcoin's current transaction rates estimated to be between 3 - 7 transactions per second and far exceed non-HFT trading capacity. A method is needed to establish temporal trade parity and account for on floor / off floor trading disparity -- enter STAAS Space - Time As A Service using a novel stochastic harmonization algorithm based on the mating behavior of certain species of fireflies that strive to sync during mating activity matched to the closest Operational Tempo OPTEMPO heartbeat cycle.</a:t>
            </a:r>
            <a:endParaRPr lang="en-US" dirty="0"/>
          </a:p>
          <a:p>
            <a:r>
              <a:rPr lang="en-US" b="1" dirty="0"/>
              <a:t>Wall Street Stock Exchanges must solve the problem where High Frequency Trade transactions far exceed the ability of a regulatory, monitoring 3rd party's (DCCC) ability to record, verify and validate transactions -- a computational job that the Bitcoin Blockchain is being used to solve.  Project Medici intends to create a blockchain based securities exchange.  “Medici,” the project aims to democratize Wall Street in much the same way bitcoin seeks to democratize currency and payments. By operating separate from traditional stock exchanges and the big corporate banks, it could eliminate certain loopholes in the system and reduce the costs associated with issuing and juggling stock. </a:t>
            </a:r>
            <a:endParaRPr lang="en-US" dirty="0"/>
          </a:p>
          <a:p>
            <a:r>
              <a:rPr lang="en-US" b="1" dirty="0"/>
              <a:t>All sophisticated algorithms, bots, mots, scripts, agents.. make use of the heartbeat -- opportunities, intervals, windows in time.  High frequency flash trade algorithms are sophisticated and distributed -- however, all algorithms report to a single master controller. The heartbeat = start bit / stop bit, Time To Live = algorithm on / algorithm off / algorithm duration. Heartbeat &lt;/108&gt; messages and the heartbeat time cycle can be used to  limit trade sessions by trading session or trade time cycle e.g., one trade per cycle and / or n trades per session. Geo-spatial temporal </a:t>
            </a:r>
            <a:r>
              <a:rPr lang="en-US" b="1" dirty="0" err="1"/>
              <a:t>techiques</a:t>
            </a:r>
            <a:r>
              <a:rPr lang="en-US" b="1" dirty="0"/>
              <a:t> like IDMaps and </a:t>
            </a:r>
            <a:r>
              <a:rPr lang="en-US" b="1" dirty="0" err="1"/>
              <a:t>SonarHop</a:t>
            </a:r>
            <a:r>
              <a:rPr lang="en-US" b="1" dirty="0"/>
              <a:t> and the firefly heartbeat stochastic harmonization method can be used to account for trades distributed across time zones and trading on the stock exchange floor and off where the length of the fiber optic cable makes a difference in High Frequency Trade volume. Time cycles match Bitcoin blockchain transaction rates currently estimated to be 3 – 7 per second with High Frequency Flash trade rates.</a:t>
            </a:r>
            <a:r>
              <a:rPr lang="en-US" dirty="0"/>
              <a:t> </a:t>
            </a:r>
            <a:r>
              <a:rPr lang="en-US" b="1" dirty="0"/>
              <a:t>Project </a:t>
            </a:r>
            <a:r>
              <a:rPr lang="en-US" b="1" dirty="0" err="1"/>
              <a:t>Lighning's</a:t>
            </a:r>
            <a:r>
              <a:rPr lang="en-US" b="1" dirty="0"/>
              <a:t> sync delta approach -- sending only the changes to ledgers from one (heartbeat) time cycle to the next instead of refreshing the entire ledger is one solution to address trade parity. </a:t>
            </a:r>
            <a:endParaRPr lang="en-US" dirty="0"/>
          </a:p>
          <a:p>
            <a:pPr eaLnBrk="1" hangingPunct="1"/>
            <a:endParaRPr lang="en-US" altLang="en-US" dirty="0"/>
          </a:p>
        </p:txBody>
      </p:sp>
    </p:spTree>
    <p:extLst>
      <p:ext uri="{BB962C8B-B14F-4D97-AF65-F5344CB8AC3E}">
        <p14:creationId xmlns:p14="http://schemas.microsoft.com/office/powerpoint/2010/main" val="2300027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a:defRPr sz="1200" b="1">
                <a:solidFill>
                  <a:schemeClr val="tx1"/>
                </a:solidFill>
                <a:latin typeface="Calibri" panose="020F0502020204030204" pitchFamily="34" charset="0"/>
                <a:cs typeface="Arial" panose="020B0604020202020204" pitchFamily="34" charset="0"/>
              </a:defRPr>
            </a:lvl1pPr>
            <a:lvl2pPr marL="742950" indent="-285750">
              <a:defRPr sz="1200" b="1">
                <a:solidFill>
                  <a:schemeClr val="tx1"/>
                </a:solidFill>
                <a:latin typeface="Calibri" panose="020F0502020204030204" pitchFamily="34" charset="0"/>
                <a:cs typeface="Arial" panose="020B0604020202020204" pitchFamily="34" charset="0"/>
              </a:defRPr>
            </a:lvl2pPr>
            <a:lvl3pPr marL="1143000" indent="-228600">
              <a:defRPr sz="1200" b="1">
                <a:solidFill>
                  <a:schemeClr val="tx1"/>
                </a:solidFill>
                <a:latin typeface="Calibri" panose="020F0502020204030204" pitchFamily="34" charset="0"/>
                <a:cs typeface="Arial" panose="020B0604020202020204" pitchFamily="34" charset="0"/>
              </a:defRPr>
            </a:lvl3pPr>
            <a:lvl4pPr marL="1600200" indent="-228600">
              <a:defRPr sz="1200" b="1">
                <a:solidFill>
                  <a:schemeClr val="tx1"/>
                </a:solidFill>
                <a:latin typeface="Calibri" panose="020F0502020204030204" pitchFamily="34" charset="0"/>
                <a:cs typeface="Arial" panose="020B0604020202020204" pitchFamily="34" charset="0"/>
              </a:defRPr>
            </a:lvl4pPr>
            <a:lvl5pPr marL="2057400" indent="-228600">
              <a:defRPr sz="1200"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9pPr>
          </a:lstStyle>
          <a:p>
            <a:fld id="{C4F05148-7E65-4B7C-A60F-9D63ACB87BFC}" type="slidenum">
              <a:rPr lang="en-US" altLang="en-US" b="0" smtClean="0">
                <a:latin typeface="Arial" panose="020B0604020202020204" pitchFamily="34" charset="0"/>
              </a:rPr>
              <a:pPr/>
              <a:t>14</a:t>
            </a:fld>
            <a:endParaRPr lang="en-US" altLang="en-US" b="0">
              <a:latin typeface="Arial" panose="020B0604020202020204" pitchFamily="3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4171571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your patent applications, granted patents written and described with SCOTUS Alice Corp Vs CLS Bank in mind? are your patent applications, patents grants descriptive to the quantum computing level - future proofed? Are they written to be quantum resistant or quantum based or both? What if events could be propagated by waves - is there a need for liquid nitrogen if the method and means is light wave laser based? Why go the liquid nitrogen route if we know the challenges in maintaining consistent temperatures across the globe at sea level Vs mountain tops, equator Vs poles... and don't forget the need to stochastically harmonize data sampling fluctuations across the world's time zones...</a:t>
            </a:r>
          </a:p>
        </p:txBody>
      </p:sp>
      <p:sp>
        <p:nvSpPr>
          <p:cNvPr id="4" name="Slide Number Placeholder 3"/>
          <p:cNvSpPr>
            <a:spLocks noGrp="1"/>
          </p:cNvSpPr>
          <p:nvPr>
            <p:ph type="sldNum" sz="quarter" idx="5"/>
          </p:nvPr>
        </p:nvSpPr>
        <p:spPr/>
        <p:txBody>
          <a:bodyPr/>
          <a:lstStyle/>
          <a:p>
            <a:pPr>
              <a:defRPr/>
            </a:pPr>
            <a:fld id="{DFE5B687-9D64-4F29-A784-F8C8B92D95EB}" type="slidenum">
              <a:rPr lang="en-US" altLang="en-US" smtClean="0"/>
              <a:pPr>
                <a:defRPr/>
              </a:pPr>
              <a:t>27</a:t>
            </a:fld>
            <a:endParaRPr lang="en-US" altLang="en-US"/>
          </a:p>
        </p:txBody>
      </p:sp>
    </p:spTree>
    <p:extLst>
      <p:ext uri="{BB962C8B-B14F-4D97-AF65-F5344CB8AC3E}">
        <p14:creationId xmlns:p14="http://schemas.microsoft.com/office/powerpoint/2010/main" val="3140865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14830909-121B-491B-AA99-43D6C0BDBAD5}" type="slidenum">
              <a:rPr lang="en-US" altLang="en-US"/>
              <a:pPr>
                <a:defRPr/>
              </a:pPr>
              <a:t>‹#›</a:t>
            </a:fld>
            <a:endParaRPr lang="en-US" altLang="en-US"/>
          </a:p>
        </p:txBody>
      </p:sp>
    </p:spTree>
    <p:extLst>
      <p:ext uri="{BB962C8B-B14F-4D97-AF65-F5344CB8AC3E}">
        <p14:creationId xmlns:p14="http://schemas.microsoft.com/office/powerpoint/2010/main" val="3990183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A0024B48-9907-4C54-A09F-04F58192D8FA}" type="slidenum">
              <a:rPr lang="en-US" altLang="en-US"/>
              <a:pPr>
                <a:defRPr/>
              </a:pPr>
              <a:t>‹#›</a:t>
            </a:fld>
            <a:endParaRPr lang="en-US" altLang="en-US"/>
          </a:p>
        </p:txBody>
      </p:sp>
    </p:spTree>
    <p:extLst>
      <p:ext uri="{BB962C8B-B14F-4D97-AF65-F5344CB8AC3E}">
        <p14:creationId xmlns:p14="http://schemas.microsoft.com/office/powerpoint/2010/main" val="160718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D35F8E98-E143-4F97-91C6-2DA6AA5AB1E9}" type="slidenum">
              <a:rPr lang="en-US" altLang="en-US"/>
              <a:pPr>
                <a:defRPr/>
              </a:pPr>
              <a:t>‹#›</a:t>
            </a:fld>
            <a:endParaRPr lang="en-US" altLang="en-US"/>
          </a:p>
        </p:txBody>
      </p:sp>
    </p:spTree>
    <p:extLst>
      <p:ext uri="{BB962C8B-B14F-4D97-AF65-F5344CB8AC3E}">
        <p14:creationId xmlns:p14="http://schemas.microsoft.com/office/powerpoint/2010/main" val="1715384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2B19B553-DA7D-41B7-8E3D-F400084F4C06}" type="slidenum">
              <a:rPr lang="en-US" altLang="en-US"/>
              <a:pPr>
                <a:defRPr/>
              </a:pPr>
              <a:t>‹#›</a:t>
            </a:fld>
            <a:endParaRPr lang="en-US" altLang="en-US"/>
          </a:p>
        </p:txBody>
      </p:sp>
    </p:spTree>
    <p:extLst>
      <p:ext uri="{BB962C8B-B14F-4D97-AF65-F5344CB8AC3E}">
        <p14:creationId xmlns:p14="http://schemas.microsoft.com/office/powerpoint/2010/main" val="2485371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F6A86DFE-A075-4C5F-8FDD-6D37A2A076B6}" type="slidenum">
              <a:rPr lang="en-US" altLang="en-US"/>
              <a:pPr>
                <a:defRPr/>
              </a:pPr>
              <a:t>‹#›</a:t>
            </a:fld>
            <a:endParaRPr lang="en-US" altLang="en-US"/>
          </a:p>
        </p:txBody>
      </p:sp>
    </p:spTree>
    <p:extLst>
      <p:ext uri="{BB962C8B-B14F-4D97-AF65-F5344CB8AC3E}">
        <p14:creationId xmlns:p14="http://schemas.microsoft.com/office/powerpoint/2010/main" val="98977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A9079A0F-FC5C-4536-9919-2D428E2CEFD7}" type="slidenum">
              <a:rPr lang="en-US" altLang="en-US"/>
              <a:pPr>
                <a:defRPr/>
              </a:pPr>
              <a:t>‹#›</a:t>
            </a:fld>
            <a:endParaRPr lang="en-US" altLang="en-US"/>
          </a:p>
        </p:txBody>
      </p:sp>
    </p:spTree>
    <p:extLst>
      <p:ext uri="{BB962C8B-B14F-4D97-AF65-F5344CB8AC3E}">
        <p14:creationId xmlns:p14="http://schemas.microsoft.com/office/powerpoint/2010/main" val="2485363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87761C60-9C74-4A01-93FC-9F6E0F034ED1}" type="slidenum">
              <a:rPr lang="en-US" altLang="en-US"/>
              <a:pPr>
                <a:defRPr/>
              </a:pPr>
              <a:t>‹#›</a:t>
            </a:fld>
            <a:endParaRPr lang="en-US" altLang="en-US"/>
          </a:p>
        </p:txBody>
      </p:sp>
    </p:spTree>
    <p:extLst>
      <p:ext uri="{BB962C8B-B14F-4D97-AF65-F5344CB8AC3E}">
        <p14:creationId xmlns:p14="http://schemas.microsoft.com/office/powerpoint/2010/main" val="982550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868F7459-91B8-46DB-B4A5-8A4FF9EBA315}" type="slidenum">
              <a:rPr lang="en-US" altLang="en-US"/>
              <a:pPr>
                <a:defRPr/>
              </a:pPr>
              <a:t>‹#›</a:t>
            </a:fld>
            <a:endParaRPr lang="en-US" altLang="en-US"/>
          </a:p>
        </p:txBody>
      </p:sp>
    </p:spTree>
    <p:extLst>
      <p:ext uri="{BB962C8B-B14F-4D97-AF65-F5344CB8AC3E}">
        <p14:creationId xmlns:p14="http://schemas.microsoft.com/office/powerpoint/2010/main" val="1603274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903D26A2-041C-40FD-A553-878EC8B36915}" type="slidenum">
              <a:rPr lang="en-US" altLang="en-US"/>
              <a:pPr>
                <a:defRPr/>
              </a:pPr>
              <a:t>‹#›</a:t>
            </a:fld>
            <a:endParaRPr lang="en-US" altLang="en-US"/>
          </a:p>
        </p:txBody>
      </p:sp>
    </p:spTree>
    <p:extLst>
      <p:ext uri="{BB962C8B-B14F-4D97-AF65-F5344CB8AC3E}">
        <p14:creationId xmlns:p14="http://schemas.microsoft.com/office/powerpoint/2010/main" val="2762692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AB7EDA2F-72D5-404F-962C-390D8EB4060C}" type="slidenum">
              <a:rPr lang="en-US" altLang="en-US"/>
              <a:pPr>
                <a:defRPr/>
              </a:pPr>
              <a:t>‹#›</a:t>
            </a:fld>
            <a:endParaRPr lang="en-US" altLang="en-US"/>
          </a:p>
        </p:txBody>
      </p:sp>
    </p:spTree>
    <p:extLst>
      <p:ext uri="{BB962C8B-B14F-4D97-AF65-F5344CB8AC3E}">
        <p14:creationId xmlns:p14="http://schemas.microsoft.com/office/powerpoint/2010/main" val="2192104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873F3B19-22F0-482A-A2C8-C8B965421424}" type="slidenum">
              <a:rPr lang="en-US" altLang="en-US"/>
              <a:pPr>
                <a:defRPr/>
              </a:pPr>
              <a:t>‹#›</a:t>
            </a:fld>
            <a:endParaRPr lang="en-US" altLang="en-US"/>
          </a:p>
        </p:txBody>
      </p:sp>
    </p:spTree>
    <p:extLst>
      <p:ext uri="{BB962C8B-B14F-4D97-AF65-F5344CB8AC3E}">
        <p14:creationId xmlns:p14="http://schemas.microsoft.com/office/powerpoint/2010/main" val="4064912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mn-lt"/>
              </a:defRPr>
            </a:lvl1pPr>
          </a:lstStyle>
          <a:p>
            <a:pPr>
              <a:defRPr/>
            </a:pPr>
            <a:endParaRPr lang="en-U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mn-lt"/>
              </a:defRPr>
            </a:lvl1pPr>
          </a:lstStyle>
          <a:p>
            <a:pPr>
              <a:defRPr/>
            </a:pPr>
            <a:endParaRPr lang="en-U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atin typeface="+mn-lt"/>
              </a:defRPr>
            </a:lvl1pPr>
          </a:lstStyle>
          <a:p>
            <a:pPr>
              <a:defRPr/>
            </a:pPr>
            <a:fld id="{5BE1C5EE-3BCD-41C6-AB2E-A36B89DBF41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3" Type="http://schemas.openxmlformats.org/officeDocument/2006/relationships/image" Target="../media/image61.jpeg"/><Relationship Id="rId18" Type="http://schemas.openxmlformats.org/officeDocument/2006/relationships/image" Target="../media/image55.wmf"/><Relationship Id="rId26" Type="http://schemas.openxmlformats.org/officeDocument/2006/relationships/image" Target="../media/image72.emf"/><Relationship Id="rId39" Type="http://schemas.openxmlformats.org/officeDocument/2006/relationships/image" Target="../media/image53.jpeg"/><Relationship Id="rId21" Type="http://schemas.openxmlformats.org/officeDocument/2006/relationships/image" Target="../media/image50.jpeg"/><Relationship Id="rId34" Type="http://schemas.openxmlformats.org/officeDocument/2006/relationships/image" Target="../media/image114.jpeg"/><Relationship Id="rId42" Type="http://schemas.openxmlformats.org/officeDocument/2006/relationships/image" Target="../media/image74.jpeg"/><Relationship Id="rId47" Type="http://schemas.openxmlformats.org/officeDocument/2006/relationships/image" Target="../media/image120.jpeg"/><Relationship Id="rId7" Type="http://schemas.openxmlformats.org/officeDocument/2006/relationships/image" Target="../media/image10.wmf"/><Relationship Id="rId2" Type="http://schemas.openxmlformats.org/officeDocument/2006/relationships/image" Target="../media/image52.jpeg"/><Relationship Id="rId16" Type="http://schemas.openxmlformats.org/officeDocument/2006/relationships/image" Target="../media/image110.jpg"/><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76.jpeg"/><Relationship Id="rId24" Type="http://schemas.openxmlformats.org/officeDocument/2006/relationships/image" Target="../media/image7.wmf"/><Relationship Id="rId32" Type="http://schemas.openxmlformats.org/officeDocument/2006/relationships/image" Target="../media/image25.jpeg"/><Relationship Id="rId37" Type="http://schemas.openxmlformats.org/officeDocument/2006/relationships/image" Target="../media/image44.jpeg"/><Relationship Id="rId40" Type="http://schemas.openxmlformats.org/officeDocument/2006/relationships/image" Target="../media/image117.png"/><Relationship Id="rId45" Type="http://schemas.openxmlformats.org/officeDocument/2006/relationships/image" Target="../media/image105.jpeg"/><Relationship Id="rId5" Type="http://schemas.openxmlformats.org/officeDocument/2006/relationships/image" Target="../media/image107.png"/><Relationship Id="rId15" Type="http://schemas.openxmlformats.org/officeDocument/2006/relationships/image" Target="../media/image28.wmf"/><Relationship Id="rId23" Type="http://schemas.openxmlformats.org/officeDocument/2006/relationships/image" Target="../media/image73.jpeg"/><Relationship Id="rId28" Type="http://schemas.openxmlformats.org/officeDocument/2006/relationships/image" Target="../media/image8.png"/><Relationship Id="rId36" Type="http://schemas.openxmlformats.org/officeDocument/2006/relationships/image" Target="../media/image115.png"/><Relationship Id="rId10" Type="http://schemas.openxmlformats.org/officeDocument/2006/relationships/image" Target="../media/image109.jpeg"/><Relationship Id="rId19" Type="http://schemas.openxmlformats.org/officeDocument/2006/relationships/image" Target="../media/image111.jpeg"/><Relationship Id="rId31" Type="http://schemas.openxmlformats.org/officeDocument/2006/relationships/image" Target="../media/image113.jpeg"/><Relationship Id="rId44" Type="http://schemas.openxmlformats.org/officeDocument/2006/relationships/image" Target="../media/image118.png"/><Relationship Id="rId4" Type="http://schemas.openxmlformats.org/officeDocument/2006/relationships/image" Target="../media/image106.wmf"/><Relationship Id="rId9" Type="http://schemas.openxmlformats.org/officeDocument/2006/relationships/image" Target="../media/image45.emf"/><Relationship Id="rId14" Type="http://schemas.openxmlformats.org/officeDocument/2006/relationships/image" Target="../media/image49.jpg"/><Relationship Id="rId22" Type="http://schemas.openxmlformats.org/officeDocument/2006/relationships/image" Target="../media/image64.jpeg"/><Relationship Id="rId27" Type="http://schemas.openxmlformats.org/officeDocument/2006/relationships/image" Target="../media/image93.jpeg"/><Relationship Id="rId30" Type="http://schemas.openxmlformats.org/officeDocument/2006/relationships/image" Target="../media/image69.jpeg"/><Relationship Id="rId35" Type="http://schemas.openxmlformats.org/officeDocument/2006/relationships/image" Target="../media/image68.jpeg"/><Relationship Id="rId43" Type="http://schemas.openxmlformats.org/officeDocument/2006/relationships/image" Target="../media/image51.png"/><Relationship Id="rId48" Type="http://schemas.openxmlformats.org/officeDocument/2006/relationships/image" Target="../media/image78.jpeg"/><Relationship Id="rId8" Type="http://schemas.openxmlformats.org/officeDocument/2006/relationships/image" Target="../media/image108.jpeg"/><Relationship Id="rId3" Type="http://schemas.openxmlformats.org/officeDocument/2006/relationships/image" Target="../media/image46.jpeg"/><Relationship Id="rId12" Type="http://schemas.openxmlformats.org/officeDocument/2006/relationships/image" Target="../media/image34.wmf"/><Relationship Id="rId17" Type="http://schemas.openxmlformats.org/officeDocument/2006/relationships/image" Target="../media/image65.jpeg"/><Relationship Id="rId25" Type="http://schemas.openxmlformats.org/officeDocument/2006/relationships/image" Target="../media/image112.png"/><Relationship Id="rId33" Type="http://schemas.openxmlformats.org/officeDocument/2006/relationships/image" Target="../media/image63.gif"/><Relationship Id="rId38" Type="http://schemas.openxmlformats.org/officeDocument/2006/relationships/image" Target="../media/image116.jpeg"/><Relationship Id="rId46" Type="http://schemas.openxmlformats.org/officeDocument/2006/relationships/image" Target="../media/image119.png"/><Relationship Id="rId20" Type="http://schemas.openxmlformats.org/officeDocument/2006/relationships/image" Target="../media/image57.jpeg"/><Relationship Id="rId41" Type="http://schemas.openxmlformats.org/officeDocument/2006/relationships/image" Target="../media/image6.png"/></Relationships>
</file>

<file path=ppt/slides/_rels/slide11.xml.rels><?xml version="1.0" encoding="UTF-8" standalone="yes"?>
<Relationships xmlns="http://schemas.openxmlformats.org/package/2006/relationships"><Relationship Id="rId13" Type="http://schemas.openxmlformats.org/officeDocument/2006/relationships/image" Target="../media/image122.png"/><Relationship Id="rId18" Type="http://schemas.openxmlformats.org/officeDocument/2006/relationships/image" Target="../media/image123.png"/><Relationship Id="rId26" Type="http://schemas.openxmlformats.org/officeDocument/2006/relationships/image" Target="../media/image104.jpeg"/><Relationship Id="rId39" Type="http://schemas.openxmlformats.org/officeDocument/2006/relationships/image" Target="../media/image67.jpeg"/><Relationship Id="rId21" Type="http://schemas.openxmlformats.org/officeDocument/2006/relationships/image" Target="../media/image34.wmf"/><Relationship Id="rId34" Type="http://schemas.openxmlformats.org/officeDocument/2006/relationships/image" Target="../media/image127.jpeg"/><Relationship Id="rId7" Type="http://schemas.openxmlformats.org/officeDocument/2006/relationships/image" Target="../media/image8.png"/><Relationship Id="rId2" Type="http://schemas.openxmlformats.org/officeDocument/2006/relationships/notesSlide" Target="../notesSlides/notesSlide3.xml"/><Relationship Id="rId16" Type="http://schemas.openxmlformats.org/officeDocument/2006/relationships/image" Target="../media/image6.png"/><Relationship Id="rId20" Type="http://schemas.openxmlformats.org/officeDocument/2006/relationships/image" Target="../media/image49.jpg"/><Relationship Id="rId29" Type="http://schemas.openxmlformats.org/officeDocument/2006/relationships/image" Target="../media/image126.jpeg"/><Relationship Id="rId41" Type="http://schemas.openxmlformats.org/officeDocument/2006/relationships/image" Target="../media/image105.jpeg"/><Relationship Id="rId1" Type="http://schemas.openxmlformats.org/officeDocument/2006/relationships/slideLayout" Target="../slideLayouts/slideLayout7.xml"/><Relationship Id="rId6" Type="http://schemas.openxmlformats.org/officeDocument/2006/relationships/image" Target="../media/image73.jpeg"/><Relationship Id="rId11" Type="http://schemas.openxmlformats.org/officeDocument/2006/relationships/image" Target="../media/image121.jpeg"/><Relationship Id="rId24" Type="http://schemas.openxmlformats.org/officeDocument/2006/relationships/image" Target="../media/image68.jpeg"/><Relationship Id="rId32" Type="http://schemas.openxmlformats.org/officeDocument/2006/relationships/image" Target="../media/image36.emf"/><Relationship Id="rId37" Type="http://schemas.openxmlformats.org/officeDocument/2006/relationships/image" Target="../media/image130.emf"/><Relationship Id="rId40" Type="http://schemas.openxmlformats.org/officeDocument/2006/relationships/image" Target="../media/image131.jpeg"/><Relationship Id="rId5" Type="http://schemas.openxmlformats.org/officeDocument/2006/relationships/image" Target="../media/image45.emf"/><Relationship Id="rId15" Type="http://schemas.openxmlformats.org/officeDocument/2006/relationships/image" Target="../media/image62.emf"/><Relationship Id="rId23" Type="http://schemas.openxmlformats.org/officeDocument/2006/relationships/image" Target="../media/image10.wmf"/><Relationship Id="rId28" Type="http://schemas.openxmlformats.org/officeDocument/2006/relationships/image" Target="../media/image125.png"/><Relationship Id="rId36" Type="http://schemas.openxmlformats.org/officeDocument/2006/relationships/image" Target="../media/image129.emf"/><Relationship Id="rId10" Type="http://schemas.openxmlformats.org/officeDocument/2006/relationships/image" Target="../media/image52.jpeg"/><Relationship Id="rId19" Type="http://schemas.openxmlformats.org/officeDocument/2006/relationships/image" Target="../media/image96.jpeg"/><Relationship Id="rId31" Type="http://schemas.openxmlformats.org/officeDocument/2006/relationships/image" Target="../media/image100.jpeg"/><Relationship Id="rId4" Type="http://schemas.openxmlformats.org/officeDocument/2006/relationships/image" Target="../media/image28.wmf"/><Relationship Id="rId9" Type="http://schemas.openxmlformats.org/officeDocument/2006/relationships/image" Target="../media/image61.jpeg"/><Relationship Id="rId14" Type="http://schemas.openxmlformats.org/officeDocument/2006/relationships/image" Target="../media/image44.jpeg"/><Relationship Id="rId22" Type="http://schemas.openxmlformats.org/officeDocument/2006/relationships/image" Target="../media/image33.png"/><Relationship Id="rId27" Type="http://schemas.openxmlformats.org/officeDocument/2006/relationships/image" Target="../media/image124.jpeg"/><Relationship Id="rId30" Type="http://schemas.openxmlformats.org/officeDocument/2006/relationships/image" Target="../media/image50.jpeg"/><Relationship Id="rId35" Type="http://schemas.openxmlformats.org/officeDocument/2006/relationships/image" Target="../media/image128.jpeg"/><Relationship Id="rId8" Type="http://schemas.openxmlformats.org/officeDocument/2006/relationships/image" Target="../media/image53.jpeg"/><Relationship Id="rId3" Type="http://schemas.openxmlformats.org/officeDocument/2006/relationships/image" Target="../media/image92.jpeg"/><Relationship Id="rId12" Type="http://schemas.openxmlformats.org/officeDocument/2006/relationships/image" Target="../media/image43.png"/><Relationship Id="rId17" Type="http://schemas.openxmlformats.org/officeDocument/2006/relationships/image" Target="../media/image110.jpg"/><Relationship Id="rId25" Type="http://schemas.openxmlformats.org/officeDocument/2006/relationships/image" Target="../media/image106.wmf"/><Relationship Id="rId33" Type="http://schemas.openxmlformats.org/officeDocument/2006/relationships/image" Target="../media/image51.png"/><Relationship Id="rId38" Type="http://schemas.openxmlformats.org/officeDocument/2006/relationships/image" Target="../media/image55.wmf"/></Relationships>
</file>

<file path=ppt/slides/_rels/slide12.xml.rels><?xml version="1.0" encoding="UTF-8" standalone="yes"?>
<Relationships xmlns="http://schemas.openxmlformats.org/package/2006/relationships"><Relationship Id="rId13" Type="http://schemas.openxmlformats.org/officeDocument/2006/relationships/image" Target="../media/image116.jpeg"/><Relationship Id="rId18" Type="http://schemas.openxmlformats.org/officeDocument/2006/relationships/image" Target="../media/image140.jpeg"/><Relationship Id="rId26" Type="http://schemas.openxmlformats.org/officeDocument/2006/relationships/image" Target="../media/image145.wmf"/><Relationship Id="rId39" Type="http://schemas.openxmlformats.org/officeDocument/2006/relationships/image" Target="../media/image151.png"/><Relationship Id="rId21" Type="http://schemas.openxmlformats.org/officeDocument/2006/relationships/image" Target="../media/image142.jpeg"/><Relationship Id="rId34" Type="http://schemas.openxmlformats.org/officeDocument/2006/relationships/image" Target="../media/image7.wmf"/><Relationship Id="rId42" Type="http://schemas.openxmlformats.org/officeDocument/2006/relationships/image" Target="../media/image152.png"/><Relationship Id="rId47" Type="http://schemas.openxmlformats.org/officeDocument/2006/relationships/image" Target="../media/image34.wmf"/><Relationship Id="rId50" Type="http://schemas.openxmlformats.org/officeDocument/2006/relationships/image" Target="../media/image156.jpeg"/><Relationship Id="rId7" Type="http://schemas.openxmlformats.org/officeDocument/2006/relationships/image" Target="../media/image135.jpeg"/><Relationship Id="rId2" Type="http://schemas.openxmlformats.org/officeDocument/2006/relationships/notesSlide" Target="../notesSlides/notesSlide4.xml"/><Relationship Id="rId16" Type="http://schemas.openxmlformats.org/officeDocument/2006/relationships/image" Target="../media/image9.jpeg"/><Relationship Id="rId29" Type="http://schemas.openxmlformats.org/officeDocument/2006/relationships/image" Target="../media/image8.png"/><Relationship Id="rId11" Type="http://schemas.openxmlformats.org/officeDocument/2006/relationships/image" Target="../media/image10.wmf"/><Relationship Id="rId24" Type="http://schemas.openxmlformats.org/officeDocument/2006/relationships/image" Target="../media/image144.png"/><Relationship Id="rId32" Type="http://schemas.openxmlformats.org/officeDocument/2006/relationships/image" Target="../media/image26.png"/><Relationship Id="rId37" Type="http://schemas.openxmlformats.org/officeDocument/2006/relationships/image" Target="../media/image149.jpeg"/><Relationship Id="rId40" Type="http://schemas.openxmlformats.org/officeDocument/2006/relationships/image" Target="../media/image64.jpeg"/><Relationship Id="rId45" Type="http://schemas.openxmlformats.org/officeDocument/2006/relationships/image" Target="../media/image69.jpeg"/><Relationship Id="rId53" Type="http://schemas.openxmlformats.org/officeDocument/2006/relationships/image" Target="../media/image158.jpeg"/><Relationship Id="rId5" Type="http://schemas.openxmlformats.org/officeDocument/2006/relationships/image" Target="../media/image45.emf"/><Relationship Id="rId10" Type="http://schemas.openxmlformats.org/officeDocument/2006/relationships/image" Target="../media/image137.png"/><Relationship Id="rId19" Type="http://schemas.openxmlformats.org/officeDocument/2006/relationships/image" Target="../media/image141.png"/><Relationship Id="rId31" Type="http://schemas.openxmlformats.org/officeDocument/2006/relationships/image" Target="../media/image147.png"/><Relationship Id="rId44" Type="http://schemas.openxmlformats.org/officeDocument/2006/relationships/image" Target="../media/image153.jpeg"/><Relationship Id="rId52" Type="http://schemas.openxmlformats.org/officeDocument/2006/relationships/image" Target="../media/image157.jpeg"/><Relationship Id="rId4" Type="http://schemas.openxmlformats.org/officeDocument/2006/relationships/image" Target="../media/image133.png"/><Relationship Id="rId9" Type="http://schemas.openxmlformats.org/officeDocument/2006/relationships/image" Target="../media/image136.png"/><Relationship Id="rId14" Type="http://schemas.openxmlformats.org/officeDocument/2006/relationships/image" Target="../media/image28.wmf"/><Relationship Id="rId22" Type="http://schemas.openxmlformats.org/officeDocument/2006/relationships/image" Target="../media/image143.png"/><Relationship Id="rId27" Type="http://schemas.openxmlformats.org/officeDocument/2006/relationships/image" Target="../media/image146.jpeg"/><Relationship Id="rId30" Type="http://schemas.openxmlformats.org/officeDocument/2006/relationships/image" Target="../media/image25.jpeg"/><Relationship Id="rId35" Type="http://schemas.openxmlformats.org/officeDocument/2006/relationships/image" Target="../media/image51.png"/><Relationship Id="rId43" Type="http://schemas.openxmlformats.org/officeDocument/2006/relationships/image" Target="../media/image104.jpeg"/><Relationship Id="rId48" Type="http://schemas.openxmlformats.org/officeDocument/2006/relationships/image" Target="../media/image56.jpg"/><Relationship Id="rId8" Type="http://schemas.openxmlformats.org/officeDocument/2006/relationships/image" Target="../media/image6.png"/><Relationship Id="rId51" Type="http://schemas.openxmlformats.org/officeDocument/2006/relationships/image" Target="../media/image99.jpeg"/><Relationship Id="rId3" Type="http://schemas.openxmlformats.org/officeDocument/2006/relationships/image" Target="../media/image132.jpeg"/><Relationship Id="rId12" Type="http://schemas.openxmlformats.org/officeDocument/2006/relationships/image" Target="../media/image138.jpeg"/><Relationship Id="rId17" Type="http://schemas.openxmlformats.org/officeDocument/2006/relationships/image" Target="../media/image139.png"/><Relationship Id="rId25" Type="http://schemas.openxmlformats.org/officeDocument/2006/relationships/image" Target="../media/image112.png"/><Relationship Id="rId33" Type="http://schemas.openxmlformats.org/officeDocument/2006/relationships/image" Target="../media/image72.emf"/><Relationship Id="rId38" Type="http://schemas.openxmlformats.org/officeDocument/2006/relationships/image" Target="../media/image150.jpeg"/><Relationship Id="rId46" Type="http://schemas.openxmlformats.org/officeDocument/2006/relationships/image" Target="../media/image154.jpeg"/><Relationship Id="rId20" Type="http://schemas.openxmlformats.org/officeDocument/2006/relationships/image" Target="../media/image83.gif"/><Relationship Id="rId41" Type="http://schemas.openxmlformats.org/officeDocument/2006/relationships/image" Target="../media/image100.jpeg"/><Relationship Id="rId54" Type="http://schemas.openxmlformats.org/officeDocument/2006/relationships/image" Target="../media/image159.jpeg"/><Relationship Id="rId1" Type="http://schemas.openxmlformats.org/officeDocument/2006/relationships/slideLayout" Target="../slideLayouts/slideLayout7.xml"/><Relationship Id="rId6" Type="http://schemas.openxmlformats.org/officeDocument/2006/relationships/image" Target="../media/image134.jpeg"/><Relationship Id="rId15" Type="http://schemas.openxmlformats.org/officeDocument/2006/relationships/image" Target="../media/image73.jpeg"/><Relationship Id="rId23" Type="http://schemas.openxmlformats.org/officeDocument/2006/relationships/image" Target="../media/image53.jpeg"/><Relationship Id="rId28" Type="http://schemas.openxmlformats.org/officeDocument/2006/relationships/image" Target="../media/image44.jpeg"/><Relationship Id="rId36" Type="http://schemas.openxmlformats.org/officeDocument/2006/relationships/image" Target="../media/image148.wmf"/><Relationship Id="rId49" Type="http://schemas.openxmlformats.org/officeDocument/2006/relationships/image" Target="../media/image155.jpeg"/></Relationships>
</file>

<file path=ppt/slides/_rels/slide13.xml.rels><?xml version="1.0" encoding="UTF-8" standalone="yes"?>
<Relationships xmlns="http://schemas.openxmlformats.org/package/2006/relationships"><Relationship Id="rId13" Type="http://schemas.openxmlformats.org/officeDocument/2006/relationships/image" Target="../media/image167.jpeg"/><Relationship Id="rId18" Type="http://schemas.openxmlformats.org/officeDocument/2006/relationships/image" Target="../media/image28.wmf"/><Relationship Id="rId26" Type="http://schemas.openxmlformats.org/officeDocument/2006/relationships/image" Target="../media/image69.jpeg"/><Relationship Id="rId39" Type="http://schemas.openxmlformats.org/officeDocument/2006/relationships/image" Target="../media/image63.gif"/><Relationship Id="rId21" Type="http://schemas.openxmlformats.org/officeDocument/2006/relationships/image" Target="../media/image82.png"/><Relationship Id="rId34" Type="http://schemas.openxmlformats.org/officeDocument/2006/relationships/image" Target="../media/image48.jpeg"/><Relationship Id="rId42" Type="http://schemas.openxmlformats.org/officeDocument/2006/relationships/image" Target="../media/image177.png"/><Relationship Id="rId7" Type="http://schemas.openxmlformats.org/officeDocument/2006/relationships/image" Target="../media/image164.wmf"/><Relationship Id="rId2" Type="http://schemas.openxmlformats.org/officeDocument/2006/relationships/notesSlide" Target="../notesSlides/notesSlide5.xml"/><Relationship Id="rId16" Type="http://schemas.openxmlformats.org/officeDocument/2006/relationships/image" Target="../media/image170.jpeg"/><Relationship Id="rId29" Type="http://schemas.openxmlformats.org/officeDocument/2006/relationships/image" Target="../media/image173.jpeg"/><Relationship Id="rId1" Type="http://schemas.openxmlformats.org/officeDocument/2006/relationships/slideLayout" Target="../slideLayouts/slideLayout7.xml"/><Relationship Id="rId6" Type="http://schemas.openxmlformats.org/officeDocument/2006/relationships/image" Target="../media/image163.jpeg"/><Relationship Id="rId11" Type="http://schemas.openxmlformats.org/officeDocument/2006/relationships/image" Target="../media/image26.png"/><Relationship Id="rId24" Type="http://schemas.openxmlformats.org/officeDocument/2006/relationships/image" Target="../media/image10.wmf"/><Relationship Id="rId32" Type="http://schemas.openxmlformats.org/officeDocument/2006/relationships/image" Target="../media/image7.wmf"/><Relationship Id="rId37" Type="http://schemas.openxmlformats.org/officeDocument/2006/relationships/image" Target="../media/image6.png"/><Relationship Id="rId40" Type="http://schemas.openxmlformats.org/officeDocument/2006/relationships/image" Target="../media/image175.jpeg"/><Relationship Id="rId45" Type="http://schemas.openxmlformats.org/officeDocument/2006/relationships/image" Target="../media/image51.png"/><Relationship Id="rId5" Type="http://schemas.openxmlformats.org/officeDocument/2006/relationships/image" Target="../media/image162.png"/><Relationship Id="rId15" Type="http://schemas.openxmlformats.org/officeDocument/2006/relationships/image" Target="../media/image169.png"/><Relationship Id="rId23" Type="http://schemas.openxmlformats.org/officeDocument/2006/relationships/image" Target="../media/image145.wmf"/><Relationship Id="rId28" Type="http://schemas.openxmlformats.org/officeDocument/2006/relationships/image" Target="../media/image44.jpeg"/><Relationship Id="rId36" Type="http://schemas.openxmlformats.org/officeDocument/2006/relationships/image" Target="../media/image56.jpg"/><Relationship Id="rId10" Type="http://schemas.openxmlformats.org/officeDocument/2006/relationships/image" Target="../media/image166.gif"/><Relationship Id="rId19" Type="http://schemas.openxmlformats.org/officeDocument/2006/relationships/image" Target="../media/image45.emf"/><Relationship Id="rId31" Type="http://schemas.openxmlformats.org/officeDocument/2006/relationships/image" Target="../media/image25.jpeg"/><Relationship Id="rId44" Type="http://schemas.openxmlformats.org/officeDocument/2006/relationships/image" Target="../media/image178.png"/><Relationship Id="rId4" Type="http://schemas.openxmlformats.org/officeDocument/2006/relationships/image" Target="../media/image161.jpeg"/><Relationship Id="rId9" Type="http://schemas.openxmlformats.org/officeDocument/2006/relationships/image" Target="../media/image61.jpeg"/><Relationship Id="rId14" Type="http://schemas.openxmlformats.org/officeDocument/2006/relationships/image" Target="../media/image168.png"/><Relationship Id="rId22" Type="http://schemas.openxmlformats.org/officeDocument/2006/relationships/image" Target="../media/image53.jpeg"/><Relationship Id="rId27" Type="http://schemas.openxmlformats.org/officeDocument/2006/relationships/image" Target="../media/image27.jpeg"/><Relationship Id="rId30" Type="http://schemas.openxmlformats.org/officeDocument/2006/relationships/image" Target="../media/image8.png"/><Relationship Id="rId35" Type="http://schemas.openxmlformats.org/officeDocument/2006/relationships/image" Target="../media/image174.jpeg"/><Relationship Id="rId43" Type="http://schemas.openxmlformats.org/officeDocument/2006/relationships/image" Target="../media/image73.jpeg"/><Relationship Id="rId8" Type="http://schemas.openxmlformats.org/officeDocument/2006/relationships/image" Target="../media/image165.jpeg"/><Relationship Id="rId3" Type="http://schemas.openxmlformats.org/officeDocument/2006/relationships/image" Target="../media/image160.jpeg"/><Relationship Id="rId12" Type="http://schemas.openxmlformats.org/officeDocument/2006/relationships/image" Target="../media/image72.emf"/><Relationship Id="rId17" Type="http://schemas.openxmlformats.org/officeDocument/2006/relationships/image" Target="../media/image171.jpeg"/><Relationship Id="rId25" Type="http://schemas.openxmlformats.org/officeDocument/2006/relationships/image" Target="../media/image172.jpg"/><Relationship Id="rId33" Type="http://schemas.openxmlformats.org/officeDocument/2006/relationships/image" Target="../media/image68.jpeg"/><Relationship Id="rId38" Type="http://schemas.openxmlformats.org/officeDocument/2006/relationships/image" Target="../media/image156.jpeg"/><Relationship Id="rId46" Type="http://schemas.openxmlformats.org/officeDocument/2006/relationships/image" Target="../media/image179.jpeg"/><Relationship Id="rId20" Type="http://schemas.openxmlformats.org/officeDocument/2006/relationships/image" Target="../media/image34.wmf"/><Relationship Id="rId41" Type="http://schemas.openxmlformats.org/officeDocument/2006/relationships/image" Target="../media/image176.jpeg"/></Relationships>
</file>

<file path=ppt/slides/_rels/slide14.xml.rels><?xml version="1.0" encoding="UTF-8" standalone="yes"?>
<Relationships xmlns="http://schemas.openxmlformats.org/package/2006/relationships"><Relationship Id="rId13" Type="http://schemas.openxmlformats.org/officeDocument/2006/relationships/image" Target="../media/image72.emf"/><Relationship Id="rId18" Type="http://schemas.openxmlformats.org/officeDocument/2006/relationships/image" Target="../media/image10.wmf"/><Relationship Id="rId26" Type="http://schemas.openxmlformats.org/officeDocument/2006/relationships/image" Target="../media/image189.png"/><Relationship Id="rId39" Type="http://schemas.openxmlformats.org/officeDocument/2006/relationships/image" Target="../media/image195.jpeg"/><Relationship Id="rId21" Type="http://schemas.openxmlformats.org/officeDocument/2006/relationships/image" Target="../media/image187.jpeg"/><Relationship Id="rId34" Type="http://schemas.openxmlformats.org/officeDocument/2006/relationships/image" Target="../media/image64.jpeg"/><Relationship Id="rId7" Type="http://schemas.openxmlformats.org/officeDocument/2006/relationships/image" Target="../media/image6.png"/><Relationship Id="rId12" Type="http://schemas.openxmlformats.org/officeDocument/2006/relationships/image" Target="../media/image183.jpeg"/><Relationship Id="rId17" Type="http://schemas.openxmlformats.org/officeDocument/2006/relationships/image" Target="../media/image44.jpeg"/><Relationship Id="rId25" Type="http://schemas.openxmlformats.org/officeDocument/2006/relationships/image" Target="../media/image75.jpeg"/><Relationship Id="rId33" Type="http://schemas.openxmlformats.org/officeDocument/2006/relationships/image" Target="../media/image68.jpeg"/><Relationship Id="rId38" Type="http://schemas.openxmlformats.org/officeDocument/2006/relationships/image" Target="../media/image89.jpeg"/><Relationship Id="rId2" Type="http://schemas.openxmlformats.org/officeDocument/2006/relationships/notesSlide" Target="../notesSlides/notesSlide6.xml"/><Relationship Id="rId16" Type="http://schemas.openxmlformats.org/officeDocument/2006/relationships/image" Target="../media/image8.png"/><Relationship Id="rId20" Type="http://schemas.openxmlformats.org/officeDocument/2006/relationships/image" Target="../media/image73.jpeg"/><Relationship Id="rId29"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28.wmf"/><Relationship Id="rId11" Type="http://schemas.openxmlformats.org/officeDocument/2006/relationships/image" Target="../media/image25.jpeg"/><Relationship Id="rId24" Type="http://schemas.openxmlformats.org/officeDocument/2006/relationships/image" Target="../media/image188.png"/><Relationship Id="rId32" Type="http://schemas.openxmlformats.org/officeDocument/2006/relationships/image" Target="../media/image53.jpeg"/><Relationship Id="rId37" Type="http://schemas.openxmlformats.org/officeDocument/2006/relationships/image" Target="../media/image194.jpeg"/><Relationship Id="rId5" Type="http://schemas.openxmlformats.org/officeDocument/2006/relationships/image" Target="../media/image45.emf"/><Relationship Id="rId15" Type="http://schemas.openxmlformats.org/officeDocument/2006/relationships/image" Target="../media/image185.jpg"/><Relationship Id="rId23" Type="http://schemas.openxmlformats.org/officeDocument/2006/relationships/image" Target="../media/image82.png"/><Relationship Id="rId28" Type="http://schemas.openxmlformats.org/officeDocument/2006/relationships/image" Target="../media/image191.jpeg"/><Relationship Id="rId36" Type="http://schemas.openxmlformats.org/officeDocument/2006/relationships/image" Target="../media/image193.png"/><Relationship Id="rId10" Type="http://schemas.openxmlformats.org/officeDocument/2006/relationships/image" Target="../media/image9.jpeg"/><Relationship Id="rId19" Type="http://schemas.openxmlformats.org/officeDocument/2006/relationships/image" Target="../media/image186.jpeg"/><Relationship Id="rId31" Type="http://schemas.openxmlformats.org/officeDocument/2006/relationships/image" Target="../media/image116.jpeg"/><Relationship Id="rId4" Type="http://schemas.openxmlformats.org/officeDocument/2006/relationships/image" Target="../media/image34.wmf"/><Relationship Id="rId9" Type="http://schemas.openxmlformats.org/officeDocument/2006/relationships/image" Target="../media/image182.wmf"/><Relationship Id="rId14" Type="http://schemas.openxmlformats.org/officeDocument/2006/relationships/image" Target="../media/image184.jpeg"/><Relationship Id="rId22" Type="http://schemas.openxmlformats.org/officeDocument/2006/relationships/image" Target="../media/image63.gif"/><Relationship Id="rId27" Type="http://schemas.openxmlformats.org/officeDocument/2006/relationships/image" Target="../media/image190.jpeg"/><Relationship Id="rId30" Type="http://schemas.openxmlformats.org/officeDocument/2006/relationships/image" Target="../media/image108.jpeg"/><Relationship Id="rId35" Type="http://schemas.openxmlformats.org/officeDocument/2006/relationships/image" Target="../media/image148.wmf"/><Relationship Id="rId8" Type="http://schemas.openxmlformats.org/officeDocument/2006/relationships/image" Target="../media/image181.jpeg"/><Relationship Id="rId3" Type="http://schemas.openxmlformats.org/officeDocument/2006/relationships/image" Target="../media/image180.png"/></Relationships>
</file>

<file path=ppt/slides/_rels/slide15.xml.rels><?xml version="1.0" encoding="UTF-8" standalone="yes"?>
<Relationships xmlns="http://schemas.openxmlformats.org/package/2006/relationships"><Relationship Id="rId8" Type="http://schemas.openxmlformats.org/officeDocument/2006/relationships/image" Target="../media/image197.jpeg"/><Relationship Id="rId3" Type="http://schemas.openxmlformats.org/officeDocument/2006/relationships/image" Target="../media/image33.png"/><Relationship Id="rId7" Type="http://schemas.openxmlformats.org/officeDocument/2006/relationships/image" Target="../media/image89.jpeg"/><Relationship Id="rId2" Type="http://schemas.openxmlformats.org/officeDocument/2006/relationships/image" Target="../media/image196.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5.emf"/><Relationship Id="rId4" Type="http://schemas.openxmlformats.org/officeDocument/2006/relationships/image" Target="../media/image10.wmf"/></Relationships>
</file>

<file path=ppt/slides/_rels/slide16.xml.rels><?xml version="1.0" encoding="UTF-8" standalone="yes"?>
<Relationships xmlns="http://schemas.openxmlformats.org/package/2006/relationships"><Relationship Id="rId2" Type="http://schemas.openxmlformats.org/officeDocument/2006/relationships/image" Target="../media/image19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02.jpg"/><Relationship Id="rId3" Type="http://schemas.openxmlformats.org/officeDocument/2006/relationships/image" Target="../media/image194.jpeg"/><Relationship Id="rId7" Type="http://schemas.openxmlformats.org/officeDocument/2006/relationships/image" Target="../media/image182.wmf"/><Relationship Id="rId2" Type="http://schemas.openxmlformats.org/officeDocument/2006/relationships/image" Target="../media/image199.jpg"/><Relationship Id="rId1" Type="http://schemas.openxmlformats.org/officeDocument/2006/relationships/slideLayout" Target="../slideLayouts/slideLayout7.xml"/><Relationship Id="rId6" Type="http://schemas.openxmlformats.org/officeDocument/2006/relationships/image" Target="../media/image185.jpg"/><Relationship Id="rId11" Type="http://schemas.openxmlformats.org/officeDocument/2006/relationships/image" Target="../media/image45.emf"/><Relationship Id="rId5" Type="http://schemas.openxmlformats.org/officeDocument/2006/relationships/image" Target="../media/image201.jpg"/><Relationship Id="rId10" Type="http://schemas.openxmlformats.org/officeDocument/2006/relationships/image" Target="../media/image10.wmf"/><Relationship Id="rId4" Type="http://schemas.openxmlformats.org/officeDocument/2006/relationships/image" Target="../media/image200.png"/><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108.jpeg"/><Relationship Id="rId13" Type="http://schemas.openxmlformats.org/officeDocument/2006/relationships/image" Target="../media/image63.gif"/><Relationship Id="rId3" Type="http://schemas.openxmlformats.org/officeDocument/2006/relationships/image" Target="../media/image180.png"/><Relationship Id="rId7" Type="http://schemas.openxmlformats.org/officeDocument/2006/relationships/image" Target="../media/image186.jpeg"/><Relationship Id="rId12" Type="http://schemas.openxmlformats.org/officeDocument/2006/relationships/image" Target="../media/image205.jpeg"/><Relationship Id="rId2" Type="http://schemas.openxmlformats.org/officeDocument/2006/relationships/image" Target="../media/image185.jpg"/><Relationship Id="rId1" Type="http://schemas.openxmlformats.org/officeDocument/2006/relationships/slideLayout" Target="../slideLayouts/slideLayout7.xml"/><Relationship Id="rId6" Type="http://schemas.openxmlformats.org/officeDocument/2006/relationships/image" Target="../media/image204.jpeg"/><Relationship Id="rId11" Type="http://schemas.openxmlformats.org/officeDocument/2006/relationships/image" Target="../media/image82.png"/><Relationship Id="rId5" Type="http://schemas.openxmlformats.org/officeDocument/2006/relationships/image" Target="../media/image203.jpeg"/><Relationship Id="rId15" Type="http://schemas.openxmlformats.org/officeDocument/2006/relationships/image" Target="../media/image191.jpeg"/><Relationship Id="rId10" Type="http://schemas.openxmlformats.org/officeDocument/2006/relationships/image" Target="../media/image182.wmf"/><Relationship Id="rId4" Type="http://schemas.openxmlformats.org/officeDocument/2006/relationships/image" Target="../media/image190.jpeg"/><Relationship Id="rId9" Type="http://schemas.openxmlformats.org/officeDocument/2006/relationships/image" Target="../media/image89.jpeg"/><Relationship Id="rId14" Type="http://schemas.openxmlformats.org/officeDocument/2006/relationships/image" Target="../media/image72.emf"/></Relationships>
</file>

<file path=ppt/slides/_rels/slide19.xml.rels><?xml version="1.0" encoding="UTF-8" standalone="yes"?>
<Relationships xmlns="http://schemas.openxmlformats.org/package/2006/relationships"><Relationship Id="rId8" Type="http://schemas.openxmlformats.org/officeDocument/2006/relationships/image" Target="../media/image212.wmf"/><Relationship Id="rId13" Type="http://schemas.openxmlformats.org/officeDocument/2006/relationships/image" Target="../media/image36.emf"/><Relationship Id="rId18" Type="http://schemas.openxmlformats.org/officeDocument/2006/relationships/image" Target="../media/image63.gif"/><Relationship Id="rId3" Type="http://schemas.openxmlformats.org/officeDocument/2006/relationships/image" Target="../media/image207.png"/><Relationship Id="rId21" Type="http://schemas.openxmlformats.org/officeDocument/2006/relationships/image" Target="../media/image202.jpg"/><Relationship Id="rId7" Type="http://schemas.openxmlformats.org/officeDocument/2006/relationships/image" Target="../media/image211.png"/><Relationship Id="rId12" Type="http://schemas.openxmlformats.org/officeDocument/2006/relationships/image" Target="../media/image213.jpeg"/><Relationship Id="rId17" Type="http://schemas.openxmlformats.org/officeDocument/2006/relationships/image" Target="../media/image8.png"/><Relationship Id="rId2" Type="http://schemas.openxmlformats.org/officeDocument/2006/relationships/image" Target="../media/image206.jpeg"/><Relationship Id="rId16" Type="http://schemas.openxmlformats.org/officeDocument/2006/relationships/image" Target="../media/image33.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210.gif"/><Relationship Id="rId11" Type="http://schemas.openxmlformats.org/officeDocument/2006/relationships/image" Target="../media/image10.wmf"/><Relationship Id="rId5" Type="http://schemas.openxmlformats.org/officeDocument/2006/relationships/image" Target="../media/image209.png"/><Relationship Id="rId15" Type="http://schemas.openxmlformats.org/officeDocument/2006/relationships/image" Target="../media/image7.wmf"/><Relationship Id="rId23" Type="http://schemas.openxmlformats.org/officeDocument/2006/relationships/image" Target="../media/image215.png"/><Relationship Id="rId10" Type="http://schemas.openxmlformats.org/officeDocument/2006/relationships/image" Target="../media/image34.wmf"/><Relationship Id="rId19" Type="http://schemas.openxmlformats.org/officeDocument/2006/relationships/image" Target="../media/image89.jpeg"/><Relationship Id="rId4" Type="http://schemas.openxmlformats.org/officeDocument/2006/relationships/image" Target="../media/image208.png"/><Relationship Id="rId9" Type="http://schemas.openxmlformats.org/officeDocument/2006/relationships/image" Target="../media/image86.wmf"/><Relationship Id="rId14" Type="http://schemas.openxmlformats.org/officeDocument/2006/relationships/image" Target="../media/image214.jpg"/><Relationship Id="rId22"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jpg"/><Relationship Id="rId7" Type="http://schemas.openxmlformats.org/officeDocument/2006/relationships/image" Target="../media/image7.wmf"/><Relationship Id="rId12" Type="http://schemas.openxmlformats.org/officeDocument/2006/relationships/image" Target="../media/image12.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wmf"/><Relationship Id="rId4" Type="http://schemas.openxmlformats.org/officeDocument/2006/relationships/image" Target="../media/image4.jpg"/><Relationship Id="rId9" Type="http://schemas.openxmlformats.org/officeDocument/2006/relationships/image" Target="../media/image9.jpe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17.jpeg"/><Relationship Id="rId7" Type="http://schemas.openxmlformats.org/officeDocument/2006/relationships/image" Target="../media/image36.emf"/><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34.wmf"/><Relationship Id="rId11" Type="http://schemas.openxmlformats.org/officeDocument/2006/relationships/image" Target="../media/image28.wmf"/><Relationship Id="rId5" Type="http://schemas.openxmlformats.org/officeDocument/2006/relationships/image" Target="../media/image89.jpeg"/><Relationship Id="rId10" Type="http://schemas.openxmlformats.org/officeDocument/2006/relationships/image" Target="../media/image82.png"/><Relationship Id="rId4" Type="http://schemas.openxmlformats.org/officeDocument/2006/relationships/image" Target="../media/image10.wmf"/><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89.jpeg"/><Relationship Id="rId13" Type="http://schemas.openxmlformats.org/officeDocument/2006/relationships/image" Target="../media/image8.png"/><Relationship Id="rId18" Type="http://schemas.openxmlformats.org/officeDocument/2006/relationships/image" Target="../media/image224.jpeg"/><Relationship Id="rId3" Type="http://schemas.openxmlformats.org/officeDocument/2006/relationships/image" Target="../media/image219.png"/><Relationship Id="rId7" Type="http://schemas.openxmlformats.org/officeDocument/2006/relationships/image" Target="../media/image34.wmf"/><Relationship Id="rId12" Type="http://schemas.openxmlformats.org/officeDocument/2006/relationships/image" Target="../media/image33.png"/><Relationship Id="rId17" Type="http://schemas.openxmlformats.org/officeDocument/2006/relationships/image" Target="../media/image223.png"/><Relationship Id="rId2" Type="http://schemas.openxmlformats.org/officeDocument/2006/relationships/image" Target="../media/image218.jpeg"/><Relationship Id="rId16"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5.jpg"/><Relationship Id="rId11" Type="http://schemas.openxmlformats.org/officeDocument/2006/relationships/image" Target="../media/image105.jpeg"/><Relationship Id="rId5" Type="http://schemas.openxmlformats.org/officeDocument/2006/relationships/image" Target="../media/image194.jpeg"/><Relationship Id="rId15" Type="http://schemas.openxmlformats.org/officeDocument/2006/relationships/image" Target="../media/image222.jpeg"/><Relationship Id="rId10" Type="http://schemas.openxmlformats.org/officeDocument/2006/relationships/image" Target="../media/image10.wmf"/><Relationship Id="rId4" Type="http://schemas.openxmlformats.org/officeDocument/2006/relationships/image" Target="../media/image220.jpeg"/><Relationship Id="rId9" Type="http://schemas.openxmlformats.org/officeDocument/2006/relationships/image" Target="../media/image36.emf"/><Relationship Id="rId14" Type="http://schemas.openxmlformats.org/officeDocument/2006/relationships/image" Target="../media/image221.png"/></Relationships>
</file>

<file path=ppt/slides/_rels/slide2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225.jpg"/><Relationship Id="rId1" Type="http://schemas.openxmlformats.org/officeDocument/2006/relationships/slideLayout" Target="../slideLayouts/slideLayout2.xml"/><Relationship Id="rId4" Type="http://schemas.openxmlformats.org/officeDocument/2006/relationships/image" Target="../media/image10.wmf"/></Relationships>
</file>

<file path=ppt/slides/_rels/slide23.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image" Target="../media/image33.png"/><Relationship Id="rId7" Type="http://schemas.openxmlformats.org/officeDocument/2006/relationships/image" Target="../media/image227.jpg"/><Relationship Id="rId2" Type="http://schemas.openxmlformats.org/officeDocument/2006/relationships/image" Target="../media/image226.gif"/><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0.wmf"/><Relationship Id="rId10" Type="http://schemas.openxmlformats.org/officeDocument/2006/relationships/image" Target="../media/image228.png"/><Relationship Id="rId4" Type="http://schemas.openxmlformats.org/officeDocument/2006/relationships/image" Target="../media/image36.emf"/><Relationship Id="rId9" Type="http://schemas.openxmlformats.org/officeDocument/2006/relationships/image" Target="../media/image89.jpeg"/></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45.emf"/><Relationship Id="rId18" Type="http://schemas.openxmlformats.org/officeDocument/2006/relationships/image" Target="../media/image10.wmf"/><Relationship Id="rId26" Type="http://schemas.openxmlformats.org/officeDocument/2006/relationships/image" Target="../media/image48.jpeg"/><Relationship Id="rId3" Type="http://schemas.openxmlformats.org/officeDocument/2006/relationships/image" Target="../media/image3.jpg"/><Relationship Id="rId21" Type="http://schemas.openxmlformats.org/officeDocument/2006/relationships/image" Target="../media/image73.jpeg"/><Relationship Id="rId7" Type="http://schemas.openxmlformats.org/officeDocument/2006/relationships/hyperlink" Target="https://en.wikipedia.org/wiki/Constellation_diagram" TargetMode="External"/><Relationship Id="rId12" Type="http://schemas.openxmlformats.org/officeDocument/2006/relationships/image" Target="../media/image135.jpeg"/><Relationship Id="rId17" Type="http://schemas.openxmlformats.org/officeDocument/2006/relationships/image" Target="../media/image33.png"/><Relationship Id="rId25" Type="http://schemas.openxmlformats.org/officeDocument/2006/relationships/image" Target="../media/image237.jpeg"/><Relationship Id="rId2" Type="http://schemas.openxmlformats.org/officeDocument/2006/relationships/image" Target="../media/image229.png"/><Relationship Id="rId16" Type="http://schemas.openxmlformats.org/officeDocument/2006/relationships/image" Target="../media/image236.jpeg"/><Relationship Id="rId20"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32.png"/><Relationship Id="rId11" Type="http://schemas.openxmlformats.org/officeDocument/2006/relationships/image" Target="../media/image28.wmf"/><Relationship Id="rId24" Type="http://schemas.openxmlformats.org/officeDocument/2006/relationships/image" Target="../media/image75.jpeg"/><Relationship Id="rId5" Type="http://schemas.openxmlformats.org/officeDocument/2006/relationships/image" Target="../media/image231.png"/><Relationship Id="rId15" Type="http://schemas.openxmlformats.org/officeDocument/2006/relationships/image" Target="../media/image72.emf"/><Relationship Id="rId23" Type="http://schemas.openxmlformats.org/officeDocument/2006/relationships/image" Target="../media/image26.png"/><Relationship Id="rId10" Type="http://schemas.openxmlformats.org/officeDocument/2006/relationships/image" Target="../media/image82.png"/><Relationship Id="rId19" Type="http://schemas.openxmlformats.org/officeDocument/2006/relationships/image" Target="../media/image34.wmf"/><Relationship Id="rId4" Type="http://schemas.openxmlformats.org/officeDocument/2006/relationships/image" Target="../media/image230.png"/><Relationship Id="rId9" Type="http://schemas.openxmlformats.org/officeDocument/2006/relationships/image" Target="../media/image234.jpg"/><Relationship Id="rId14" Type="http://schemas.openxmlformats.org/officeDocument/2006/relationships/image" Target="../media/image235.jpeg"/><Relationship Id="rId22" Type="http://schemas.openxmlformats.org/officeDocument/2006/relationships/image" Target="../media/image150.jpeg"/><Relationship Id="rId27" Type="http://schemas.openxmlformats.org/officeDocument/2006/relationships/image" Target="../media/image238.jpeg"/></Relationships>
</file>

<file path=ppt/slides/_rels/slide26.xml.rels><?xml version="1.0" encoding="UTF-8" standalone="yes"?>
<Relationships xmlns="http://schemas.openxmlformats.org/package/2006/relationships"><Relationship Id="rId8" Type="http://schemas.openxmlformats.org/officeDocument/2006/relationships/image" Target="../media/image175.jpeg"/><Relationship Id="rId13" Type="http://schemas.openxmlformats.org/officeDocument/2006/relationships/image" Target="../media/image7.wmf"/><Relationship Id="rId18" Type="http://schemas.openxmlformats.org/officeDocument/2006/relationships/image" Target="../media/image10.wmf"/><Relationship Id="rId26" Type="http://schemas.openxmlformats.org/officeDocument/2006/relationships/image" Target="../media/image72.emf"/><Relationship Id="rId3" Type="http://schemas.openxmlformats.org/officeDocument/2006/relationships/image" Target="../media/image44.jpeg"/><Relationship Id="rId21" Type="http://schemas.openxmlformats.org/officeDocument/2006/relationships/image" Target="../media/image243.jpeg"/><Relationship Id="rId7" Type="http://schemas.openxmlformats.org/officeDocument/2006/relationships/image" Target="../media/image57.jpeg"/><Relationship Id="rId12" Type="http://schemas.openxmlformats.org/officeDocument/2006/relationships/image" Target="../media/image61.jpeg"/><Relationship Id="rId17" Type="http://schemas.openxmlformats.org/officeDocument/2006/relationships/image" Target="../media/image48.jpeg"/><Relationship Id="rId25" Type="http://schemas.openxmlformats.org/officeDocument/2006/relationships/image" Target="../media/image47.jpeg"/><Relationship Id="rId2" Type="http://schemas.openxmlformats.org/officeDocument/2006/relationships/image" Target="../media/image34.wmf"/><Relationship Id="rId16" Type="http://schemas.openxmlformats.org/officeDocument/2006/relationships/image" Target="../media/image242.jpg"/><Relationship Id="rId20" Type="http://schemas.openxmlformats.org/officeDocument/2006/relationships/image" Target="../media/image51.png"/><Relationship Id="rId29"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45.emf"/><Relationship Id="rId11" Type="http://schemas.openxmlformats.org/officeDocument/2006/relationships/image" Target="../media/image53.jpeg"/><Relationship Id="rId24" Type="http://schemas.openxmlformats.org/officeDocument/2006/relationships/image" Target="../media/image135.jpeg"/><Relationship Id="rId5" Type="http://schemas.openxmlformats.org/officeDocument/2006/relationships/image" Target="../media/image239.jpeg"/><Relationship Id="rId15" Type="http://schemas.openxmlformats.org/officeDocument/2006/relationships/image" Target="../media/image56.jpg"/><Relationship Id="rId23" Type="http://schemas.openxmlformats.org/officeDocument/2006/relationships/image" Target="../media/image63.gif"/><Relationship Id="rId28" Type="http://schemas.openxmlformats.org/officeDocument/2006/relationships/image" Target="../media/image245.png"/><Relationship Id="rId10" Type="http://schemas.openxmlformats.org/officeDocument/2006/relationships/image" Target="../media/image241.jpeg"/><Relationship Id="rId19" Type="http://schemas.openxmlformats.org/officeDocument/2006/relationships/image" Target="../media/image28.wmf"/><Relationship Id="rId31" Type="http://schemas.openxmlformats.org/officeDocument/2006/relationships/image" Target="../media/image9.jpeg"/><Relationship Id="rId4" Type="http://schemas.openxmlformats.org/officeDocument/2006/relationships/image" Target="../media/image76.jpeg"/><Relationship Id="rId9" Type="http://schemas.openxmlformats.org/officeDocument/2006/relationships/image" Target="../media/image240.jpg"/><Relationship Id="rId14" Type="http://schemas.openxmlformats.org/officeDocument/2006/relationships/image" Target="../media/image6.png"/><Relationship Id="rId22" Type="http://schemas.openxmlformats.org/officeDocument/2006/relationships/image" Target="../media/image244.wmf"/><Relationship Id="rId27" Type="http://schemas.openxmlformats.org/officeDocument/2006/relationships/image" Target="../media/image106.wmf"/><Relationship Id="rId30" Type="http://schemas.openxmlformats.org/officeDocument/2006/relationships/image" Target="../media/image246.jpeg"/></Relationships>
</file>

<file path=ppt/slides/_rels/slide27.xml.rels><?xml version="1.0" encoding="UTF-8" standalone="yes"?>
<Relationships xmlns="http://schemas.openxmlformats.org/package/2006/relationships"><Relationship Id="rId8" Type="http://schemas.openxmlformats.org/officeDocument/2006/relationships/image" Target="../media/image252.jpeg"/><Relationship Id="rId13" Type="http://schemas.openxmlformats.org/officeDocument/2006/relationships/image" Target="../media/image28.wmf"/><Relationship Id="rId3" Type="http://schemas.openxmlformats.org/officeDocument/2006/relationships/image" Target="../media/image247.jpeg"/><Relationship Id="rId7" Type="http://schemas.openxmlformats.org/officeDocument/2006/relationships/image" Target="../media/image251.jpeg"/><Relationship Id="rId12" Type="http://schemas.openxmlformats.org/officeDocument/2006/relationships/image" Target="../media/image25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0.jpeg"/><Relationship Id="rId11" Type="http://schemas.openxmlformats.org/officeDocument/2006/relationships/image" Target="../media/image254.png"/><Relationship Id="rId5" Type="http://schemas.openxmlformats.org/officeDocument/2006/relationships/image" Target="../media/image249.png"/><Relationship Id="rId15" Type="http://schemas.openxmlformats.org/officeDocument/2006/relationships/image" Target="../media/image257.emf"/><Relationship Id="rId10" Type="http://schemas.openxmlformats.org/officeDocument/2006/relationships/image" Target="../media/image6.png"/><Relationship Id="rId4" Type="http://schemas.openxmlformats.org/officeDocument/2006/relationships/image" Target="../media/image248.jpg"/><Relationship Id="rId9" Type="http://schemas.openxmlformats.org/officeDocument/2006/relationships/image" Target="../media/image253.jpg"/><Relationship Id="rId14" Type="http://schemas.openxmlformats.org/officeDocument/2006/relationships/image" Target="../media/image256.emf"/></Relationships>
</file>

<file path=ppt/slides/_rels/slide28.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jpg"/><Relationship Id="rId1" Type="http://schemas.openxmlformats.org/officeDocument/2006/relationships/slideLayout" Target="../slideLayouts/slideLayout7.xml"/><Relationship Id="rId5" Type="http://schemas.openxmlformats.org/officeDocument/2006/relationships/image" Target="../media/image261.png"/><Relationship Id="rId4" Type="http://schemas.openxmlformats.org/officeDocument/2006/relationships/image" Target="../media/image260.jpeg"/></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jpg"/><Relationship Id="rId18" Type="http://schemas.openxmlformats.org/officeDocument/2006/relationships/image" Target="../media/image34.wmf"/><Relationship Id="rId3" Type="http://schemas.openxmlformats.org/officeDocument/2006/relationships/image" Target="../media/image19.png"/><Relationship Id="rId21" Type="http://schemas.openxmlformats.org/officeDocument/2006/relationships/image" Target="../media/image36.emf"/><Relationship Id="rId7" Type="http://schemas.openxmlformats.org/officeDocument/2006/relationships/image" Target="../media/image23.svg"/><Relationship Id="rId12" Type="http://schemas.openxmlformats.org/officeDocument/2006/relationships/image" Target="../media/image28.wmf"/><Relationship Id="rId17" Type="http://schemas.openxmlformats.org/officeDocument/2006/relationships/image" Target="../media/image33.png"/><Relationship Id="rId25" Type="http://schemas.openxmlformats.org/officeDocument/2006/relationships/image" Target="../media/image39.png"/><Relationship Id="rId2" Type="http://schemas.openxmlformats.org/officeDocument/2006/relationships/image" Target="../media/image18.jpeg"/><Relationship Id="rId16" Type="http://schemas.openxmlformats.org/officeDocument/2006/relationships/image" Target="../media/image32.jpeg"/><Relationship Id="rId20" Type="http://schemas.openxmlformats.org/officeDocument/2006/relationships/image" Target="../media/image10.wmf"/><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7.jpeg"/><Relationship Id="rId24" Type="http://schemas.openxmlformats.org/officeDocument/2006/relationships/image" Target="../media/image38.jpg"/><Relationship Id="rId5" Type="http://schemas.openxmlformats.org/officeDocument/2006/relationships/image" Target="../media/image21.png"/><Relationship Id="rId15" Type="http://schemas.openxmlformats.org/officeDocument/2006/relationships/image" Target="../media/image31.jpeg"/><Relationship Id="rId23" Type="http://schemas.openxmlformats.org/officeDocument/2006/relationships/image" Target="../media/image8.png"/><Relationship Id="rId10" Type="http://schemas.openxmlformats.org/officeDocument/2006/relationships/image" Target="../media/image26.png"/><Relationship Id="rId19" Type="http://schemas.openxmlformats.org/officeDocument/2006/relationships/image" Target="../media/image35.jpe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image" Target="../media/image30.png"/><Relationship Id="rId22"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3" Type="http://schemas.openxmlformats.org/officeDocument/2006/relationships/image" Target="../media/image49.jpg"/><Relationship Id="rId18" Type="http://schemas.openxmlformats.org/officeDocument/2006/relationships/image" Target="../media/image54.png"/><Relationship Id="rId26" Type="http://schemas.openxmlformats.org/officeDocument/2006/relationships/image" Target="../media/image62.emf"/><Relationship Id="rId39" Type="http://schemas.openxmlformats.org/officeDocument/2006/relationships/image" Target="../media/image72.emf"/><Relationship Id="rId21" Type="http://schemas.openxmlformats.org/officeDocument/2006/relationships/image" Target="../media/image57.jpeg"/><Relationship Id="rId34" Type="http://schemas.openxmlformats.org/officeDocument/2006/relationships/image" Target="../media/image68.jpeg"/><Relationship Id="rId42" Type="http://schemas.openxmlformats.org/officeDocument/2006/relationships/image" Target="../media/image74.jpeg"/><Relationship Id="rId47" Type="http://schemas.openxmlformats.org/officeDocument/2006/relationships/image" Target="../media/image78.jpeg"/><Relationship Id="rId50" Type="http://schemas.openxmlformats.org/officeDocument/2006/relationships/image" Target="../media/image9.jpeg"/><Relationship Id="rId7" Type="http://schemas.openxmlformats.org/officeDocument/2006/relationships/image" Target="../media/image45.emf"/><Relationship Id="rId2" Type="http://schemas.openxmlformats.org/officeDocument/2006/relationships/notesSlide" Target="../notesSlides/notesSlide1.xml"/><Relationship Id="rId16" Type="http://schemas.openxmlformats.org/officeDocument/2006/relationships/image" Target="../media/image52.jpeg"/><Relationship Id="rId29" Type="http://schemas.openxmlformats.org/officeDocument/2006/relationships/image" Target="../media/image64.jpeg"/><Relationship Id="rId11" Type="http://schemas.openxmlformats.org/officeDocument/2006/relationships/image" Target="../media/image28.wmf"/><Relationship Id="rId24" Type="http://schemas.openxmlformats.org/officeDocument/2006/relationships/image" Target="../media/image60.wmf"/><Relationship Id="rId32" Type="http://schemas.openxmlformats.org/officeDocument/2006/relationships/image" Target="../media/image66.jpeg"/><Relationship Id="rId37" Type="http://schemas.openxmlformats.org/officeDocument/2006/relationships/image" Target="../media/image71.png"/><Relationship Id="rId40" Type="http://schemas.openxmlformats.org/officeDocument/2006/relationships/image" Target="../media/image6.png"/><Relationship Id="rId45" Type="http://schemas.openxmlformats.org/officeDocument/2006/relationships/image" Target="../media/image76.jpeg"/><Relationship Id="rId53" Type="http://schemas.openxmlformats.org/officeDocument/2006/relationships/image" Target="../media/image7.wmf"/><Relationship Id="rId5" Type="http://schemas.openxmlformats.org/officeDocument/2006/relationships/image" Target="../media/image34.wmf"/><Relationship Id="rId10" Type="http://schemas.openxmlformats.org/officeDocument/2006/relationships/image" Target="../media/image10.wmf"/><Relationship Id="rId19" Type="http://schemas.openxmlformats.org/officeDocument/2006/relationships/image" Target="../media/image55.wmf"/><Relationship Id="rId31" Type="http://schemas.openxmlformats.org/officeDocument/2006/relationships/image" Target="../media/image26.png"/><Relationship Id="rId44" Type="http://schemas.openxmlformats.org/officeDocument/2006/relationships/image" Target="../media/image75.jpeg"/><Relationship Id="rId52" Type="http://schemas.openxmlformats.org/officeDocument/2006/relationships/image" Target="../media/image82.png"/><Relationship Id="rId4" Type="http://schemas.openxmlformats.org/officeDocument/2006/relationships/image" Target="../media/image43.png"/><Relationship Id="rId9" Type="http://schemas.openxmlformats.org/officeDocument/2006/relationships/image" Target="../media/image47.jpeg"/><Relationship Id="rId14" Type="http://schemas.openxmlformats.org/officeDocument/2006/relationships/image" Target="../media/image50.jpeg"/><Relationship Id="rId22" Type="http://schemas.openxmlformats.org/officeDocument/2006/relationships/image" Target="../media/image58.jpeg"/><Relationship Id="rId27" Type="http://schemas.openxmlformats.org/officeDocument/2006/relationships/image" Target="../media/image8.png"/><Relationship Id="rId30" Type="http://schemas.openxmlformats.org/officeDocument/2006/relationships/image" Target="../media/image65.jpeg"/><Relationship Id="rId35" Type="http://schemas.openxmlformats.org/officeDocument/2006/relationships/image" Target="../media/image69.jpeg"/><Relationship Id="rId43" Type="http://schemas.openxmlformats.org/officeDocument/2006/relationships/image" Target="../media/image27.jpeg"/><Relationship Id="rId48" Type="http://schemas.openxmlformats.org/officeDocument/2006/relationships/image" Target="../media/image79.jpeg"/><Relationship Id="rId8" Type="http://schemas.openxmlformats.org/officeDocument/2006/relationships/image" Target="../media/image46.jpeg"/><Relationship Id="rId51" Type="http://schemas.openxmlformats.org/officeDocument/2006/relationships/image" Target="../media/image81.jpg"/><Relationship Id="rId3" Type="http://schemas.openxmlformats.org/officeDocument/2006/relationships/image" Target="../media/image42.jpeg"/><Relationship Id="rId12" Type="http://schemas.openxmlformats.org/officeDocument/2006/relationships/image" Target="../media/image48.jpeg"/><Relationship Id="rId17" Type="http://schemas.openxmlformats.org/officeDocument/2006/relationships/image" Target="../media/image53.jpeg"/><Relationship Id="rId25" Type="http://schemas.openxmlformats.org/officeDocument/2006/relationships/image" Target="../media/image61.jpeg"/><Relationship Id="rId33" Type="http://schemas.openxmlformats.org/officeDocument/2006/relationships/image" Target="../media/image67.jpeg"/><Relationship Id="rId38" Type="http://schemas.openxmlformats.org/officeDocument/2006/relationships/image" Target="../media/image33.png"/><Relationship Id="rId46" Type="http://schemas.openxmlformats.org/officeDocument/2006/relationships/image" Target="../media/image77.png"/><Relationship Id="rId20" Type="http://schemas.openxmlformats.org/officeDocument/2006/relationships/image" Target="../media/image56.jpg"/><Relationship Id="rId41" Type="http://schemas.openxmlformats.org/officeDocument/2006/relationships/image" Target="../media/image73.jpeg"/><Relationship Id="rId54" Type="http://schemas.openxmlformats.org/officeDocument/2006/relationships/image" Target="../media/image83.gif"/><Relationship Id="rId1" Type="http://schemas.openxmlformats.org/officeDocument/2006/relationships/slideLayout" Target="../slideLayouts/slideLayout7.xml"/><Relationship Id="rId6" Type="http://schemas.openxmlformats.org/officeDocument/2006/relationships/image" Target="../media/image44.jpe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63.gif"/><Relationship Id="rId36" Type="http://schemas.openxmlformats.org/officeDocument/2006/relationships/image" Target="../media/image70.jpeg"/><Relationship Id="rId49"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image" Target="../media/image84.jpg"/><Relationship Id="rId7" Type="http://schemas.openxmlformats.org/officeDocument/2006/relationships/image" Target="../media/image7.wmf"/><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6.wmf"/><Relationship Id="rId5" Type="http://schemas.openxmlformats.org/officeDocument/2006/relationships/image" Target="../media/image3.jpg"/><Relationship Id="rId4" Type="http://schemas.openxmlformats.org/officeDocument/2006/relationships/image" Target="../media/image85.jpg"/><Relationship Id="rId9" Type="http://schemas.openxmlformats.org/officeDocument/2006/relationships/image" Target="../media/image36.emf"/></Relationships>
</file>

<file path=ppt/slides/_rels/slide8.xml.rels><?xml version="1.0" encoding="UTF-8" standalone="yes"?>
<Relationships xmlns="http://schemas.openxmlformats.org/package/2006/relationships"><Relationship Id="rId8" Type="http://schemas.openxmlformats.org/officeDocument/2006/relationships/image" Target="../media/image83.gif"/><Relationship Id="rId3" Type="http://schemas.openxmlformats.org/officeDocument/2006/relationships/image" Target="../media/image87.png"/><Relationship Id="rId7" Type="http://schemas.openxmlformats.org/officeDocument/2006/relationships/image" Target="../media/image28.wmf"/><Relationship Id="rId12" Type="http://schemas.openxmlformats.org/officeDocument/2006/relationships/image" Target="../media/image90.jpeg"/><Relationship Id="rId2" Type="http://schemas.openxmlformats.org/officeDocument/2006/relationships/image" Target="../media/image63.gif"/><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4.wmf"/><Relationship Id="rId5" Type="http://schemas.openxmlformats.org/officeDocument/2006/relationships/image" Target="../media/image2.jpg"/><Relationship Id="rId10" Type="http://schemas.openxmlformats.org/officeDocument/2006/relationships/image" Target="../media/image36.emf"/><Relationship Id="rId4" Type="http://schemas.openxmlformats.org/officeDocument/2006/relationships/image" Target="../media/image88.jpg"/><Relationship Id="rId9" Type="http://schemas.openxmlformats.org/officeDocument/2006/relationships/image" Target="../media/image89.jpeg"/></Relationships>
</file>

<file path=ppt/slides/_rels/slide9.xml.rels><?xml version="1.0" encoding="UTF-8" standalone="yes"?>
<Relationships xmlns="http://schemas.openxmlformats.org/package/2006/relationships"><Relationship Id="rId13" Type="http://schemas.openxmlformats.org/officeDocument/2006/relationships/image" Target="../media/image94.png"/><Relationship Id="rId18" Type="http://schemas.openxmlformats.org/officeDocument/2006/relationships/image" Target="../media/image52.jpeg"/><Relationship Id="rId26" Type="http://schemas.openxmlformats.org/officeDocument/2006/relationships/image" Target="../media/image10.wmf"/><Relationship Id="rId39" Type="http://schemas.openxmlformats.org/officeDocument/2006/relationships/image" Target="../media/image13.png"/><Relationship Id="rId21" Type="http://schemas.openxmlformats.org/officeDocument/2006/relationships/image" Target="../media/image98.jpeg"/><Relationship Id="rId34" Type="http://schemas.openxmlformats.org/officeDocument/2006/relationships/image" Target="../media/image51.png"/><Relationship Id="rId42" Type="http://schemas.openxmlformats.org/officeDocument/2006/relationships/image" Target="../media/image104.jpeg"/><Relationship Id="rId7" Type="http://schemas.openxmlformats.org/officeDocument/2006/relationships/image" Target="../media/image92.jpeg"/><Relationship Id="rId2" Type="http://schemas.openxmlformats.org/officeDocument/2006/relationships/notesSlide" Target="../notesSlides/notesSlide2.xml"/><Relationship Id="rId16" Type="http://schemas.openxmlformats.org/officeDocument/2006/relationships/image" Target="../media/image49.jpg"/><Relationship Id="rId20" Type="http://schemas.openxmlformats.org/officeDocument/2006/relationships/image" Target="../media/image97.jpeg"/><Relationship Id="rId29" Type="http://schemas.openxmlformats.org/officeDocument/2006/relationships/image" Target="../media/image89.jpeg"/><Relationship Id="rId41" Type="http://schemas.openxmlformats.org/officeDocument/2006/relationships/image" Target="../media/image103.jpeg"/><Relationship Id="rId1" Type="http://schemas.openxmlformats.org/officeDocument/2006/relationships/slideLayout" Target="../slideLayouts/slideLayout7.xml"/><Relationship Id="rId6" Type="http://schemas.openxmlformats.org/officeDocument/2006/relationships/image" Target="../media/image28.wmf"/><Relationship Id="rId11" Type="http://schemas.openxmlformats.org/officeDocument/2006/relationships/image" Target="../media/image93.jpeg"/><Relationship Id="rId24" Type="http://schemas.openxmlformats.org/officeDocument/2006/relationships/image" Target="../media/image33.png"/><Relationship Id="rId32" Type="http://schemas.openxmlformats.org/officeDocument/2006/relationships/image" Target="../media/image100.jpeg"/><Relationship Id="rId37" Type="http://schemas.openxmlformats.org/officeDocument/2006/relationships/image" Target="../media/image102.jpeg"/><Relationship Id="rId40" Type="http://schemas.openxmlformats.org/officeDocument/2006/relationships/image" Target="../media/image79.jpeg"/><Relationship Id="rId5" Type="http://schemas.openxmlformats.org/officeDocument/2006/relationships/image" Target="../media/image91.jpeg"/><Relationship Id="rId15" Type="http://schemas.openxmlformats.org/officeDocument/2006/relationships/image" Target="../media/image45.emf"/><Relationship Id="rId23" Type="http://schemas.openxmlformats.org/officeDocument/2006/relationships/image" Target="../media/image66.jpeg"/><Relationship Id="rId28" Type="http://schemas.openxmlformats.org/officeDocument/2006/relationships/image" Target="../media/image82.png"/><Relationship Id="rId36" Type="http://schemas.openxmlformats.org/officeDocument/2006/relationships/image" Target="../media/image56.jpg"/><Relationship Id="rId10" Type="http://schemas.openxmlformats.org/officeDocument/2006/relationships/image" Target="../media/image43.png"/><Relationship Id="rId19" Type="http://schemas.openxmlformats.org/officeDocument/2006/relationships/image" Target="../media/image96.jpeg"/><Relationship Id="rId31" Type="http://schemas.openxmlformats.org/officeDocument/2006/relationships/image" Target="../media/image36.emf"/><Relationship Id="rId44" Type="http://schemas.openxmlformats.org/officeDocument/2006/relationships/image" Target="../media/image68.jpeg"/><Relationship Id="rId4" Type="http://schemas.openxmlformats.org/officeDocument/2006/relationships/image" Target="../media/image61.jpeg"/><Relationship Id="rId9" Type="http://schemas.openxmlformats.org/officeDocument/2006/relationships/image" Target="../media/image62.emf"/><Relationship Id="rId14" Type="http://schemas.openxmlformats.org/officeDocument/2006/relationships/image" Target="../media/image6.png"/><Relationship Id="rId22" Type="http://schemas.openxmlformats.org/officeDocument/2006/relationships/image" Target="../media/image64.jpeg"/><Relationship Id="rId27" Type="http://schemas.openxmlformats.org/officeDocument/2006/relationships/image" Target="../media/image99.jpeg"/><Relationship Id="rId30" Type="http://schemas.openxmlformats.org/officeDocument/2006/relationships/image" Target="../media/image7.wmf"/><Relationship Id="rId35" Type="http://schemas.openxmlformats.org/officeDocument/2006/relationships/image" Target="../media/image81.jpg"/><Relationship Id="rId43" Type="http://schemas.openxmlformats.org/officeDocument/2006/relationships/image" Target="../media/image105.jpeg"/><Relationship Id="rId8" Type="http://schemas.openxmlformats.org/officeDocument/2006/relationships/image" Target="../media/image34.wmf"/><Relationship Id="rId3" Type="http://schemas.openxmlformats.org/officeDocument/2006/relationships/image" Target="../media/image53.jpeg"/><Relationship Id="rId12" Type="http://schemas.openxmlformats.org/officeDocument/2006/relationships/image" Target="../media/image73.jpeg"/><Relationship Id="rId17" Type="http://schemas.openxmlformats.org/officeDocument/2006/relationships/image" Target="../media/image95.jpeg"/><Relationship Id="rId25" Type="http://schemas.openxmlformats.org/officeDocument/2006/relationships/image" Target="../media/image8.png"/><Relationship Id="rId33" Type="http://schemas.openxmlformats.org/officeDocument/2006/relationships/image" Target="../media/image101.png"/><Relationship Id="rId38" Type="http://schemas.openxmlformats.org/officeDocument/2006/relationships/image" Target="../media/image6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images of people and text&#10;&#10;AI-generated content may be incorrect.">
            <a:extLst>
              <a:ext uri="{FF2B5EF4-FFF2-40B4-BE49-F238E27FC236}">
                <a16:creationId xmlns:a16="http://schemas.microsoft.com/office/drawing/2014/main" id="{F6F1B0F1-8525-76A8-3BB9-0FC337B88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99848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18F8D1E1-6F8B-AABA-FE3C-DF8E6CC81C9F}"/>
              </a:ext>
            </a:extLst>
          </p:cNvPr>
          <p:cNvSpPr/>
          <p:nvPr/>
        </p:nvSpPr>
        <p:spPr bwMode="auto">
          <a:xfrm>
            <a:off x="14666" y="-20871"/>
            <a:ext cx="9153256" cy="68676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sp>
        <p:nvSpPr>
          <p:cNvPr id="4" name="Rectangle 2"/>
          <p:cNvSpPr txBox="1">
            <a:spLocks noChangeArrowheads="1"/>
          </p:cNvSpPr>
          <p:nvPr/>
        </p:nvSpPr>
        <p:spPr bwMode="auto">
          <a:xfrm>
            <a:off x="14667" y="2856721"/>
            <a:ext cx="4018274" cy="604549"/>
          </a:xfrm>
          <a:prstGeom prst="rect">
            <a:avLst/>
          </a:prstGeom>
          <a:solidFill>
            <a:srgbClr val="00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lnSpc>
                <a:spcPct val="80000"/>
              </a:lnSpc>
              <a:buNone/>
            </a:pPr>
            <a:r>
              <a:rPr lang="en-US" altLang="en-US" sz="1200" b="1" dirty="0">
                <a:solidFill>
                  <a:schemeClr val="bg1"/>
                </a:solidFill>
                <a:latin typeface="Calibri" panose="020F0502020204030204" pitchFamily="34" charset="0"/>
              </a:rPr>
              <a:t>Terra</a:t>
            </a:r>
            <a:r>
              <a:rPr lang="en-US" altLang="en-US" sz="1200" b="0" dirty="0">
                <a:solidFill>
                  <a:schemeClr val="bg1"/>
                </a:solidFill>
                <a:latin typeface="Calibri" panose="020F0502020204030204" pitchFamily="34" charset="0"/>
              </a:rPr>
              <a:t> </a:t>
            </a:r>
            <a:r>
              <a:rPr lang="en-US" altLang="en-US" sz="1200" b="1" dirty="0">
                <a:solidFill>
                  <a:schemeClr val="bg1"/>
                </a:solidFill>
                <a:latin typeface="Calibri" panose="020F0502020204030204" pitchFamily="34" charset="0"/>
              </a:rPr>
              <a:t>Trade Reference Currency TRC "world currency" Bernard A. </a:t>
            </a:r>
            <a:r>
              <a:rPr lang="en-US" altLang="en-US" sz="1200" b="1" dirty="0" err="1">
                <a:solidFill>
                  <a:schemeClr val="bg1"/>
                </a:solidFill>
                <a:latin typeface="Calibri" panose="020F0502020204030204" pitchFamily="34" charset="0"/>
              </a:rPr>
              <a:t>Lietaer</a:t>
            </a:r>
            <a:r>
              <a:rPr lang="en-US" altLang="en-US" sz="1200" b="1" dirty="0">
                <a:solidFill>
                  <a:schemeClr val="bg1"/>
                </a:solidFill>
                <a:latin typeface="Calibri" panose="020F0502020204030204" pitchFamily="34" charset="0"/>
              </a:rPr>
              <a:t>  Belgian economist proposed 1991 Basket of 9-12 most important commodities. Public      issued demurrage fees for storage, shipping, handling</a:t>
            </a:r>
            <a:endParaRPr lang="en-US" altLang="en-US" sz="900" b="1" dirty="0">
              <a:solidFill>
                <a:srgbClr val="FFFF00"/>
              </a:solidFill>
            </a:endParaRPr>
          </a:p>
        </p:txBody>
      </p:sp>
      <p:sp>
        <p:nvSpPr>
          <p:cNvPr id="6" name="AutoShape 79" descr="9k="/>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sp>
        <p:nvSpPr>
          <p:cNvPr id="7" name="Text Box 127"/>
          <p:cNvSpPr txBox="1">
            <a:spLocks noChangeArrowheads="1"/>
          </p:cNvSpPr>
          <p:nvPr/>
        </p:nvSpPr>
        <p:spPr bwMode="auto">
          <a:xfrm>
            <a:off x="5681663" y="1219200"/>
            <a:ext cx="12525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dirty="0">
                <a:solidFill>
                  <a:schemeClr val="bg1"/>
                </a:solidFill>
                <a:latin typeface="Calibri" panose="020F0502020204030204" pitchFamily="34" charset="0"/>
              </a:rPr>
              <a:t>ETHEREUM</a:t>
            </a:r>
          </a:p>
        </p:txBody>
      </p:sp>
      <p:sp>
        <p:nvSpPr>
          <p:cNvPr id="9" name="Rectangle 240"/>
          <p:cNvSpPr>
            <a:spLocks noChangeArrowheads="1"/>
          </p:cNvSpPr>
          <p:nvPr/>
        </p:nvSpPr>
        <p:spPr bwMode="auto">
          <a:xfrm>
            <a:off x="28090" y="11226"/>
            <a:ext cx="2971551" cy="1092607"/>
          </a:xfrm>
          <a:prstGeom prst="rect">
            <a:avLst/>
          </a:prstGeom>
          <a:solidFill>
            <a:srgbClr val="598063"/>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solidFill>
                  <a:srgbClr val="DFF1D9"/>
                </a:solidFill>
                <a:latin typeface="Verdana" panose="020B0604030504040204" pitchFamily="34" charset="0"/>
              </a:rPr>
              <a:t>THE TERRA (TRC)</a:t>
            </a:r>
            <a:br>
              <a:rPr lang="en-US" altLang="en-US" sz="800" b="0" dirty="0"/>
            </a:br>
            <a:r>
              <a:rPr lang="en-US" altLang="en-US" sz="1800" b="0" dirty="0"/>
              <a:t>  </a:t>
            </a:r>
            <a:r>
              <a:rPr lang="en-US" altLang="en-US" sz="100" b="0" dirty="0"/>
              <a:t> </a:t>
            </a:r>
            <a:r>
              <a:rPr lang="en-US" altLang="en-US" sz="1800" b="0" dirty="0"/>
              <a:t>                                                   </a:t>
            </a:r>
            <a:br>
              <a:rPr lang="en-US" altLang="en-US" sz="1800" b="0" dirty="0"/>
            </a:br>
            <a:r>
              <a:rPr lang="en-US" altLang="en-US" sz="900" b="0" dirty="0">
                <a:solidFill>
                  <a:srgbClr val="000000"/>
                </a:solidFill>
                <a:latin typeface="Verdana" panose="020B0604030504040204" pitchFamily="34" charset="0"/>
              </a:rPr>
              <a:t>                          </a:t>
            </a:r>
            <a:endParaRPr lang="en-US" altLang="en-US" sz="1800" b="0" dirty="0"/>
          </a:p>
        </p:txBody>
      </p:sp>
      <p:sp>
        <p:nvSpPr>
          <p:cNvPr id="10" name="Rectangle 241"/>
          <p:cNvSpPr>
            <a:spLocks noChangeArrowheads="1"/>
          </p:cNvSpPr>
          <p:nvPr/>
        </p:nvSpPr>
        <p:spPr bwMode="auto">
          <a:xfrm>
            <a:off x="51387" y="338480"/>
            <a:ext cx="319289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dirty="0">
                <a:solidFill>
                  <a:srgbClr val="FFFFFF"/>
                </a:solidFill>
                <a:latin typeface="Calibri" panose="020F0502020204030204" pitchFamily="34" charset="0"/>
              </a:rPr>
              <a:t>Trade Reference Currency</a:t>
            </a:r>
            <a:r>
              <a:rPr lang="en-US" altLang="en-US" sz="1800" dirty="0">
                <a:latin typeface="Calibri" panose="020F0502020204030204" pitchFamily="34" charset="0"/>
              </a:rPr>
              <a:t> </a:t>
            </a:r>
          </a:p>
        </p:txBody>
      </p:sp>
      <p:pic>
        <p:nvPicPr>
          <p:cNvPr id="12" name="Picture 4" descr="https://tse1.mm.bing.net/th?&amp;id=JN.VPDVM0eYsl1lHDLc74gkdQ&amp;w=300&amp;h=300&amp;c=0&amp;pid=1.9&amp;rs=0&amp;p=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33" t="37334" r="4000" b="28000"/>
          <a:stretch/>
        </p:blipFill>
        <p:spPr bwMode="auto">
          <a:xfrm>
            <a:off x="3990710" y="1948073"/>
            <a:ext cx="1633694" cy="4691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944"/>
          <p:cNvSpPr txBox="1">
            <a:spLocks noChangeArrowheads="1"/>
          </p:cNvSpPr>
          <p:nvPr/>
        </p:nvSpPr>
        <p:spPr bwMode="auto">
          <a:xfrm>
            <a:off x="17119" y="5221605"/>
            <a:ext cx="4058363" cy="1569660"/>
          </a:xfrm>
          <a:prstGeom prst="rect">
            <a:avLst/>
          </a:prstGeom>
          <a:solidFill>
            <a:srgbClr val="66FF33"/>
          </a:solidFill>
          <a:ln w="38100">
            <a:solidFill>
              <a:srgbClr val="000080"/>
            </a:solidFill>
            <a:miter lim="800000"/>
            <a:headEnd/>
            <a:tailEnd/>
          </a:ln>
          <a:effec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rPr>
              <a:t>Firefly inspired Heartbeat Synchronization nodes strive to sync in a distributed system. Nodes generate periodic “heartbeat” events approximately at the same time. </a:t>
            </a:r>
          </a:p>
          <a:p>
            <a:pPr eaLnBrk="1" hangingPunct="1">
              <a:spcBef>
                <a:spcPct val="0"/>
              </a:spcBef>
              <a:buFontTx/>
              <a:buNone/>
            </a:pPr>
            <a:r>
              <a:rPr lang="en-US" altLang="en-US" sz="1200" dirty="0">
                <a:latin typeface="Calibri" panose="020F0502020204030204" pitchFamily="34" charset="0"/>
              </a:rPr>
              <a:t>It differs from classical clock sync in that nodes are not interested in counting cycles to agree on the ID of the current clock cycle. There is no requirement to sync</a:t>
            </a:r>
          </a:p>
          <a:p>
            <a:pPr eaLnBrk="1" hangingPunct="1">
              <a:spcBef>
                <a:spcPct val="0"/>
              </a:spcBef>
              <a:buFontTx/>
              <a:buNone/>
            </a:pPr>
            <a:r>
              <a:rPr lang="en-US" altLang="en-US" sz="1200" dirty="0">
                <a:latin typeface="Calibri" panose="020F0502020204030204" pitchFamily="34" charset="0"/>
              </a:rPr>
              <a:t>during a cycle length In real time as long as the length</a:t>
            </a:r>
          </a:p>
          <a:p>
            <a:pPr eaLnBrk="1" hangingPunct="1">
              <a:spcBef>
                <a:spcPct val="0"/>
              </a:spcBef>
              <a:buFontTx/>
              <a:buNone/>
            </a:pPr>
            <a:r>
              <a:rPr lang="en-US" altLang="en-US" sz="1200" dirty="0">
                <a:latin typeface="Calibri" panose="020F0502020204030204" pitchFamily="34" charset="0"/>
              </a:rPr>
              <a:t>is bounded and all nodes agree on it eventually”</a:t>
            </a:r>
          </a:p>
        </p:txBody>
      </p:sp>
      <p:sp>
        <p:nvSpPr>
          <p:cNvPr id="16" name="Rectangle 15"/>
          <p:cNvSpPr/>
          <p:nvPr/>
        </p:nvSpPr>
        <p:spPr>
          <a:xfrm>
            <a:off x="7457476" y="6611604"/>
            <a:ext cx="1853594" cy="280878"/>
          </a:xfrm>
          <a:prstGeom prst="rect">
            <a:avLst/>
          </a:prstGeom>
        </p:spPr>
        <p:txBody>
          <a:bodyPr wrap="square">
            <a:spAutoFit/>
          </a:bodyPr>
          <a:lstStyle/>
          <a:p>
            <a:r>
              <a:rPr lang="en-US" dirty="0">
                <a:solidFill>
                  <a:schemeClr val="bg1"/>
                </a:solidFill>
              </a:rPr>
              <a:t>“crops hold value best”</a:t>
            </a:r>
          </a:p>
        </p:txBody>
      </p:sp>
      <p:sp>
        <p:nvSpPr>
          <p:cNvPr id="28" name="Rectangle 27"/>
          <p:cNvSpPr/>
          <p:nvPr/>
        </p:nvSpPr>
        <p:spPr>
          <a:xfrm>
            <a:off x="1391126" y="3464710"/>
            <a:ext cx="2648200" cy="738664"/>
          </a:xfrm>
          <a:prstGeom prst="rect">
            <a:avLst/>
          </a:prstGeom>
          <a:solidFill>
            <a:srgbClr val="008000"/>
          </a:solidFill>
        </p:spPr>
        <p:txBody>
          <a:bodyPr wrap="square">
            <a:spAutoFit/>
          </a:bodyPr>
          <a:lstStyle/>
          <a:p>
            <a:r>
              <a:rPr lang="en-US" altLang="en-US" sz="1400" dirty="0">
                <a:solidFill>
                  <a:schemeClr val="bg1"/>
                </a:solidFill>
              </a:rPr>
              <a:t>Example: 100 Terra = 1 barrel oil </a:t>
            </a:r>
          </a:p>
          <a:p>
            <a:r>
              <a:rPr lang="en-US" altLang="en-US" sz="1400" dirty="0">
                <a:solidFill>
                  <a:schemeClr val="bg1"/>
                </a:solidFill>
              </a:rPr>
              <a:t>+ 10 bushels of wheat</a:t>
            </a:r>
            <a:br>
              <a:rPr lang="en-US" altLang="en-US" sz="1400" dirty="0">
                <a:solidFill>
                  <a:schemeClr val="bg1"/>
                </a:solidFill>
              </a:rPr>
            </a:br>
            <a:r>
              <a:rPr lang="en-US" altLang="en-US" sz="1400" dirty="0">
                <a:solidFill>
                  <a:schemeClr val="bg1"/>
                </a:solidFill>
              </a:rPr>
              <a:t>+ 20 kg of copper  + 1/10 Oz gold</a:t>
            </a:r>
            <a:endParaRPr lang="en-US" sz="1400" dirty="0">
              <a:solidFill>
                <a:schemeClr val="bg1"/>
              </a:solidFill>
            </a:endParaRPr>
          </a:p>
        </p:txBody>
      </p:sp>
      <p:pic>
        <p:nvPicPr>
          <p:cNvPr id="31" name="Picture 2" descr="https://img.washingtonpost.com/wp-apps/imrs.php?src=https://img.washingtonpost.com/blogs/worldviews/files/2016/02/HenryHankeTime.jpg&amp;w=148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759"/>
          <a:stretch/>
        </p:blipFill>
        <p:spPr bwMode="auto">
          <a:xfrm>
            <a:off x="4070102" y="2842910"/>
            <a:ext cx="5004719" cy="3994005"/>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256"/>
          <p:cNvSpPr>
            <a:spLocks noChangeArrowheads="1"/>
          </p:cNvSpPr>
          <p:nvPr/>
        </p:nvSpPr>
        <p:spPr bwMode="auto">
          <a:xfrm>
            <a:off x="4093712" y="5915049"/>
            <a:ext cx="2986938" cy="609398"/>
          </a:xfrm>
          <a:prstGeom prst="rect">
            <a:avLst/>
          </a:prstGeom>
          <a:solidFill>
            <a:srgbClr val="FF9900"/>
          </a:solidFill>
          <a:ln>
            <a:noFill/>
          </a:ln>
          <a:effec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FontTx/>
              <a:buNone/>
            </a:pPr>
            <a:r>
              <a:rPr lang="en-US" altLang="en-US" sz="1200" dirty="0">
                <a:solidFill>
                  <a:schemeClr val="accent6"/>
                </a:solidFill>
              </a:rPr>
              <a:t>French newspaper "Le </a:t>
            </a:r>
            <a:r>
              <a:rPr lang="en-US" altLang="en-US" sz="1200" dirty="0" err="1">
                <a:solidFill>
                  <a:schemeClr val="accent6"/>
                </a:solidFill>
              </a:rPr>
              <a:t>Fédériste</a:t>
            </a:r>
            <a:r>
              <a:rPr lang="en-US" altLang="en-US" sz="1200" dirty="0">
                <a:solidFill>
                  <a:schemeClr val="accent6"/>
                </a:solidFill>
              </a:rPr>
              <a:t>“ </a:t>
            </a:r>
          </a:p>
          <a:p>
            <a:pPr eaLnBrk="1" hangingPunct="1">
              <a:lnSpc>
                <a:spcPct val="80000"/>
              </a:lnSpc>
              <a:buFontTx/>
              <a:buNone/>
            </a:pPr>
            <a:r>
              <a:rPr lang="en-US" altLang="en-US" sz="1200" dirty="0">
                <a:solidFill>
                  <a:schemeClr val="accent6"/>
                </a:solidFill>
              </a:rPr>
              <a:t>"</a:t>
            </a:r>
            <a:r>
              <a:rPr lang="en-US" altLang="en-US" sz="1200" dirty="0" err="1">
                <a:solidFill>
                  <a:schemeClr val="accent6"/>
                </a:solidFill>
              </a:rPr>
              <a:t>L'Europa</a:t>
            </a:r>
            <a:r>
              <a:rPr lang="en-US" altLang="en-US" sz="1200" dirty="0">
                <a:solidFill>
                  <a:schemeClr val="accent6"/>
                </a:solidFill>
              </a:rPr>
              <a:t> </a:t>
            </a:r>
            <a:r>
              <a:rPr lang="en-US" altLang="en-US" sz="1200" dirty="0" err="1">
                <a:solidFill>
                  <a:schemeClr val="accent6"/>
                </a:solidFill>
              </a:rPr>
              <a:t>monnaie</a:t>
            </a:r>
            <a:r>
              <a:rPr lang="en-US" altLang="en-US" sz="1200" dirty="0">
                <a:solidFill>
                  <a:schemeClr val="accent6"/>
                </a:solidFill>
              </a:rPr>
              <a:t> de la </a:t>
            </a:r>
            <a:r>
              <a:rPr lang="en-US" altLang="en-US" sz="1200" dirty="0" err="1">
                <a:solidFill>
                  <a:schemeClr val="accent6"/>
                </a:solidFill>
              </a:rPr>
              <a:t>paix</a:t>
            </a:r>
            <a:r>
              <a:rPr lang="en-US" altLang="en-US" sz="1200" dirty="0">
                <a:solidFill>
                  <a:schemeClr val="accent6"/>
                </a:solidFill>
              </a:rPr>
              <a:t>" </a:t>
            </a:r>
          </a:p>
          <a:p>
            <a:pPr eaLnBrk="1" hangingPunct="1">
              <a:lnSpc>
                <a:spcPct val="80000"/>
              </a:lnSpc>
              <a:buFontTx/>
              <a:buNone/>
            </a:pPr>
            <a:r>
              <a:rPr lang="en-US" altLang="en-US" sz="1200" dirty="0">
                <a:solidFill>
                  <a:schemeClr val="accent6"/>
                </a:solidFill>
              </a:rPr>
              <a:t>Money of peace" Born Jan 1st 1933</a:t>
            </a:r>
          </a:p>
        </p:txBody>
      </p:sp>
      <p:pic>
        <p:nvPicPr>
          <p:cNvPr id="33" name="Picture 7" descr="MC900410817[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41394" y="5879440"/>
            <a:ext cx="413731" cy="433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p:cNvSpPr txBox="1"/>
          <p:nvPr/>
        </p:nvSpPr>
        <p:spPr>
          <a:xfrm>
            <a:off x="7038091" y="5877762"/>
            <a:ext cx="1329067" cy="646331"/>
          </a:xfrm>
          <a:prstGeom prst="rect">
            <a:avLst/>
          </a:prstGeom>
          <a:noFill/>
        </p:spPr>
        <p:txBody>
          <a:bodyPr wrap="square" rtlCol="0">
            <a:spAutoFit/>
          </a:bodyPr>
          <a:lstStyle/>
          <a:p>
            <a:pPr algn="ctr"/>
            <a:r>
              <a:rPr lang="en-US" dirty="0">
                <a:solidFill>
                  <a:srgbClr val="008000"/>
                </a:solidFill>
              </a:rPr>
              <a:t>EDISON / FORD</a:t>
            </a:r>
          </a:p>
          <a:p>
            <a:pPr algn="ctr"/>
            <a:r>
              <a:rPr lang="en-US" dirty="0">
                <a:solidFill>
                  <a:srgbClr val="008000"/>
                </a:solidFill>
              </a:rPr>
              <a:t>MONITARY</a:t>
            </a:r>
          </a:p>
          <a:p>
            <a:pPr algn="ctr"/>
            <a:r>
              <a:rPr lang="en-US" dirty="0">
                <a:solidFill>
                  <a:srgbClr val="008000"/>
                </a:solidFill>
              </a:rPr>
              <a:t>OPTION 1921</a:t>
            </a:r>
          </a:p>
        </p:txBody>
      </p:sp>
      <p:pic>
        <p:nvPicPr>
          <p:cNvPr id="37" name="Picture 6" descr="http://www.clker.com/cliparts/e/d/c/7/12456951341992058408johnny_automatic_corn.svg.h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69167" y="5951737"/>
            <a:ext cx="584889" cy="456213"/>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3955096" y="4877325"/>
            <a:ext cx="2318882" cy="276999"/>
          </a:xfrm>
          <a:prstGeom prst="rect">
            <a:avLst/>
          </a:prstGeom>
          <a:noFill/>
        </p:spPr>
        <p:txBody>
          <a:bodyPr wrap="square" rtlCol="0">
            <a:spAutoFit/>
          </a:bodyPr>
          <a:lstStyle/>
          <a:p>
            <a:r>
              <a:rPr lang="en-US" dirty="0">
                <a:solidFill>
                  <a:schemeClr val="accent2"/>
                </a:solidFill>
              </a:rPr>
              <a:t>Closer is Cheaper Closer is Faster</a:t>
            </a:r>
          </a:p>
        </p:txBody>
      </p:sp>
      <p:sp>
        <p:nvSpPr>
          <p:cNvPr id="49" name="TextBox 48"/>
          <p:cNvSpPr txBox="1"/>
          <p:nvPr/>
        </p:nvSpPr>
        <p:spPr>
          <a:xfrm>
            <a:off x="5969219" y="5200772"/>
            <a:ext cx="899605" cy="276999"/>
          </a:xfrm>
          <a:prstGeom prst="rect">
            <a:avLst/>
          </a:prstGeom>
          <a:noFill/>
        </p:spPr>
        <p:txBody>
          <a:bodyPr wrap="none" rtlCol="0">
            <a:spAutoFit/>
          </a:bodyPr>
          <a:lstStyle/>
          <a:p>
            <a:r>
              <a:rPr lang="en-US" dirty="0">
                <a:solidFill>
                  <a:srgbClr val="008000"/>
                </a:solidFill>
              </a:rPr>
              <a:t>EVENT BUS</a:t>
            </a:r>
          </a:p>
        </p:txBody>
      </p:sp>
      <p:pic>
        <p:nvPicPr>
          <p:cNvPr id="50" name="Picture 421" descr="Current National Threat Level is elevated"/>
          <p:cNvPicPr>
            <a:picLocks noChangeAspect="1" noChangeArrowheads="1"/>
          </p:cNvPicPr>
          <p:nvPr/>
        </p:nvPicPr>
        <p:blipFill>
          <a:blip r:embed="rId6">
            <a:extLst>
              <a:ext uri="{28A0092B-C50C-407E-A947-70E740481C1C}">
                <a14:useLocalDpi xmlns:a14="http://schemas.microsoft.com/office/drawing/2010/main" val="0"/>
              </a:ext>
            </a:extLst>
          </a:blip>
          <a:srcRect r="-1613"/>
          <a:stretch>
            <a:fillRect/>
          </a:stretch>
        </p:blipFill>
        <p:spPr bwMode="auto">
          <a:xfrm>
            <a:off x="6597974" y="5014854"/>
            <a:ext cx="2385520" cy="210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p:cNvSpPr txBox="1"/>
          <p:nvPr/>
        </p:nvSpPr>
        <p:spPr>
          <a:xfrm>
            <a:off x="5781995" y="5376264"/>
            <a:ext cx="1304909" cy="461665"/>
          </a:xfrm>
          <a:prstGeom prst="rect">
            <a:avLst/>
          </a:prstGeom>
          <a:noFill/>
        </p:spPr>
        <p:txBody>
          <a:bodyPr wrap="none" rtlCol="0">
            <a:spAutoFit/>
          </a:bodyPr>
          <a:lstStyle/>
          <a:p>
            <a:pPr algn="ctr"/>
            <a:r>
              <a:rPr lang="en-US" dirty="0">
                <a:solidFill>
                  <a:srgbClr val="C00000"/>
                </a:solidFill>
              </a:rPr>
              <a:t>HEARTBEAT</a:t>
            </a:r>
          </a:p>
          <a:p>
            <a:pPr algn="ctr"/>
            <a:r>
              <a:rPr lang="en-US" dirty="0">
                <a:solidFill>
                  <a:srgbClr val="C00000"/>
                </a:solidFill>
              </a:rPr>
              <a:t>FLASH MESSAGES</a:t>
            </a:r>
          </a:p>
        </p:txBody>
      </p:sp>
      <p:pic>
        <p:nvPicPr>
          <p:cNvPr id="56" name="Picture 1956" descr="w_01zlzi[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91926" y="6471236"/>
            <a:ext cx="363161" cy="39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18" descr="book_cover"/>
          <p:cNvPicPr>
            <a:picLocks noChangeAspect="1" noChangeArrowheads="1"/>
          </p:cNvPicPr>
          <p:nvPr/>
        </p:nvPicPr>
        <p:blipFill>
          <a:blip r:embed="rId8" cstate="print">
            <a:extLst>
              <a:ext uri="{28A0092B-C50C-407E-A947-70E740481C1C}">
                <a14:useLocalDpi xmlns:a14="http://schemas.microsoft.com/office/drawing/2010/main" val="0"/>
              </a:ext>
            </a:extLst>
          </a:blip>
          <a:srcRect t="21849" b="49580"/>
          <a:stretch>
            <a:fillRect/>
          </a:stretch>
        </p:blipFill>
        <p:spPr bwMode="auto">
          <a:xfrm>
            <a:off x="2593721" y="4203040"/>
            <a:ext cx="1436118" cy="1000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7" descr="rgfiahjg[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35345" y="4785261"/>
            <a:ext cx="147558" cy="149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6" descr="https://tse1.mm.bing.net/th?&amp;id=JN.lLHCzYD8NrVPI33nCXMvBQ&amp;w=300&amp;h=300&amp;c=0&amp;pid=1.9&amp;rs=0&amp;p=0"/>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3001" t="16009" r="25666" b="3991"/>
          <a:stretch/>
        </p:blipFill>
        <p:spPr bwMode="auto">
          <a:xfrm>
            <a:off x="3348237" y="4213630"/>
            <a:ext cx="683221" cy="618534"/>
          </a:xfrm>
          <a:prstGeom prst="rect">
            <a:avLst/>
          </a:prstGeom>
          <a:solidFill>
            <a:schemeClr val="accent6"/>
          </a:solidFill>
          <a:ln>
            <a:solidFill>
              <a:srgbClr val="000080"/>
            </a:solidFill>
          </a:ln>
        </p:spPr>
      </p:pic>
      <p:pic>
        <p:nvPicPr>
          <p:cNvPr id="60" name="Picture 16" descr="j0199238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43243" y="4888984"/>
            <a:ext cx="329432" cy="33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 descr="j028685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46513" y="5850404"/>
            <a:ext cx="309594" cy="24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Rectangle 63"/>
          <p:cNvSpPr/>
          <p:nvPr/>
        </p:nvSpPr>
        <p:spPr>
          <a:xfrm>
            <a:off x="6676773" y="3401234"/>
            <a:ext cx="2418466" cy="276999"/>
          </a:xfrm>
          <a:prstGeom prst="rect">
            <a:avLst/>
          </a:prstGeom>
        </p:spPr>
        <p:txBody>
          <a:bodyPr wrap="square">
            <a:spAutoFit/>
          </a:bodyPr>
          <a:lstStyle/>
          <a:p>
            <a:r>
              <a:rPr lang="en-US" dirty="0">
                <a:solidFill>
                  <a:srgbClr val="C00000"/>
                </a:solidFill>
              </a:rPr>
              <a:t>UNIVERSAL MESSAGE EVENT BUS</a:t>
            </a:r>
          </a:p>
        </p:txBody>
      </p:sp>
      <p:grpSp>
        <p:nvGrpSpPr>
          <p:cNvPr id="66" name="Group 132"/>
          <p:cNvGrpSpPr>
            <a:grpSpLocks/>
          </p:cNvGrpSpPr>
          <p:nvPr/>
        </p:nvGrpSpPr>
        <p:grpSpPr bwMode="auto">
          <a:xfrm>
            <a:off x="5310329" y="-54285"/>
            <a:ext cx="3857593" cy="1563304"/>
            <a:chOff x="6854" y="122"/>
            <a:chExt cx="1402" cy="775"/>
          </a:xfrm>
        </p:grpSpPr>
        <p:pic>
          <p:nvPicPr>
            <p:cNvPr id="68" name="Picture 133" descr="heartbeat-300x19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60" y="144"/>
              <a:ext cx="1296" cy="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 Box 134"/>
            <p:cNvSpPr txBox="1">
              <a:spLocks noChangeArrowheads="1"/>
            </p:cNvSpPr>
            <p:nvPr/>
          </p:nvSpPr>
          <p:spPr bwMode="auto">
            <a:xfrm>
              <a:off x="6854" y="122"/>
              <a:ext cx="1323"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400" dirty="0">
                  <a:solidFill>
                    <a:srgbClr val="66FF33"/>
                  </a:solidFill>
                </a:rPr>
                <a:t>ECONOMIC </a:t>
              </a:r>
              <a:r>
                <a:rPr lang="en-US" altLang="en-US" sz="1400" dirty="0">
                  <a:solidFill>
                    <a:srgbClr val="FF0000"/>
                  </a:solidFill>
                </a:rPr>
                <a:t>HEARTBEAT</a:t>
              </a:r>
            </a:p>
            <a:p>
              <a:pPr algn="ctr" eaLnBrk="1" hangingPunct="1">
                <a:spcBef>
                  <a:spcPct val="0"/>
                </a:spcBef>
                <a:buFontTx/>
                <a:buNone/>
              </a:pPr>
              <a:r>
                <a:rPr lang="en-US" altLang="en-US" sz="1400" dirty="0">
                  <a:solidFill>
                    <a:schemeClr val="accent2">
                      <a:lumMod val="20000"/>
                      <a:lumOff val="80000"/>
                    </a:schemeClr>
                  </a:solidFill>
                </a:rPr>
                <a:t>FEDCOIN</a:t>
              </a:r>
              <a:r>
                <a:rPr lang="en-US" altLang="en-US" sz="1400" dirty="0">
                  <a:solidFill>
                    <a:schemeClr val="bg1"/>
                  </a:solidFill>
                </a:rPr>
                <a:t> / WORLDCOIN</a:t>
              </a:r>
            </a:p>
          </p:txBody>
        </p:sp>
      </p:grpSp>
      <p:sp>
        <p:nvSpPr>
          <p:cNvPr id="70" name="TextBox 69"/>
          <p:cNvSpPr txBox="1"/>
          <p:nvPr/>
        </p:nvSpPr>
        <p:spPr>
          <a:xfrm>
            <a:off x="5567367" y="993734"/>
            <a:ext cx="1692977" cy="584775"/>
          </a:xfrm>
          <a:prstGeom prst="rect">
            <a:avLst/>
          </a:prstGeom>
          <a:noFill/>
        </p:spPr>
        <p:txBody>
          <a:bodyPr wrap="square" rtlCol="0">
            <a:spAutoFit/>
          </a:bodyPr>
          <a:lstStyle/>
          <a:p>
            <a:r>
              <a:rPr lang="en-US" sz="1600" dirty="0">
                <a:solidFill>
                  <a:srgbClr val="FF9999"/>
                </a:solidFill>
                <a:latin typeface="+mj-lt"/>
              </a:rPr>
              <a:t>ALGORITHMIC </a:t>
            </a:r>
          </a:p>
          <a:p>
            <a:r>
              <a:rPr lang="en-US" sz="1600" dirty="0">
                <a:solidFill>
                  <a:srgbClr val="FF9999"/>
                </a:solidFill>
                <a:latin typeface="+mj-lt"/>
              </a:rPr>
              <a:t>REGULATION</a:t>
            </a:r>
          </a:p>
        </p:txBody>
      </p:sp>
      <p:sp>
        <p:nvSpPr>
          <p:cNvPr id="72" name="TextBox 71"/>
          <p:cNvSpPr txBox="1"/>
          <p:nvPr/>
        </p:nvSpPr>
        <p:spPr>
          <a:xfrm>
            <a:off x="6687655" y="6251964"/>
            <a:ext cx="420308" cy="276999"/>
          </a:xfrm>
          <a:prstGeom prst="rect">
            <a:avLst/>
          </a:prstGeom>
          <a:noFill/>
        </p:spPr>
        <p:txBody>
          <a:bodyPr wrap="none" rtlCol="0">
            <a:spAutoFit/>
          </a:bodyPr>
          <a:lstStyle/>
          <a:p>
            <a:r>
              <a:rPr lang="en-US" dirty="0">
                <a:solidFill>
                  <a:srgbClr val="008000"/>
                </a:solidFill>
              </a:rPr>
              <a:t>$$$</a:t>
            </a:r>
          </a:p>
        </p:txBody>
      </p:sp>
      <p:pic>
        <p:nvPicPr>
          <p:cNvPr id="73" name="Picture 1956" descr="w_01zlzi[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99431" y="6389665"/>
            <a:ext cx="363161" cy="39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77"/>
          <p:cNvSpPr txBox="1"/>
          <p:nvPr/>
        </p:nvSpPr>
        <p:spPr>
          <a:xfrm>
            <a:off x="7009646" y="3276600"/>
            <a:ext cx="1947200" cy="276999"/>
          </a:xfrm>
          <a:prstGeom prst="rect">
            <a:avLst/>
          </a:prstGeom>
          <a:noFill/>
        </p:spPr>
        <p:txBody>
          <a:bodyPr wrap="none" rtlCol="0">
            <a:spAutoFit/>
          </a:bodyPr>
          <a:lstStyle/>
          <a:p>
            <a:r>
              <a:rPr lang="en-US" dirty="0"/>
              <a:t>UNIVERSAL TIME ZONE UTZ</a:t>
            </a:r>
          </a:p>
        </p:txBody>
      </p:sp>
      <p:sp>
        <p:nvSpPr>
          <p:cNvPr id="81" name="Rectangle 80"/>
          <p:cNvSpPr/>
          <p:nvPr/>
        </p:nvSpPr>
        <p:spPr>
          <a:xfrm>
            <a:off x="7189595" y="458204"/>
            <a:ext cx="610622" cy="400110"/>
          </a:xfrm>
          <a:prstGeom prst="rect">
            <a:avLst/>
          </a:prstGeom>
        </p:spPr>
        <p:txBody>
          <a:bodyPr wrap="square">
            <a:spAutoFit/>
          </a:bodyPr>
          <a:lstStyle/>
          <a:p>
            <a:r>
              <a:rPr lang="en-US" sz="2000" dirty="0">
                <a:solidFill>
                  <a:srgbClr val="FF9999"/>
                </a:solidFill>
              </a:rPr>
              <a:t>K %</a:t>
            </a:r>
          </a:p>
        </p:txBody>
      </p:sp>
      <p:pic>
        <p:nvPicPr>
          <p:cNvPr id="86" name="Picture 85"/>
          <p:cNvPicPr>
            <a:picLocks noChangeAspect="1"/>
          </p:cNvPicPr>
          <p:nvPr/>
        </p:nvPicPr>
        <p:blipFill rotWithShape="1">
          <a:blip r:embed="rId14">
            <a:extLst>
              <a:ext uri="{28A0092B-C50C-407E-A947-70E740481C1C}">
                <a14:useLocalDpi xmlns:a14="http://schemas.microsoft.com/office/drawing/2010/main" val="0"/>
              </a:ext>
            </a:extLst>
          </a:blip>
          <a:srcRect l="10700" r="24443" b="22101"/>
          <a:stretch/>
        </p:blipFill>
        <p:spPr>
          <a:xfrm>
            <a:off x="5588016" y="1497000"/>
            <a:ext cx="3540865" cy="1386872"/>
          </a:xfrm>
          <a:prstGeom prst="rect">
            <a:avLst/>
          </a:prstGeom>
        </p:spPr>
      </p:pic>
      <p:sp>
        <p:nvSpPr>
          <p:cNvPr id="93" name="Text Box 269"/>
          <p:cNvSpPr txBox="1">
            <a:spLocks noChangeArrowheads="1"/>
          </p:cNvSpPr>
          <p:nvPr/>
        </p:nvSpPr>
        <p:spPr bwMode="auto">
          <a:xfrm>
            <a:off x="5598175" y="5645255"/>
            <a:ext cx="166216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None/>
            </a:pPr>
            <a:r>
              <a:rPr lang="en-US" altLang="en-US" sz="1050" dirty="0">
                <a:latin typeface="Calibri" panose="020F0502020204030204" pitchFamily="34" charset="0"/>
              </a:rPr>
              <a:t>&lt;/URN&gt;</a:t>
            </a:r>
            <a:r>
              <a:rPr lang="en-US" altLang="en-US" sz="1400" dirty="0">
                <a:latin typeface="Calibri" panose="020F0502020204030204" pitchFamily="34" charset="0"/>
              </a:rPr>
              <a:t> </a:t>
            </a:r>
            <a:r>
              <a:rPr lang="en-US" altLang="en-US" sz="1050" dirty="0">
                <a:latin typeface="Calibri" panose="020F0502020204030204" pitchFamily="34" charset="0"/>
              </a:rPr>
              <a:t>{“ORG_ID”}</a:t>
            </a:r>
          </a:p>
        </p:txBody>
      </p:sp>
      <p:sp>
        <p:nvSpPr>
          <p:cNvPr id="96" name="Left Brace 95"/>
          <p:cNvSpPr/>
          <p:nvPr/>
        </p:nvSpPr>
        <p:spPr bwMode="auto">
          <a:xfrm>
            <a:off x="3631302" y="5168016"/>
            <a:ext cx="454332" cy="1662237"/>
          </a:xfrm>
          <a:prstGeom prst="leftBrac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97" name="Picture 147"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42649" y="5230371"/>
            <a:ext cx="293106" cy="212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147"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25709" y="6380728"/>
            <a:ext cx="306728" cy="22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47"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51249">
            <a:off x="3863448" y="6632680"/>
            <a:ext cx="238783" cy="1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147"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51656" y="5442984"/>
            <a:ext cx="284516" cy="205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7" descr="rgfiahjg[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85081" y="5585422"/>
            <a:ext cx="209257" cy="21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TextBox 101"/>
          <p:cNvSpPr txBox="1"/>
          <p:nvPr/>
        </p:nvSpPr>
        <p:spPr>
          <a:xfrm rot="16200000">
            <a:off x="3515581" y="5864795"/>
            <a:ext cx="899605" cy="276999"/>
          </a:xfrm>
          <a:prstGeom prst="rect">
            <a:avLst/>
          </a:prstGeom>
          <a:noFill/>
        </p:spPr>
        <p:txBody>
          <a:bodyPr wrap="none" rtlCol="0">
            <a:spAutoFit/>
          </a:bodyPr>
          <a:lstStyle/>
          <a:p>
            <a:r>
              <a:rPr lang="en-US" dirty="0">
                <a:solidFill>
                  <a:srgbClr val="008000"/>
                </a:solidFill>
              </a:rPr>
              <a:t>EVENT</a:t>
            </a:r>
            <a:r>
              <a:rPr lang="en-US" dirty="0"/>
              <a:t> </a:t>
            </a:r>
            <a:r>
              <a:rPr lang="en-US" dirty="0">
                <a:solidFill>
                  <a:srgbClr val="008000"/>
                </a:solidFill>
              </a:rPr>
              <a:t>BUS</a:t>
            </a:r>
          </a:p>
        </p:txBody>
      </p:sp>
      <p:pic>
        <p:nvPicPr>
          <p:cNvPr id="103" name="Picture 7" descr="rgfiahjg[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94269" y="6141513"/>
            <a:ext cx="209257" cy="21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108"/>
          <p:cNvPicPr>
            <a:picLocks noChangeAspect="1"/>
          </p:cNvPicPr>
          <p:nvPr/>
        </p:nvPicPr>
        <p:blipFill rotWithShape="1">
          <a:blip r:embed="rId16">
            <a:extLst>
              <a:ext uri="{28A0092B-C50C-407E-A947-70E740481C1C}">
                <a14:useLocalDpi xmlns:a14="http://schemas.microsoft.com/office/drawing/2010/main" val="0"/>
              </a:ext>
            </a:extLst>
          </a:blip>
          <a:srcRect l="23303" r="26298"/>
          <a:stretch/>
        </p:blipFill>
        <p:spPr>
          <a:xfrm>
            <a:off x="8314467" y="957911"/>
            <a:ext cx="861619" cy="524524"/>
          </a:xfrm>
          <a:prstGeom prst="rect">
            <a:avLst/>
          </a:prstGeom>
        </p:spPr>
      </p:pic>
      <p:sp>
        <p:nvSpPr>
          <p:cNvPr id="110" name="TextBox 109"/>
          <p:cNvSpPr txBox="1"/>
          <p:nvPr/>
        </p:nvSpPr>
        <p:spPr>
          <a:xfrm>
            <a:off x="7620291" y="1298909"/>
            <a:ext cx="1752632" cy="246221"/>
          </a:xfrm>
          <a:prstGeom prst="rect">
            <a:avLst/>
          </a:prstGeom>
          <a:noFill/>
        </p:spPr>
        <p:txBody>
          <a:bodyPr wrap="square" rtlCol="0">
            <a:spAutoFit/>
          </a:bodyPr>
          <a:lstStyle/>
          <a:p>
            <a:pPr algn="ctr"/>
            <a:r>
              <a:rPr lang="en-US" sz="1000" dirty="0">
                <a:solidFill>
                  <a:schemeClr val="bg1"/>
                </a:solidFill>
              </a:rPr>
              <a:t>TOKENIZES CURRENCIES</a:t>
            </a:r>
          </a:p>
        </p:txBody>
      </p:sp>
      <p:sp>
        <p:nvSpPr>
          <p:cNvPr id="111" name="TextBox 110"/>
          <p:cNvSpPr txBox="1"/>
          <p:nvPr/>
        </p:nvSpPr>
        <p:spPr>
          <a:xfrm>
            <a:off x="7757287" y="1070914"/>
            <a:ext cx="704039" cy="261610"/>
          </a:xfrm>
          <a:prstGeom prst="rect">
            <a:avLst/>
          </a:prstGeom>
          <a:noFill/>
        </p:spPr>
        <p:txBody>
          <a:bodyPr wrap="none" rtlCol="0">
            <a:spAutoFit/>
          </a:bodyPr>
          <a:lstStyle/>
          <a:p>
            <a:r>
              <a:rPr lang="en-US" sz="1050" dirty="0">
                <a:solidFill>
                  <a:schemeClr val="bg1"/>
                </a:solidFill>
                <a:latin typeface="+mj-lt"/>
              </a:rPr>
              <a:t>WAVES</a:t>
            </a:r>
          </a:p>
        </p:txBody>
      </p:sp>
      <p:pic>
        <p:nvPicPr>
          <p:cNvPr id="116" name="Picture 16" descr="https://tse1.mm.bing.net/th?&amp;id=JN.BUld8t5Q/txjQdouIzLfJw&amp;w=300&amp;h=300&amp;c=0&amp;pid=1.9&amp;rs=0&amp;p=0"/>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852678" y="4412196"/>
            <a:ext cx="283476" cy="283476"/>
          </a:xfrm>
          <a:prstGeom prst="rect">
            <a:avLst/>
          </a:prstGeom>
          <a:noFill/>
          <a:extLst>
            <a:ext uri="{909E8E84-426E-40DD-AFC4-6F175D3DCCD1}">
              <a14:hiddenFill xmlns:a14="http://schemas.microsoft.com/office/drawing/2010/main">
                <a:solidFill>
                  <a:srgbClr val="FFFFFF"/>
                </a:solidFill>
              </a14:hiddenFill>
            </a:ext>
          </a:extLst>
        </p:spPr>
      </p:pic>
      <p:sp>
        <p:nvSpPr>
          <p:cNvPr id="117" name="Line 242"/>
          <p:cNvSpPr>
            <a:spLocks noChangeShapeType="1"/>
          </p:cNvSpPr>
          <p:nvPr/>
        </p:nvSpPr>
        <p:spPr bwMode="auto">
          <a:xfrm>
            <a:off x="120838" y="376490"/>
            <a:ext cx="2458892" cy="2698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18" name="Picture 244" descr="MC900383712[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579730" y="35797"/>
            <a:ext cx="447691" cy="633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243" descr="images"/>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 y="3464710"/>
            <a:ext cx="1408356" cy="1746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210" descr="bitcoin-blockchai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711830" y="639655"/>
            <a:ext cx="1297087" cy="43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46" descr="commodities-trading-18038796"/>
          <p:cNvPicPr>
            <a:picLocks noChangeAspect="1" noChangeArrowheads="1"/>
          </p:cNvPicPr>
          <p:nvPr/>
        </p:nvPicPr>
        <p:blipFill>
          <a:blip r:embed="rId21" cstate="print">
            <a:extLst>
              <a:ext uri="{28A0092B-C50C-407E-A947-70E740481C1C}">
                <a14:useLocalDpi xmlns:a14="http://schemas.microsoft.com/office/drawing/2010/main" val="0"/>
              </a:ext>
            </a:extLst>
          </a:blip>
          <a:srcRect l="25000" t="5051" b="59596"/>
          <a:stretch>
            <a:fillRect/>
          </a:stretch>
        </p:blipFill>
        <p:spPr bwMode="auto">
          <a:xfrm>
            <a:off x="41528" y="619575"/>
            <a:ext cx="1639015" cy="47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14" descr="https://tse1.mm.bing.net/th?&amp;id=JN.x8857qmjLvxLNLV//tEUIw&amp;w=300&amp;h=300&amp;c=0&amp;pid=1.9&amp;rs=0&amp;p=0"/>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846184" y="6056613"/>
            <a:ext cx="274898" cy="335874"/>
          </a:xfrm>
          <a:prstGeom prst="rect">
            <a:avLst/>
          </a:prstGeom>
          <a:noFill/>
          <a:extLst>
            <a:ext uri="{909E8E84-426E-40DD-AFC4-6F175D3DCCD1}">
              <a14:hiddenFill xmlns:a14="http://schemas.microsoft.com/office/drawing/2010/main">
                <a:solidFill>
                  <a:srgbClr val="FFFFFF"/>
                </a:solidFill>
              </a14:hiddenFill>
            </a:ext>
          </a:extLst>
        </p:spPr>
      </p:pic>
      <p:sp>
        <p:nvSpPr>
          <p:cNvPr id="125" name="Rectangle 124"/>
          <p:cNvSpPr/>
          <p:nvPr/>
        </p:nvSpPr>
        <p:spPr>
          <a:xfrm>
            <a:off x="7544321" y="4561549"/>
            <a:ext cx="841157" cy="461665"/>
          </a:xfrm>
          <a:prstGeom prst="rect">
            <a:avLst/>
          </a:prstGeom>
        </p:spPr>
        <p:txBody>
          <a:bodyPr wrap="square">
            <a:spAutoFit/>
          </a:bodyPr>
          <a:lstStyle/>
          <a:p>
            <a:r>
              <a:rPr lang="en-US" dirty="0">
                <a:solidFill>
                  <a:schemeClr val="accent6"/>
                </a:solidFill>
              </a:rPr>
              <a:t>Proximity </a:t>
            </a:r>
          </a:p>
          <a:p>
            <a:r>
              <a:rPr lang="en-US" dirty="0">
                <a:solidFill>
                  <a:schemeClr val="accent6"/>
                </a:solidFill>
              </a:rPr>
              <a:t>Beacons </a:t>
            </a:r>
          </a:p>
        </p:txBody>
      </p:sp>
      <p:sp>
        <p:nvSpPr>
          <p:cNvPr id="127" name="TextBox 126"/>
          <p:cNvSpPr txBox="1"/>
          <p:nvPr/>
        </p:nvSpPr>
        <p:spPr>
          <a:xfrm>
            <a:off x="3955096" y="3756339"/>
            <a:ext cx="756938" cy="246221"/>
          </a:xfrm>
          <a:prstGeom prst="rect">
            <a:avLst/>
          </a:prstGeom>
          <a:noFill/>
        </p:spPr>
        <p:txBody>
          <a:bodyPr wrap="none" rtlCol="0">
            <a:spAutoFit/>
          </a:bodyPr>
          <a:lstStyle/>
          <a:p>
            <a:r>
              <a:rPr lang="en-US" sz="1000" dirty="0"/>
              <a:t>{“Org_ID”}</a:t>
            </a:r>
          </a:p>
        </p:txBody>
      </p:sp>
      <p:sp>
        <p:nvSpPr>
          <p:cNvPr id="133" name="TextBox 132"/>
          <p:cNvSpPr txBox="1"/>
          <p:nvPr/>
        </p:nvSpPr>
        <p:spPr>
          <a:xfrm>
            <a:off x="1707795" y="1078055"/>
            <a:ext cx="1442176" cy="276999"/>
          </a:xfrm>
          <a:prstGeom prst="rect">
            <a:avLst/>
          </a:prstGeom>
          <a:noFill/>
        </p:spPr>
        <p:txBody>
          <a:bodyPr wrap="square" rtlCol="0">
            <a:spAutoFit/>
          </a:bodyPr>
          <a:lstStyle/>
          <a:p>
            <a:r>
              <a:rPr lang="en-US" dirty="0">
                <a:solidFill>
                  <a:schemeClr val="tx2"/>
                </a:solidFill>
              </a:rPr>
              <a:t>{“TOKENs TAGS”}</a:t>
            </a:r>
          </a:p>
        </p:txBody>
      </p:sp>
      <p:pic>
        <p:nvPicPr>
          <p:cNvPr id="139" name="Picture 1956" descr="w_01zlzi[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6977" y="6438343"/>
            <a:ext cx="363161" cy="39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Rectangle 152"/>
          <p:cNvSpPr/>
          <p:nvPr/>
        </p:nvSpPr>
        <p:spPr>
          <a:xfrm>
            <a:off x="3971086" y="4203039"/>
            <a:ext cx="1988173" cy="646331"/>
          </a:xfrm>
          <a:prstGeom prst="rect">
            <a:avLst/>
          </a:prstGeom>
        </p:spPr>
        <p:txBody>
          <a:bodyPr wrap="none">
            <a:spAutoFit/>
          </a:bodyPr>
          <a:lstStyle/>
          <a:p>
            <a:r>
              <a:rPr lang="en-US" dirty="0">
                <a:solidFill>
                  <a:srgbClr val="008000"/>
                </a:solidFill>
              </a:rPr>
              <a:t>FIREFLY </a:t>
            </a:r>
            <a:r>
              <a:rPr lang="en-US" dirty="0"/>
              <a:t>– </a:t>
            </a:r>
            <a:r>
              <a:rPr lang="en-US" dirty="0">
                <a:solidFill>
                  <a:srgbClr val="C00000"/>
                </a:solidFill>
              </a:rPr>
              <a:t>HEARTBEA</a:t>
            </a:r>
            <a:r>
              <a:rPr lang="en-US" dirty="0"/>
              <a:t>T </a:t>
            </a:r>
            <a:r>
              <a:rPr lang="en-US" dirty="0">
                <a:solidFill>
                  <a:schemeClr val="accent6"/>
                </a:solidFill>
              </a:rPr>
              <a:t>ALGO</a:t>
            </a:r>
          </a:p>
          <a:p>
            <a:r>
              <a:rPr lang="en-US" dirty="0">
                <a:solidFill>
                  <a:schemeClr val="accent6"/>
                </a:solidFill>
              </a:rPr>
              <a:t>MATCH FIREFLY EVENT SYNC</a:t>
            </a:r>
            <a:br>
              <a:rPr lang="en-US" dirty="0">
                <a:solidFill>
                  <a:schemeClr val="accent6"/>
                </a:solidFill>
              </a:rPr>
            </a:br>
            <a:r>
              <a:rPr lang="en-US" dirty="0">
                <a:solidFill>
                  <a:schemeClr val="accent6"/>
                </a:solidFill>
              </a:rPr>
              <a:t>TO CLOSEST CLOCK  CYCLE</a:t>
            </a:r>
          </a:p>
        </p:txBody>
      </p:sp>
      <p:sp>
        <p:nvSpPr>
          <p:cNvPr id="156" name="TextBox 155"/>
          <p:cNvSpPr txBox="1"/>
          <p:nvPr/>
        </p:nvSpPr>
        <p:spPr>
          <a:xfrm>
            <a:off x="6840112" y="4885451"/>
            <a:ext cx="2256380" cy="276999"/>
          </a:xfrm>
          <a:prstGeom prst="rect">
            <a:avLst/>
          </a:prstGeom>
          <a:noFill/>
        </p:spPr>
        <p:txBody>
          <a:bodyPr wrap="square" rtlCol="0">
            <a:spAutoFit/>
          </a:bodyPr>
          <a:lstStyle/>
          <a:p>
            <a:r>
              <a:rPr lang="en-US" dirty="0"/>
              <a:t>Logistics Demurrage fees</a:t>
            </a:r>
          </a:p>
        </p:txBody>
      </p:sp>
      <p:pic>
        <p:nvPicPr>
          <p:cNvPr id="158" name="Picture 38"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27836" y="4684311"/>
            <a:ext cx="35865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Picture 39"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12932" y="4352414"/>
            <a:ext cx="35865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Picture 40"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83058" y="3976694"/>
            <a:ext cx="35865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 name="AutoShape 43"/>
          <p:cNvSpPr>
            <a:spLocks/>
          </p:cNvSpPr>
          <p:nvPr/>
        </p:nvSpPr>
        <p:spPr bwMode="auto">
          <a:xfrm>
            <a:off x="6541947" y="4049845"/>
            <a:ext cx="215192" cy="838200"/>
          </a:xfrm>
          <a:prstGeom prst="leftBrace">
            <a:avLst>
              <a:gd name="adj1" fmla="val 30556"/>
              <a:gd name="adj2" fmla="val 50000"/>
            </a:avLst>
          </a:prstGeom>
          <a:noFill/>
          <a:ln w="19050">
            <a:solidFill>
              <a:srgbClr val="00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pic>
        <p:nvPicPr>
          <p:cNvPr id="162" name="Picture 7" descr="rgfiahjg[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31563" y="3996177"/>
            <a:ext cx="143461"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AutoShape 60"/>
          <p:cNvSpPr>
            <a:spLocks/>
          </p:cNvSpPr>
          <p:nvPr/>
        </p:nvSpPr>
        <p:spPr bwMode="auto">
          <a:xfrm rot="10800000">
            <a:off x="6061135" y="4065678"/>
            <a:ext cx="215192" cy="838200"/>
          </a:xfrm>
          <a:prstGeom prst="leftBrace">
            <a:avLst>
              <a:gd name="adj1" fmla="val 30556"/>
              <a:gd name="adj2" fmla="val 50000"/>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pic>
        <p:nvPicPr>
          <p:cNvPr id="165" name="Picture 61" descr="ANd9GcSvFw_tMrkk6m7ea9AXfz9T74cDFaG7dhZclhP3ULjqQOeSvpj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78968" y="3753980"/>
            <a:ext cx="233124"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41" descr="MC900338732[1]"/>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81385" y="5229111"/>
            <a:ext cx="26749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Picture 41" descr="MC900338732[1]"/>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862836" y="5203651"/>
            <a:ext cx="26749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Picture 173" descr="MC900441336[1]"/>
          <p:cNvPicPr>
            <a:picLocks noChangeAspect="1" noChangeArrowheads="1"/>
          </p:cNvPicPr>
          <p:nvPr/>
        </p:nvPicPr>
        <p:blipFill>
          <a:blip r:embed="rId25">
            <a:extLst>
              <a:ext uri="{28A0092B-C50C-407E-A947-70E740481C1C}">
                <a14:useLocalDpi xmlns:a14="http://schemas.microsoft.com/office/drawing/2010/main" val="0"/>
              </a:ext>
            </a:extLst>
          </a:blip>
          <a:srcRect t="12500" b="18750"/>
          <a:stretch>
            <a:fillRect/>
          </a:stretch>
        </p:blipFill>
        <p:spPr bwMode="auto">
          <a:xfrm>
            <a:off x="6183702" y="4664403"/>
            <a:ext cx="415889" cy="285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 name="Picture 314" descr="rgfiahjg[1]"/>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140603" y="5593985"/>
            <a:ext cx="197195" cy="21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 name="Picture 147"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047988" y="3997696"/>
            <a:ext cx="491982" cy="26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Picture 147"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510242" y="443110"/>
            <a:ext cx="407890" cy="356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1071" descr="9783790821406"/>
          <p:cNvPicPr>
            <a:picLocks noChangeAspect="1" noChangeArrowheads="1"/>
          </p:cNvPicPr>
          <p:nvPr/>
        </p:nvPicPr>
        <p:blipFill rotWithShape="1">
          <a:blip r:embed="rId27">
            <a:extLst>
              <a:ext uri="{28A0092B-C50C-407E-A947-70E740481C1C}">
                <a14:useLocalDpi xmlns:a14="http://schemas.microsoft.com/office/drawing/2010/main" val="0"/>
              </a:ext>
            </a:extLst>
          </a:blip>
          <a:srcRect t="1" r="11111" b="44828"/>
          <a:stretch/>
        </p:blipFill>
        <p:spPr bwMode="auto">
          <a:xfrm>
            <a:off x="2983013" y="-20374"/>
            <a:ext cx="1041824" cy="141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32"/>
          <p:cNvPicPr preferRelativeResize="0">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331635" y="750837"/>
            <a:ext cx="375701" cy="238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 name="Picture 61" descr="ANd9GcSvFw_tMrkk6m7ea9AXfz9T74cDFaG7dhZclhP3ULjqQOeSvpj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421743" y="463497"/>
            <a:ext cx="202264" cy="245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434"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055994" y="258996"/>
            <a:ext cx="351843" cy="272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434"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77427" y="282741"/>
            <a:ext cx="351843" cy="272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p:cNvSpPr txBox="1"/>
          <p:nvPr/>
        </p:nvSpPr>
        <p:spPr>
          <a:xfrm>
            <a:off x="2968002" y="-20871"/>
            <a:ext cx="1064715" cy="246221"/>
          </a:xfrm>
          <a:prstGeom prst="rect">
            <a:avLst/>
          </a:prstGeom>
          <a:solidFill>
            <a:schemeClr val="tx1"/>
          </a:solidFill>
        </p:spPr>
        <p:txBody>
          <a:bodyPr wrap="none" rtlCol="0">
            <a:spAutoFit/>
          </a:bodyPr>
          <a:lstStyle/>
          <a:p>
            <a:r>
              <a:rPr lang="en-US" sz="1000" dirty="0">
                <a:highlight>
                  <a:srgbClr val="FFFF00"/>
                </a:highlight>
              </a:rPr>
              <a:t>SHELLING POINT</a:t>
            </a:r>
          </a:p>
        </p:txBody>
      </p:sp>
      <p:pic>
        <p:nvPicPr>
          <p:cNvPr id="199" name="Picture 198"/>
          <p:cNvPicPr>
            <a:picLocks noChangeAspect="1"/>
          </p:cNvPicPr>
          <p:nvPr/>
        </p:nvPicPr>
        <p:blipFill>
          <a:blip r:embed="rId29"/>
          <a:stretch>
            <a:fillRect/>
          </a:stretch>
        </p:blipFill>
        <p:spPr>
          <a:xfrm>
            <a:off x="3990710" y="-16109"/>
            <a:ext cx="1606844" cy="2015269"/>
          </a:xfrm>
          <a:prstGeom prst="rect">
            <a:avLst/>
          </a:prstGeom>
        </p:spPr>
      </p:pic>
      <p:pic>
        <p:nvPicPr>
          <p:cNvPr id="174" name="Picture 2" descr="http://tse1.mm.bing.net/th?id=OIP.M7845bcbe5d205176ad9107b8b74de0abH0&amp;w=113&amp;h=106&amp;c=7&amp;rs=1&amp;qlt=90&amp;pid=3.1&amp;rm=2"/>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261913" y="4538805"/>
            <a:ext cx="385110" cy="404523"/>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4" descr="j028685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14631" y="3912067"/>
            <a:ext cx="426535" cy="352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2" descr="https://s-media-cache-ak0.pinimg.com/736x/5a/f3/18/5af31896d942288cb102be5a9506137f.jpg"/>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28499" t="14979" r="28370" b="14854"/>
          <a:stretch/>
        </p:blipFill>
        <p:spPr bwMode="auto">
          <a:xfrm>
            <a:off x="3006240" y="649655"/>
            <a:ext cx="203005" cy="3242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23154" y="880686"/>
            <a:ext cx="752129" cy="246221"/>
          </a:xfrm>
          <a:prstGeom prst="rect">
            <a:avLst/>
          </a:prstGeom>
          <a:noFill/>
        </p:spPr>
        <p:txBody>
          <a:bodyPr wrap="none" rtlCol="0">
            <a:spAutoFit/>
          </a:bodyPr>
          <a:lstStyle/>
          <a:p>
            <a:r>
              <a:rPr lang="en-US" sz="1000" dirty="0"/>
              <a:t>(“Org_ID”}</a:t>
            </a:r>
          </a:p>
        </p:txBody>
      </p:sp>
      <p:sp>
        <p:nvSpPr>
          <p:cNvPr id="24" name="TextBox 23"/>
          <p:cNvSpPr txBox="1"/>
          <p:nvPr/>
        </p:nvSpPr>
        <p:spPr>
          <a:xfrm>
            <a:off x="2060273" y="612888"/>
            <a:ext cx="627095" cy="246221"/>
          </a:xfrm>
          <a:prstGeom prst="rect">
            <a:avLst/>
          </a:prstGeom>
          <a:noFill/>
        </p:spPr>
        <p:txBody>
          <a:bodyPr wrap="none" rtlCol="0">
            <a:spAutoFit/>
          </a:bodyPr>
          <a:lstStyle/>
          <a:p>
            <a:r>
              <a:rPr lang="en-US" sz="1000" dirty="0"/>
              <a:t>{“URN”}</a:t>
            </a:r>
          </a:p>
        </p:txBody>
      </p:sp>
      <p:sp>
        <p:nvSpPr>
          <p:cNvPr id="30" name="Rectangle 29"/>
          <p:cNvSpPr/>
          <p:nvPr/>
        </p:nvSpPr>
        <p:spPr>
          <a:xfrm>
            <a:off x="-13897" y="2357050"/>
            <a:ext cx="1549967" cy="307777"/>
          </a:xfrm>
          <a:prstGeom prst="rect">
            <a:avLst/>
          </a:prstGeom>
        </p:spPr>
        <p:txBody>
          <a:bodyPr wrap="square">
            <a:spAutoFit/>
          </a:bodyPr>
          <a:lstStyle/>
          <a:p>
            <a:r>
              <a:rPr lang="en-US" altLang="en-US" sz="1400" dirty="0"/>
              <a:t>DEMURRAGE FEES</a:t>
            </a:r>
          </a:p>
        </p:txBody>
      </p:sp>
      <p:pic>
        <p:nvPicPr>
          <p:cNvPr id="18" name="Picture 297" descr="default"/>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314467" y="4141825"/>
            <a:ext cx="277715" cy="34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p:cNvSpPr txBox="1"/>
          <p:nvPr/>
        </p:nvSpPr>
        <p:spPr>
          <a:xfrm>
            <a:off x="7131964" y="4216795"/>
            <a:ext cx="463132" cy="246221"/>
          </a:xfrm>
          <a:prstGeom prst="rect">
            <a:avLst/>
          </a:prstGeom>
          <a:noFill/>
        </p:spPr>
        <p:txBody>
          <a:bodyPr wrap="square" rtlCol="0">
            <a:spAutoFit/>
          </a:bodyPr>
          <a:lstStyle/>
          <a:p>
            <a:r>
              <a:rPr lang="en-US" sz="1000" dirty="0">
                <a:solidFill>
                  <a:srgbClr val="66FF33"/>
                </a:solidFill>
              </a:rPr>
              <a:t>$$$</a:t>
            </a:r>
          </a:p>
        </p:txBody>
      </p:sp>
      <p:sp>
        <p:nvSpPr>
          <p:cNvPr id="130" name="TextBox 129"/>
          <p:cNvSpPr txBox="1"/>
          <p:nvPr/>
        </p:nvSpPr>
        <p:spPr>
          <a:xfrm>
            <a:off x="7520506" y="4067924"/>
            <a:ext cx="381836" cy="246221"/>
          </a:xfrm>
          <a:prstGeom prst="rect">
            <a:avLst/>
          </a:prstGeom>
          <a:noFill/>
        </p:spPr>
        <p:txBody>
          <a:bodyPr wrap="none" rtlCol="0">
            <a:spAutoFit/>
          </a:bodyPr>
          <a:lstStyle/>
          <a:p>
            <a:r>
              <a:rPr lang="en-US" sz="1000" dirty="0">
                <a:solidFill>
                  <a:srgbClr val="FFFF00"/>
                </a:solidFill>
              </a:rPr>
              <a:t>$$$</a:t>
            </a:r>
          </a:p>
        </p:txBody>
      </p:sp>
      <p:sp>
        <p:nvSpPr>
          <p:cNvPr id="5" name="Text Box 39"/>
          <p:cNvSpPr txBox="1">
            <a:spLocks noChangeArrowheads="1"/>
          </p:cNvSpPr>
          <p:nvPr/>
        </p:nvSpPr>
        <p:spPr bwMode="auto">
          <a:xfrm>
            <a:off x="2458808" y="1266279"/>
            <a:ext cx="6874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dirty="0">
                <a:latin typeface="Calibri" panose="020F0502020204030204" pitchFamily="34" charset="0"/>
              </a:rPr>
              <a:t>{“URN”}</a:t>
            </a:r>
          </a:p>
          <a:p>
            <a:pPr eaLnBrk="1" hangingPunct="1">
              <a:spcBef>
                <a:spcPct val="0"/>
              </a:spcBef>
              <a:buFontTx/>
              <a:buNone/>
            </a:pPr>
            <a:r>
              <a:rPr lang="en-US" altLang="en-US" sz="1000" dirty="0">
                <a:latin typeface="Calibri" panose="020F0502020204030204" pitchFamily="34" charset="0"/>
              </a:rPr>
              <a:t>&lt;/URN&gt;</a:t>
            </a:r>
          </a:p>
          <a:p>
            <a:pPr eaLnBrk="1" hangingPunct="1">
              <a:spcBef>
                <a:spcPct val="0"/>
              </a:spcBef>
              <a:buFontTx/>
              <a:buNone/>
            </a:pPr>
            <a:r>
              <a:rPr lang="en-US" altLang="en-US" sz="1000" dirty="0">
                <a:latin typeface="Calibri" panose="020F0502020204030204" pitchFamily="34" charset="0"/>
              </a:rPr>
              <a:t>{“URN”}</a:t>
            </a:r>
          </a:p>
        </p:txBody>
      </p:sp>
      <p:sp>
        <p:nvSpPr>
          <p:cNvPr id="36" name="TextBox 35"/>
          <p:cNvSpPr txBox="1"/>
          <p:nvPr/>
        </p:nvSpPr>
        <p:spPr>
          <a:xfrm>
            <a:off x="22495" y="2594169"/>
            <a:ext cx="1562637" cy="307777"/>
          </a:xfrm>
          <a:prstGeom prst="rect">
            <a:avLst/>
          </a:prstGeom>
          <a:solidFill>
            <a:schemeClr val="accent2"/>
          </a:solidFill>
        </p:spPr>
        <p:txBody>
          <a:bodyPr wrap="square" rtlCol="0">
            <a:spAutoFit/>
          </a:bodyPr>
          <a:lstStyle/>
          <a:p>
            <a:r>
              <a:rPr lang="en-US" sz="1400" dirty="0">
                <a:solidFill>
                  <a:srgbClr val="FFFF00"/>
                </a:solidFill>
              </a:rPr>
              <a:t>MICRO PAYMENTS</a:t>
            </a:r>
          </a:p>
        </p:txBody>
      </p:sp>
      <p:sp>
        <p:nvSpPr>
          <p:cNvPr id="61" name="TextBox 60"/>
          <p:cNvSpPr txBox="1"/>
          <p:nvPr/>
        </p:nvSpPr>
        <p:spPr>
          <a:xfrm>
            <a:off x="7022759" y="3579299"/>
            <a:ext cx="1779205" cy="461665"/>
          </a:xfrm>
          <a:prstGeom prst="rect">
            <a:avLst/>
          </a:prstGeom>
          <a:noFill/>
        </p:spPr>
        <p:txBody>
          <a:bodyPr wrap="none" rtlCol="0">
            <a:spAutoFit/>
          </a:bodyPr>
          <a:lstStyle/>
          <a:p>
            <a:r>
              <a:rPr lang="en-US" dirty="0"/>
              <a:t>(“</a:t>
            </a:r>
            <a:r>
              <a:rPr lang="en-US" dirty="0" err="1"/>
              <a:t>Commodity_Tokens</a:t>
            </a:r>
            <a:r>
              <a:rPr lang="en-US" dirty="0"/>
              <a:t>”</a:t>
            </a:r>
          </a:p>
          <a:p>
            <a:r>
              <a:rPr lang="en-US" dirty="0"/>
              <a:t>{“TARIFF TRADE ZONES”}</a:t>
            </a:r>
          </a:p>
        </p:txBody>
      </p:sp>
      <p:sp>
        <p:nvSpPr>
          <p:cNvPr id="17" name="TextBox 16"/>
          <p:cNvSpPr txBox="1"/>
          <p:nvPr/>
        </p:nvSpPr>
        <p:spPr>
          <a:xfrm>
            <a:off x="4055202" y="3397883"/>
            <a:ext cx="2147447" cy="276999"/>
          </a:xfrm>
          <a:prstGeom prst="rect">
            <a:avLst/>
          </a:prstGeom>
          <a:noFill/>
        </p:spPr>
        <p:txBody>
          <a:bodyPr wrap="none" rtlCol="0">
            <a:spAutoFit/>
          </a:bodyPr>
          <a:lstStyle/>
          <a:p>
            <a:r>
              <a:rPr lang="en-US" dirty="0"/>
              <a:t>STOCHASTIC HARMONIZATION</a:t>
            </a:r>
          </a:p>
        </p:txBody>
      </p:sp>
      <p:pic>
        <p:nvPicPr>
          <p:cNvPr id="157" name="Picture 4" descr="http://www.crwr.utexas.edu/gis/gishydro05/Time/RepresentingSpaceAndTime/4Pannel.gif"/>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l="11001" t="3862" r="62285" b="58057"/>
          <a:stretch/>
        </p:blipFill>
        <p:spPr bwMode="auto">
          <a:xfrm>
            <a:off x="4630217" y="5211332"/>
            <a:ext cx="959108" cy="699201"/>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1956" descr="w_01zlzi[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87687" y="5590310"/>
            <a:ext cx="332474" cy="361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Picture 7" descr="rgfiahjg[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82501" y="5450859"/>
            <a:ext cx="143461"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 name="Picture 244" descr="MC900383712[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103961" y="4412350"/>
            <a:ext cx="508459" cy="58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1956" descr="w_01zlzi[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55512" y="4914146"/>
            <a:ext cx="349070"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 name="Picture 4" descr="http://www.crwr.utexas.edu/gis/gishydro05/Time/RepresentingSpaceAndTime/4Pannel.gif"/>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l="58512" t="15669" r="7546" b="61172"/>
          <a:stretch/>
        </p:blipFill>
        <p:spPr bwMode="auto">
          <a:xfrm>
            <a:off x="7353287" y="5205609"/>
            <a:ext cx="1086478" cy="635166"/>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p:cNvSpPr txBox="1"/>
          <p:nvPr/>
        </p:nvSpPr>
        <p:spPr>
          <a:xfrm>
            <a:off x="7817524" y="5328813"/>
            <a:ext cx="1197123" cy="646331"/>
          </a:xfrm>
          <a:prstGeom prst="rect">
            <a:avLst/>
          </a:prstGeom>
          <a:noFill/>
        </p:spPr>
        <p:txBody>
          <a:bodyPr wrap="none" rtlCol="0">
            <a:spAutoFit/>
          </a:bodyPr>
          <a:lstStyle/>
          <a:p>
            <a:pPr algn="r"/>
            <a:r>
              <a:rPr lang="en-US" dirty="0">
                <a:solidFill>
                  <a:srgbClr val="008000"/>
                </a:solidFill>
              </a:rPr>
              <a:t>Geo</a:t>
            </a:r>
          </a:p>
          <a:p>
            <a:pPr algn="r"/>
            <a:r>
              <a:rPr lang="en-US" dirty="0">
                <a:solidFill>
                  <a:srgbClr val="008000"/>
                </a:solidFill>
              </a:rPr>
              <a:t>Spatial</a:t>
            </a:r>
          </a:p>
          <a:p>
            <a:pPr algn="r"/>
            <a:r>
              <a:rPr lang="en-US" dirty="0">
                <a:solidFill>
                  <a:srgbClr val="008000"/>
                </a:solidFill>
              </a:rPr>
              <a:t>Temporal Series</a:t>
            </a:r>
          </a:p>
        </p:txBody>
      </p:sp>
      <p:pic>
        <p:nvPicPr>
          <p:cNvPr id="150" name="Picture 4" descr="j028685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229706" y="4346881"/>
            <a:ext cx="319295" cy="264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Picture 2" descr="https://s-media-cache-ak0.pinimg.com/736x/5a/f3/18/5af31896d942288cb102be5a9506137f.jpg"/>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28499" t="14979" r="28370" b="14854"/>
          <a:stretch/>
        </p:blipFill>
        <p:spPr bwMode="auto">
          <a:xfrm>
            <a:off x="6293518" y="4013552"/>
            <a:ext cx="195252" cy="29723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28" descr="85397-Royalty-Free-RF-Clipart-Illustration-Of-3d-Red-Blue-And-Green-Arrows-Forming-A-Dollar-Symbol"/>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5616047" y="0"/>
            <a:ext cx="451326" cy="492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4708001" y="3718068"/>
            <a:ext cx="627095" cy="246221"/>
          </a:xfrm>
          <a:prstGeom prst="rect">
            <a:avLst/>
          </a:prstGeom>
          <a:noFill/>
        </p:spPr>
        <p:txBody>
          <a:bodyPr wrap="none" rtlCol="0">
            <a:spAutoFit/>
          </a:bodyPr>
          <a:lstStyle/>
          <a:p>
            <a:r>
              <a:rPr lang="en-US" sz="1000" dirty="0"/>
              <a:t>{“URN”}</a:t>
            </a:r>
          </a:p>
        </p:txBody>
      </p:sp>
      <p:sp>
        <p:nvSpPr>
          <p:cNvPr id="47" name="TextBox 46"/>
          <p:cNvSpPr txBox="1"/>
          <p:nvPr/>
        </p:nvSpPr>
        <p:spPr>
          <a:xfrm>
            <a:off x="6871717" y="5076990"/>
            <a:ext cx="2242134" cy="276999"/>
          </a:xfrm>
          <a:prstGeom prst="rect">
            <a:avLst/>
          </a:prstGeom>
          <a:noFill/>
        </p:spPr>
        <p:txBody>
          <a:bodyPr wrap="square" rtlCol="0">
            <a:spAutoFit/>
          </a:bodyPr>
          <a:lstStyle/>
          <a:p>
            <a:r>
              <a:rPr lang="en-US" dirty="0">
                <a:solidFill>
                  <a:srgbClr val="C00000"/>
                </a:solidFill>
              </a:rPr>
              <a:t>Process Events By Precedence</a:t>
            </a:r>
          </a:p>
        </p:txBody>
      </p:sp>
      <p:pic>
        <p:nvPicPr>
          <p:cNvPr id="176" name="Picture 314" descr="rgfiahjg[1]"/>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138678" y="5569671"/>
            <a:ext cx="197195" cy="21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20" descr="icon_mf_commodities"/>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565330" y="4145161"/>
            <a:ext cx="565483" cy="49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 name="Picture 84" descr="globe">
            <a:extLst>
              <a:ext uri="{FF2B5EF4-FFF2-40B4-BE49-F238E27FC236}">
                <a16:creationId xmlns:a16="http://schemas.microsoft.com/office/drawing/2014/main" id="{82E03F0F-4F12-415C-8E6D-F22DF16D79E9}"/>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108613" y="3700521"/>
            <a:ext cx="930713" cy="247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Picture 147"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029" y="4117574"/>
            <a:ext cx="395421" cy="286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 name="Picture 314" descr="rgfiahjg[1]">
            <a:extLst>
              <a:ext uri="{FF2B5EF4-FFF2-40B4-BE49-F238E27FC236}">
                <a16:creationId xmlns:a16="http://schemas.microsoft.com/office/drawing/2014/main" id="{5465F188-7299-4564-BA7A-21F0D923CB0D}"/>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095919" y="3741624"/>
            <a:ext cx="164309" cy="172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Picture 228" descr="85397-Royalty-Free-RF-Clipart-Illustration-Of-3d-Red-Blue-And-Green-Arrows-Forming-A-Dollar-Symbol">
            <a:extLst>
              <a:ext uri="{FF2B5EF4-FFF2-40B4-BE49-F238E27FC236}">
                <a16:creationId xmlns:a16="http://schemas.microsoft.com/office/drawing/2014/main" id="{F1838329-3EA9-4B25-9A3F-C8A6B971285E}"/>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4061236" y="983472"/>
            <a:ext cx="287149" cy="440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Picture 7" descr="MC900410817[1]">
            <a:extLst>
              <a:ext uri="{FF2B5EF4-FFF2-40B4-BE49-F238E27FC236}">
                <a16:creationId xmlns:a16="http://schemas.microsoft.com/office/drawing/2014/main" id="{23A81FC3-2207-4AA0-BFAB-74669D1628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619" y="3466195"/>
            <a:ext cx="51117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 name="Picture 272" descr="vector_Logo_Typ_1">
            <a:extLst>
              <a:ext uri="{FF2B5EF4-FFF2-40B4-BE49-F238E27FC236}">
                <a16:creationId xmlns:a16="http://schemas.microsoft.com/office/drawing/2014/main" id="{3700AEB0-4881-48E0-974E-DF261D089516}"/>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288575" y="4783067"/>
            <a:ext cx="473955" cy="17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272" descr="vector_Logo_Typ_1">
            <a:extLst>
              <a:ext uri="{FF2B5EF4-FFF2-40B4-BE49-F238E27FC236}">
                <a16:creationId xmlns:a16="http://schemas.microsoft.com/office/drawing/2014/main" id="{E59098EE-0E26-4679-A610-E8FC6DC6581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345968" y="4775814"/>
            <a:ext cx="473955" cy="17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314" descr="rgfiahjg[1]">
            <a:extLst>
              <a:ext uri="{FF2B5EF4-FFF2-40B4-BE49-F238E27FC236}">
                <a16:creationId xmlns:a16="http://schemas.microsoft.com/office/drawing/2014/main" id="{C33903B1-38E2-4D42-968D-E60DDB0F6E4C}"/>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874221" y="3756339"/>
            <a:ext cx="164309" cy="172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 name="Picture 147" descr="MC900133529[1]">
            <a:extLst>
              <a:ext uri="{FF2B5EF4-FFF2-40B4-BE49-F238E27FC236}">
                <a16:creationId xmlns:a16="http://schemas.microsoft.com/office/drawing/2014/main" id="{FFEFE05F-72E3-41C0-8497-4F431A9BDFD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2643" y="3477621"/>
            <a:ext cx="395421" cy="286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1A81392A-9857-458B-AE45-74E86DB67147}"/>
              </a:ext>
            </a:extLst>
          </p:cNvPr>
          <p:cNvSpPr/>
          <p:nvPr/>
        </p:nvSpPr>
        <p:spPr>
          <a:xfrm>
            <a:off x="3942982" y="1707746"/>
            <a:ext cx="1681422" cy="307777"/>
          </a:xfrm>
          <a:prstGeom prst="rect">
            <a:avLst/>
          </a:prstGeom>
          <a:solidFill>
            <a:schemeClr val="accent4"/>
          </a:solidFill>
        </p:spPr>
        <p:txBody>
          <a:bodyPr wrap="none">
            <a:spAutoFit/>
          </a:bodyPr>
          <a:lstStyle/>
          <a:p>
            <a:r>
              <a:rPr lang="en-US" sz="1400" dirty="0">
                <a:solidFill>
                  <a:srgbClr val="FF9999"/>
                </a:solidFill>
              </a:rPr>
              <a:t>Friedman’s K % Rule</a:t>
            </a:r>
          </a:p>
        </p:txBody>
      </p:sp>
      <p:pic>
        <p:nvPicPr>
          <p:cNvPr id="74" name="Picture 3" descr="heart_global"/>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794621" y="1651143"/>
            <a:ext cx="1231117" cy="1172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4" descr="j028685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178242" y="965552"/>
            <a:ext cx="639282" cy="52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 name="Picture 39" descr="MC900133529[1]">
            <a:extLst>
              <a:ext uri="{FF2B5EF4-FFF2-40B4-BE49-F238E27FC236}">
                <a16:creationId xmlns:a16="http://schemas.microsoft.com/office/drawing/2014/main" id="{343D8FA5-B3E7-4523-980B-F208F63322B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977833" y="1735843"/>
            <a:ext cx="340475" cy="264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46" descr="commodities-trading-18038796">
            <a:extLst>
              <a:ext uri="{FF2B5EF4-FFF2-40B4-BE49-F238E27FC236}">
                <a16:creationId xmlns:a16="http://schemas.microsoft.com/office/drawing/2014/main" id="{5FBC83DA-15FF-4743-A4A0-0814E856153F}"/>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l="25000" t="5051" b="59596"/>
          <a:stretch>
            <a:fillRect/>
          </a:stretch>
        </p:blipFill>
        <p:spPr bwMode="auto">
          <a:xfrm>
            <a:off x="4016403" y="2420057"/>
            <a:ext cx="1571614" cy="46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156" descr="cryptodollar">
            <a:extLst>
              <a:ext uri="{FF2B5EF4-FFF2-40B4-BE49-F238E27FC236}">
                <a16:creationId xmlns:a16="http://schemas.microsoft.com/office/drawing/2014/main" id="{FC9300CD-2D0F-48A3-9C8F-D2C36A1F864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156975" y="-47153"/>
            <a:ext cx="1027275" cy="87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14" descr="SEARCH"/>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407949" y="3770437"/>
            <a:ext cx="446048" cy="498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 name="Picture 173" descr="MC900441336[1]">
            <a:extLst>
              <a:ext uri="{FF2B5EF4-FFF2-40B4-BE49-F238E27FC236}">
                <a16:creationId xmlns:a16="http://schemas.microsoft.com/office/drawing/2014/main" id="{BDE66E5A-596C-4CDB-9FDC-C171EC213C7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t="12500" b="18750"/>
          <a:stretch>
            <a:fillRect/>
          </a:stretch>
        </p:blipFill>
        <p:spPr bwMode="auto">
          <a:xfrm>
            <a:off x="6970297" y="2172866"/>
            <a:ext cx="415889" cy="285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 name="Text Box 39">
            <a:extLst>
              <a:ext uri="{FF2B5EF4-FFF2-40B4-BE49-F238E27FC236}">
                <a16:creationId xmlns:a16="http://schemas.microsoft.com/office/drawing/2014/main" id="{43B3B827-BEEB-4EB6-B9F2-455D605BF4B5}"/>
              </a:ext>
            </a:extLst>
          </p:cNvPr>
          <p:cNvSpPr txBox="1">
            <a:spLocks noChangeArrowheads="1"/>
          </p:cNvSpPr>
          <p:nvPr/>
        </p:nvSpPr>
        <p:spPr bwMode="auto">
          <a:xfrm>
            <a:off x="1520369" y="1276151"/>
            <a:ext cx="6874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dirty="0">
                <a:latin typeface="Calibri" panose="020F0502020204030204" pitchFamily="34" charset="0"/>
              </a:rPr>
              <a:t>{“URN”}</a:t>
            </a:r>
          </a:p>
          <a:p>
            <a:pPr eaLnBrk="1" hangingPunct="1">
              <a:spcBef>
                <a:spcPct val="0"/>
              </a:spcBef>
              <a:buFontTx/>
              <a:buNone/>
            </a:pPr>
            <a:r>
              <a:rPr lang="en-US" altLang="en-US" sz="1000" dirty="0">
                <a:latin typeface="Calibri" panose="020F0502020204030204" pitchFamily="34" charset="0"/>
              </a:rPr>
              <a:t>&lt;/URN&gt;</a:t>
            </a:r>
          </a:p>
          <a:p>
            <a:pPr eaLnBrk="1" hangingPunct="1">
              <a:spcBef>
                <a:spcPct val="0"/>
              </a:spcBef>
              <a:buFontTx/>
              <a:buNone/>
            </a:pPr>
            <a:r>
              <a:rPr lang="en-US" altLang="en-US" sz="1000" dirty="0">
                <a:latin typeface="Calibri" panose="020F0502020204030204" pitchFamily="34" charset="0"/>
              </a:rPr>
              <a:t>{“URN”}</a:t>
            </a:r>
          </a:p>
        </p:txBody>
      </p:sp>
      <p:pic>
        <p:nvPicPr>
          <p:cNvPr id="203" name="Picture 39" descr="MC900133529[1]">
            <a:extLst>
              <a:ext uri="{FF2B5EF4-FFF2-40B4-BE49-F238E27FC236}">
                <a16:creationId xmlns:a16="http://schemas.microsoft.com/office/drawing/2014/main" id="{9208EC94-231D-472A-8D00-2891673F610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562822" y="1725957"/>
            <a:ext cx="340475" cy="264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 name="Picture 2" descr="https://s-media-cache-ak0.pinimg.com/736x/5a/f3/18/5af31896d942288cb102be5a9506137f.jpg">
            <a:extLst>
              <a:ext uri="{FF2B5EF4-FFF2-40B4-BE49-F238E27FC236}">
                <a16:creationId xmlns:a16="http://schemas.microsoft.com/office/drawing/2014/main" id="{105BCC29-576C-43BD-8400-18BD11FAC483}"/>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28499" t="14979" r="28370" b="14854"/>
          <a:stretch/>
        </p:blipFill>
        <p:spPr bwMode="auto">
          <a:xfrm>
            <a:off x="7014616" y="2459629"/>
            <a:ext cx="242312" cy="368878"/>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61" descr="ANd9GcSvFw_tMrkk6m7ea9AXfz9T74cDFaG7dhZclhP3ULjqQOeSvpjr">
            <a:extLst>
              <a:ext uri="{FF2B5EF4-FFF2-40B4-BE49-F238E27FC236}">
                <a16:creationId xmlns:a16="http://schemas.microsoft.com/office/drawing/2014/main" id="{1343832B-9380-4AAF-9895-83D346EF2A8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744082" y="1625614"/>
            <a:ext cx="198322" cy="21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 name="Picture 32">
            <a:extLst>
              <a:ext uri="{FF2B5EF4-FFF2-40B4-BE49-F238E27FC236}">
                <a16:creationId xmlns:a16="http://schemas.microsoft.com/office/drawing/2014/main" id="{681FBC84-6032-421C-BE0C-B94F2636CCEE}"/>
              </a:ext>
            </a:extLst>
          </p:cNvPr>
          <p:cNvPicPr preferRelativeResize="0">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376449" y="2537779"/>
            <a:ext cx="489743" cy="266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 name="Picture 32">
            <a:extLst>
              <a:ext uri="{FF2B5EF4-FFF2-40B4-BE49-F238E27FC236}">
                <a16:creationId xmlns:a16="http://schemas.microsoft.com/office/drawing/2014/main" id="{A5510601-1A0E-4444-833C-F80EE32B714E}"/>
              </a:ext>
            </a:extLst>
          </p:cNvPr>
          <p:cNvPicPr preferRelativeResize="0">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895407" y="4407776"/>
            <a:ext cx="277237" cy="138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3" name="Picture 231" descr="JKUTI1Ps_normal">
            <a:extLst>
              <a:ext uri="{FF2B5EF4-FFF2-40B4-BE49-F238E27FC236}">
                <a16:creationId xmlns:a16="http://schemas.microsoft.com/office/drawing/2014/main" id="{8AE14FE8-075D-4D56-B674-A8A55719F5FE}"/>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601987" y="503594"/>
            <a:ext cx="492044" cy="426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 name="Picture 314" descr="rgfiahjg[1]">
            <a:extLst>
              <a:ext uri="{FF2B5EF4-FFF2-40B4-BE49-F238E27FC236}">
                <a16:creationId xmlns:a16="http://schemas.microsoft.com/office/drawing/2014/main" id="{CBAE9587-367E-49A6-ADEB-690809EA3FD3}"/>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959259" y="2571343"/>
            <a:ext cx="197195" cy="21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 name="Picture 314" descr="rgfiahjg[1]">
            <a:extLst>
              <a:ext uri="{FF2B5EF4-FFF2-40B4-BE49-F238E27FC236}">
                <a16:creationId xmlns:a16="http://schemas.microsoft.com/office/drawing/2014/main" id="{D3B8DB07-4DE5-42DD-8921-6576682DFC0D}"/>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686000" y="2575096"/>
            <a:ext cx="197195" cy="21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 name="Picture 2" descr="https://biocoin.bio/img/logo_2.png">
            <a:extLst>
              <a:ext uri="{FF2B5EF4-FFF2-40B4-BE49-F238E27FC236}">
                <a16:creationId xmlns:a16="http://schemas.microsoft.com/office/drawing/2014/main" id="{64BC7BB7-B284-409E-8542-6C44CE0F8A1E}"/>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467065" y="4215864"/>
            <a:ext cx="1137813" cy="1000220"/>
          </a:xfrm>
          <a:prstGeom prst="rect">
            <a:avLst/>
          </a:prstGeom>
          <a:noFill/>
          <a:effectLst>
            <a:glow rad="127000">
              <a:srgbClr val="008000">
                <a:alpha val="69000"/>
              </a:srgbClr>
            </a:glow>
          </a:effectLst>
          <a:extLst>
            <a:ext uri="{909E8E84-426E-40DD-AFC4-6F175D3DCCD1}">
              <a14:hiddenFill xmlns:a14="http://schemas.microsoft.com/office/drawing/2010/main">
                <a:solidFill>
                  <a:srgbClr val="FFFFFF"/>
                </a:solidFill>
              </a14:hiddenFill>
            </a:ext>
          </a:extLst>
        </p:spPr>
      </p:pic>
      <p:pic>
        <p:nvPicPr>
          <p:cNvPr id="15" name="Picture 32">
            <a:extLst>
              <a:ext uri="{FF2B5EF4-FFF2-40B4-BE49-F238E27FC236}">
                <a16:creationId xmlns:a16="http://schemas.microsoft.com/office/drawing/2014/main" id="{49C7A1F7-129A-A153-14C8-3571A8D458E6}"/>
              </a:ext>
            </a:extLst>
          </p:cNvPr>
          <p:cNvPicPr preferRelativeResize="0">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840439" y="1786801"/>
            <a:ext cx="741291" cy="615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4" descr="j0286851">
            <a:extLst>
              <a:ext uri="{FF2B5EF4-FFF2-40B4-BE49-F238E27FC236}">
                <a16:creationId xmlns:a16="http://schemas.microsoft.com/office/drawing/2014/main" id="{A62C2528-07DD-7F4F-C205-87508EC06F7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99432" y="2852268"/>
            <a:ext cx="551046" cy="63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14" descr="rgfiahjg[1]">
            <a:extLst>
              <a:ext uri="{FF2B5EF4-FFF2-40B4-BE49-F238E27FC236}">
                <a16:creationId xmlns:a16="http://schemas.microsoft.com/office/drawing/2014/main" id="{187FE814-6DEA-64FA-A95A-1A8CF62CB86C}"/>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856259" y="889636"/>
            <a:ext cx="164309" cy="172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62" descr="ANd9GcQTvaDnC5PecRtWptpQ4kNwHvylBZtQ5KFpN3z-X3J9K_Ek2rbU">
            <a:extLst>
              <a:ext uri="{FF2B5EF4-FFF2-40B4-BE49-F238E27FC236}">
                <a16:creationId xmlns:a16="http://schemas.microsoft.com/office/drawing/2014/main" id="{7A7E2978-276A-E65E-B284-453156776839}"/>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057455" y="1261039"/>
            <a:ext cx="443914" cy="53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62" descr="ANd9GcQTvaDnC5PecRtWptpQ4kNwHvylBZtQ5KFpN3z-X3J9K_Ek2rbU">
            <a:extLst>
              <a:ext uri="{FF2B5EF4-FFF2-40B4-BE49-F238E27FC236}">
                <a16:creationId xmlns:a16="http://schemas.microsoft.com/office/drawing/2014/main" id="{D0189602-AE86-D3A2-430B-F4CB1FF55060}"/>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203840" y="2424824"/>
            <a:ext cx="443914" cy="421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D6FA11A9-0FC0-8620-F70E-1D8EDE20BB36}"/>
              </a:ext>
            </a:extLst>
          </p:cNvPr>
          <p:cNvSpPr txBox="1"/>
          <p:nvPr/>
        </p:nvSpPr>
        <p:spPr>
          <a:xfrm>
            <a:off x="-30274" y="1060800"/>
            <a:ext cx="1794081" cy="738664"/>
          </a:xfrm>
          <a:prstGeom prst="rect">
            <a:avLst/>
          </a:prstGeom>
          <a:noFill/>
        </p:spPr>
        <p:txBody>
          <a:bodyPr wrap="none" rtlCol="0">
            <a:spAutoFit/>
          </a:bodyPr>
          <a:lstStyle/>
          <a:p>
            <a:r>
              <a:rPr lang="en-US" sz="1400" dirty="0"/>
              <a:t>SLA: Closer = Cheaper</a:t>
            </a:r>
          </a:p>
          <a:p>
            <a:r>
              <a:rPr lang="en-US" sz="1400" dirty="0"/>
              <a:t>Closer = Less Fuel </a:t>
            </a:r>
          </a:p>
          <a:p>
            <a:r>
              <a:rPr lang="en-US" sz="1400" dirty="0"/>
              <a:t>= Less Time, CO2</a:t>
            </a:r>
          </a:p>
        </p:txBody>
      </p:sp>
      <p:pic>
        <p:nvPicPr>
          <p:cNvPr id="1026" name="Picture 2" descr="Commodity Futures Trading Commission Logo">
            <a:extLst>
              <a:ext uri="{FF2B5EF4-FFF2-40B4-BE49-F238E27FC236}">
                <a16:creationId xmlns:a16="http://schemas.microsoft.com/office/drawing/2014/main" id="{0063DAA3-835F-88FC-30AA-2F7EA2FE82E3}"/>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883609" y="2379114"/>
            <a:ext cx="1163179" cy="6527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14" descr="rgfiahjg[1]">
            <a:extLst>
              <a:ext uri="{FF2B5EF4-FFF2-40B4-BE49-F238E27FC236}">
                <a16:creationId xmlns:a16="http://schemas.microsoft.com/office/drawing/2014/main" id="{D0EFD1DC-5939-1746-B6F0-57B678FB1E2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449038" y="215235"/>
            <a:ext cx="194949" cy="20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4" descr="SEARCH">
            <a:extLst>
              <a:ext uri="{FF2B5EF4-FFF2-40B4-BE49-F238E27FC236}">
                <a16:creationId xmlns:a16="http://schemas.microsoft.com/office/drawing/2014/main" id="{4B4FF648-BF46-CF13-151B-51817966F6C3}"/>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600201" y="1811613"/>
            <a:ext cx="1326178" cy="102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 descr="Commodities Icons Black Series Stock Illustration - Getty Images">
            <a:extLst>
              <a:ext uri="{FF2B5EF4-FFF2-40B4-BE49-F238E27FC236}">
                <a16:creationId xmlns:a16="http://schemas.microsoft.com/office/drawing/2014/main" id="{37CEDB77-86EA-B2BD-F3A4-A326B25CC9C8}"/>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2952237" y="1426611"/>
            <a:ext cx="1063856" cy="10076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5" name="Picture 314" descr="rgfiahjg[1]">
            <a:extLst>
              <a:ext uri="{FF2B5EF4-FFF2-40B4-BE49-F238E27FC236}">
                <a16:creationId xmlns:a16="http://schemas.microsoft.com/office/drawing/2014/main" id="{1DCE6F74-6A2E-184D-2CFB-652686097AB2}"/>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116438" y="755905"/>
            <a:ext cx="194949" cy="20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98" descr="w_01zlzi[1]">
            <a:extLst>
              <a:ext uri="{FF2B5EF4-FFF2-40B4-BE49-F238E27FC236}">
                <a16:creationId xmlns:a16="http://schemas.microsoft.com/office/drawing/2014/main" id="{FE1C9B11-8D61-A0D9-73AB-6E132184F2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01704" y="576050"/>
            <a:ext cx="437731" cy="443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7" descr="rgfiahjg[1]">
            <a:extLst>
              <a:ext uri="{FF2B5EF4-FFF2-40B4-BE49-F238E27FC236}">
                <a16:creationId xmlns:a16="http://schemas.microsoft.com/office/drawing/2014/main" id="{41DFC5B8-334C-19B2-8C54-941C7FA4CD1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40718" y="837226"/>
            <a:ext cx="256364" cy="2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 descr="https://tse1.mm.bing.net/th?&amp;id=JN.lLHCzYD8NrVPI33nCXMvBQ&amp;w=300&amp;h=300&amp;c=0&amp;pid=1.9&amp;rs=0&amp;p=0">
            <a:extLst>
              <a:ext uri="{FF2B5EF4-FFF2-40B4-BE49-F238E27FC236}">
                <a16:creationId xmlns:a16="http://schemas.microsoft.com/office/drawing/2014/main" id="{623714B0-0BF0-0CDE-DE66-1563FBB5FF9E}"/>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l="13001" t="16009" r="25666" b="3991"/>
          <a:stretch/>
        </p:blipFill>
        <p:spPr bwMode="auto">
          <a:xfrm>
            <a:off x="26456" y="1777332"/>
            <a:ext cx="793334" cy="647492"/>
          </a:xfrm>
          <a:prstGeom prst="rect">
            <a:avLst/>
          </a:prstGeom>
          <a:solidFill>
            <a:schemeClr val="accent6"/>
          </a:solidFill>
          <a:ln>
            <a:solidFill>
              <a:srgbClr val="000080"/>
            </a:solidFill>
          </a:ln>
        </p:spPr>
      </p:pic>
      <p:sp>
        <p:nvSpPr>
          <p:cNvPr id="27" name="TextBox 26">
            <a:extLst>
              <a:ext uri="{FF2B5EF4-FFF2-40B4-BE49-F238E27FC236}">
                <a16:creationId xmlns:a16="http://schemas.microsoft.com/office/drawing/2014/main" id="{AC644627-B98C-D36B-F38B-5194F656C63D}"/>
              </a:ext>
            </a:extLst>
          </p:cNvPr>
          <p:cNvSpPr txBox="1"/>
          <p:nvPr/>
        </p:nvSpPr>
        <p:spPr>
          <a:xfrm>
            <a:off x="1513865" y="2640529"/>
            <a:ext cx="652743" cy="261610"/>
          </a:xfrm>
          <a:prstGeom prst="rect">
            <a:avLst/>
          </a:prstGeom>
          <a:noFill/>
        </p:spPr>
        <p:txBody>
          <a:bodyPr wrap="none" rtlCol="0">
            <a:spAutoFit/>
          </a:bodyPr>
          <a:lstStyle/>
          <a:p>
            <a:r>
              <a:rPr lang="en-US" sz="1100" dirty="0"/>
              <a:t>TARIFFS</a:t>
            </a:r>
          </a:p>
        </p:txBody>
      </p:sp>
      <p:sp>
        <p:nvSpPr>
          <p:cNvPr id="29" name="TextBox 28">
            <a:extLst>
              <a:ext uri="{FF2B5EF4-FFF2-40B4-BE49-F238E27FC236}">
                <a16:creationId xmlns:a16="http://schemas.microsoft.com/office/drawing/2014/main" id="{91A8F23E-35F2-C98C-4B73-EB3BE0B1A3E1}"/>
              </a:ext>
            </a:extLst>
          </p:cNvPr>
          <p:cNvSpPr txBox="1"/>
          <p:nvPr/>
        </p:nvSpPr>
        <p:spPr>
          <a:xfrm>
            <a:off x="2374228" y="2640510"/>
            <a:ext cx="652743" cy="261610"/>
          </a:xfrm>
          <a:prstGeom prst="rect">
            <a:avLst/>
          </a:prstGeom>
          <a:noFill/>
        </p:spPr>
        <p:txBody>
          <a:bodyPr wrap="none" rtlCol="0">
            <a:spAutoFit/>
          </a:bodyPr>
          <a:lstStyle/>
          <a:p>
            <a:r>
              <a:rPr lang="en-US" sz="1100" dirty="0"/>
              <a:t>TARIFFS</a:t>
            </a:r>
          </a:p>
        </p:txBody>
      </p:sp>
      <p:sp>
        <p:nvSpPr>
          <p:cNvPr id="34" name="TextBox 33">
            <a:extLst>
              <a:ext uri="{FF2B5EF4-FFF2-40B4-BE49-F238E27FC236}">
                <a16:creationId xmlns:a16="http://schemas.microsoft.com/office/drawing/2014/main" id="{ECCC53E5-9E5E-1E17-5E4F-E916C406DF77}"/>
              </a:ext>
            </a:extLst>
          </p:cNvPr>
          <p:cNvSpPr txBox="1"/>
          <p:nvPr/>
        </p:nvSpPr>
        <p:spPr>
          <a:xfrm>
            <a:off x="1499070" y="1728836"/>
            <a:ext cx="577402" cy="261610"/>
          </a:xfrm>
          <a:prstGeom prst="rect">
            <a:avLst/>
          </a:prstGeom>
          <a:noFill/>
        </p:spPr>
        <p:txBody>
          <a:bodyPr wrap="none" rtlCol="0">
            <a:spAutoFit/>
          </a:bodyPr>
          <a:lstStyle/>
          <a:p>
            <a:r>
              <a:rPr lang="en-US" sz="1100" dirty="0"/>
              <a:t>TRADE</a:t>
            </a:r>
          </a:p>
        </p:txBody>
      </p:sp>
      <p:sp>
        <p:nvSpPr>
          <p:cNvPr id="42" name="TextBox 41">
            <a:extLst>
              <a:ext uri="{FF2B5EF4-FFF2-40B4-BE49-F238E27FC236}">
                <a16:creationId xmlns:a16="http://schemas.microsoft.com/office/drawing/2014/main" id="{AC45DD7C-E6A4-57F6-A682-9E2265E63FEB}"/>
              </a:ext>
            </a:extLst>
          </p:cNvPr>
          <p:cNvSpPr txBox="1"/>
          <p:nvPr/>
        </p:nvSpPr>
        <p:spPr>
          <a:xfrm>
            <a:off x="2450019" y="1726030"/>
            <a:ext cx="577402" cy="261610"/>
          </a:xfrm>
          <a:prstGeom prst="rect">
            <a:avLst/>
          </a:prstGeom>
          <a:noFill/>
        </p:spPr>
        <p:txBody>
          <a:bodyPr wrap="none" rtlCol="0">
            <a:spAutoFit/>
          </a:bodyPr>
          <a:lstStyle/>
          <a:p>
            <a:r>
              <a:rPr lang="en-US" sz="1100" dirty="0"/>
              <a:t>ZONES</a:t>
            </a:r>
          </a:p>
        </p:txBody>
      </p:sp>
      <p:sp>
        <p:nvSpPr>
          <p:cNvPr id="44" name="TextBox 43">
            <a:extLst>
              <a:ext uri="{FF2B5EF4-FFF2-40B4-BE49-F238E27FC236}">
                <a16:creationId xmlns:a16="http://schemas.microsoft.com/office/drawing/2014/main" id="{9C8A582E-005F-AA66-1BB5-351F830FE4F2}"/>
              </a:ext>
            </a:extLst>
          </p:cNvPr>
          <p:cNvSpPr txBox="1"/>
          <p:nvPr/>
        </p:nvSpPr>
        <p:spPr>
          <a:xfrm>
            <a:off x="6145368" y="2010449"/>
            <a:ext cx="611771" cy="461665"/>
          </a:xfrm>
          <a:prstGeom prst="rect">
            <a:avLst/>
          </a:prstGeom>
          <a:noFill/>
        </p:spPr>
        <p:txBody>
          <a:bodyPr wrap="none" rtlCol="0">
            <a:spAutoFit/>
          </a:bodyPr>
          <a:lstStyle/>
          <a:p>
            <a:r>
              <a:rPr lang="en-US" dirty="0">
                <a:highlight>
                  <a:srgbClr val="FFFF00"/>
                </a:highlight>
              </a:rPr>
              <a:t>TARIFF</a:t>
            </a:r>
          </a:p>
          <a:p>
            <a:r>
              <a:rPr lang="en-US" dirty="0">
                <a:highlight>
                  <a:srgbClr val="FFFF00"/>
                </a:highlight>
              </a:rPr>
              <a:t>ZONES</a:t>
            </a:r>
          </a:p>
        </p:txBody>
      </p:sp>
    </p:spTree>
    <p:extLst>
      <p:ext uri="{BB962C8B-B14F-4D97-AF65-F5344CB8AC3E}">
        <p14:creationId xmlns:p14="http://schemas.microsoft.com/office/powerpoint/2010/main" val="267796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Picture 2" descr="https://img.washingtonpost.com/wp-apps/imrs.php?src=https://img.washingtonpost.com/blogs/worldviews/files/2016/02/HenryHankeTime.jpg&amp;w=148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840"/>
          <a:stretch/>
        </p:blipFill>
        <p:spPr bwMode="auto">
          <a:xfrm>
            <a:off x="0" y="2577479"/>
            <a:ext cx="4496898" cy="235773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2132408" y="3544488"/>
            <a:ext cx="896399" cy="600164"/>
          </a:xfrm>
          <a:prstGeom prst="rect">
            <a:avLst/>
          </a:prstGeom>
          <a:noFill/>
        </p:spPr>
        <p:txBody>
          <a:bodyPr wrap="none" rtlCol="0">
            <a:spAutoFit/>
          </a:bodyPr>
          <a:lstStyle/>
          <a:p>
            <a:pPr algn="ctr"/>
            <a:r>
              <a:rPr lang="en-US" sz="1100" dirty="0">
                <a:solidFill>
                  <a:srgbClr val="FF0000"/>
                </a:solidFill>
              </a:rPr>
              <a:t>HEARTBEAT</a:t>
            </a:r>
          </a:p>
          <a:p>
            <a:pPr algn="ctr"/>
            <a:r>
              <a:rPr lang="en-US" sz="1100" dirty="0">
                <a:solidFill>
                  <a:srgbClr val="FF0000"/>
                </a:solidFill>
              </a:rPr>
              <a:t>STATE</a:t>
            </a:r>
          </a:p>
          <a:p>
            <a:pPr algn="ctr"/>
            <a:r>
              <a:rPr lang="en-US" sz="1100" dirty="0">
                <a:solidFill>
                  <a:srgbClr val="FF0000"/>
                </a:solidFill>
              </a:rPr>
              <a:t>SNAPSHOTS</a:t>
            </a:r>
          </a:p>
        </p:txBody>
      </p:sp>
      <p:pic>
        <p:nvPicPr>
          <p:cNvPr id="55" name="Picture 38" descr="MC90013352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459" y="4402800"/>
            <a:ext cx="415560" cy="25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AutoShape 43"/>
          <p:cNvSpPr>
            <a:spLocks/>
          </p:cNvSpPr>
          <p:nvPr/>
        </p:nvSpPr>
        <p:spPr bwMode="auto">
          <a:xfrm>
            <a:off x="621347" y="3384983"/>
            <a:ext cx="377609" cy="1159516"/>
          </a:xfrm>
          <a:prstGeom prst="leftBrace">
            <a:avLst>
              <a:gd name="adj1" fmla="val 30556"/>
              <a:gd name="adj2" fmla="val 50000"/>
            </a:avLst>
          </a:prstGeom>
          <a:noFill/>
          <a:ln w="19050">
            <a:solidFill>
              <a:srgbClr val="00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pic>
        <p:nvPicPr>
          <p:cNvPr id="60"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14852" y="3151579"/>
            <a:ext cx="156916" cy="127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2775" y="3369608"/>
            <a:ext cx="168356" cy="136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AutoShape 60"/>
          <p:cNvSpPr>
            <a:spLocks/>
          </p:cNvSpPr>
          <p:nvPr/>
        </p:nvSpPr>
        <p:spPr bwMode="auto">
          <a:xfrm rot="10800000">
            <a:off x="1257640" y="3395958"/>
            <a:ext cx="377609" cy="1159516"/>
          </a:xfrm>
          <a:prstGeom prst="leftBrace">
            <a:avLst>
              <a:gd name="adj1" fmla="val 30556"/>
              <a:gd name="adj2" fmla="val 50000"/>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pic>
        <p:nvPicPr>
          <p:cNvPr id="63" name="Picture 61" descr="ANd9GcSvFw_tMrkk6m7ea9AXfz9T74cDFaG7dhZclhP3ULjqQOeSvpj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7639" y="3411658"/>
            <a:ext cx="241815" cy="202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512" y="3632968"/>
            <a:ext cx="201194" cy="163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 Box 944"/>
          <p:cNvSpPr txBox="1">
            <a:spLocks noChangeArrowheads="1"/>
          </p:cNvSpPr>
          <p:nvPr/>
        </p:nvSpPr>
        <p:spPr bwMode="auto">
          <a:xfrm>
            <a:off x="4508821" y="5008045"/>
            <a:ext cx="4598760" cy="1846659"/>
          </a:xfrm>
          <a:prstGeom prst="rect">
            <a:avLst/>
          </a:prstGeom>
          <a:solidFill>
            <a:srgbClr val="66FF33"/>
          </a:solidFill>
          <a:ln w="38100">
            <a:solidFill>
              <a:srgbClr val="000080"/>
            </a:solidFill>
            <a:miter lim="800000"/>
            <a:headEnd/>
            <a:tailEnd/>
          </a:ln>
          <a:effec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dirty="0">
                <a:latin typeface="Calibri" panose="020F0502020204030204" pitchFamily="34" charset="0"/>
              </a:rPr>
              <a:t>“Heartbeat Synchronization strives to have nodes in a distributed system generate periodic local “heartbeat” events approximately at the same time. It differs from classical clock sync in that Nodes are not interested in counting cycles and agreeing on the ID of the current clock cycle. There is no requirement regarding the length of </a:t>
            </a:r>
          </a:p>
          <a:p>
            <a:pPr eaLnBrk="1" hangingPunct="1">
              <a:spcBef>
                <a:spcPct val="0"/>
              </a:spcBef>
              <a:buFontTx/>
              <a:buNone/>
            </a:pPr>
            <a:r>
              <a:rPr lang="en-US" altLang="en-US" sz="1400" dirty="0">
                <a:latin typeface="Calibri" panose="020F0502020204030204" pitchFamily="34" charset="0"/>
              </a:rPr>
              <a:t>a cycle with respect to real time as long as the length </a:t>
            </a:r>
          </a:p>
          <a:p>
            <a:pPr eaLnBrk="1" hangingPunct="1">
              <a:spcBef>
                <a:spcPct val="0"/>
              </a:spcBef>
              <a:buFontTx/>
              <a:buNone/>
            </a:pPr>
            <a:r>
              <a:rPr lang="en-US" altLang="en-US" sz="1400" dirty="0">
                <a:latin typeface="Calibri" panose="020F0502020204030204" pitchFamily="34" charset="0"/>
              </a:rPr>
              <a:t>is bounded and all nodes agree on it eventually</a:t>
            </a:r>
            <a:r>
              <a:rPr lang="en-US" altLang="en-US" sz="1600" dirty="0">
                <a:latin typeface="Calibri" panose="020F0502020204030204" pitchFamily="34" charset="0"/>
              </a:rPr>
              <a:t>”</a:t>
            </a:r>
            <a:endParaRPr lang="en-US" altLang="en-US" sz="1200" dirty="0">
              <a:latin typeface="Calibri" panose="020F0502020204030204" pitchFamily="34" charset="0"/>
            </a:endParaRPr>
          </a:p>
        </p:txBody>
      </p:sp>
      <p:sp>
        <p:nvSpPr>
          <p:cNvPr id="4" name="TextBox 3"/>
          <p:cNvSpPr txBox="1"/>
          <p:nvPr/>
        </p:nvSpPr>
        <p:spPr>
          <a:xfrm>
            <a:off x="-72303" y="5890580"/>
            <a:ext cx="4390279" cy="369332"/>
          </a:xfrm>
          <a:prstGeom prst="rect">
            <a:avLst/>
          </a:prstGeom>
          <a:noFill/>
        </p:spPr>
        <p:txBody>
          <a:bodyPr wrap="square" rtlCol="0">
            <a:spAutoFit/>
          </a:bodyPr>
          <a:lstStyle/>
          <a:p>
            <a:r>
              <a:rPr lang="en-US" sz="1800" dirty="0">
                <a:solidFill>
                  <a:schemeClr val="accent2"/>
                </a:solidFill>
              </a:rPr>
              <a:t>CPU CLOCK EPOCHS </a:t>
            </a:r>
            <a:r>
              <a:rPr lang="en-US" sz="1800" dirty="0"/>
              <a:t>/ </a:t>
            </a:r>
            <a:r>
              <a:rPr lang="en-US" sz="1800" dirty="0">
                <a:solidFill>
                  <a:srgbClr val="CC3300"/>
                </a:solidFill>
              </a:rPr>
              <a:t>HEARTBEAT CYCLES</a:t>
            </a:r>
          </a:p>
        </p:txBody>
      </p:sp>
      <p:pic>
        <p:nvPicPr>
          <p:cNvPr id="168" name="Picture 191" descr="MC90013352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8016" y="6081914"/>
            <a:ext cx="462779" cy="3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Picture 63"/>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8873" y="3429000"/>
            <a:ext cx="476630" cy="27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 name="TextBox 104"/>
          <p:cNvSpPr txBox="1"/>
          <p:nvPr/>
        </p:nvSpPr>
        <p:spPr>
          <a:xfrm>
            <a:off x="2196935" y="4274727"/>
            <a:ext cx="2180453" cy="261610"/>
          </a:xfrm>
          <a:prstGeom prst="rect">
            <a:avLst/>
          </a:prstGeom>
          <a:noFill/>
        </p:spPr>
        <p:txBody>
          <a:bodyPr wrap="square" rtlCol="0">
            <a:spAutoFit/>
          </a:bodyPr>
          <a:lstStyle/>
          <a:p>
            <a:r>
              <a:rPr lang="en-US" sz="1100" dirty="0">
                <a:solidFill>
                  <a:srgbClr val="008000"/>
                </a:solidFill>
              </a:rPr>
              <a:t>FIREFLY - </a:t>
            </a:r>
            <a:r>
              <a:rPr lang="en-US" sz="1100" dirty="0">
                <a:solidFill>
                  <a:srgbClr val="FF0000"/>
                </a:solidFill>
              </a:rPr>
              <a:t>HEARTBEAT </a:t>
            </a:r>
            <a:r>
              <a:rPr lang="en-US" sz="1100" dirty="0">
                <a:solidFill>
                  <a:schemeClr val="accent6"/>
                </a:solidFill>
              </a:rPr>
              <a:t> SYNC ALGO</a:t>
            </a:r>
          </a:p>
        </p:txBody>
      </p:sp>
      <p:pic>
        <p:nvPicPr>
          <p:cNvPr id="247" name="Picture 111" descr="heart_globa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3221" y="-41982"/>
            <a:ext cx="1743609" cy="145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39" descr="MC90013352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702" y="3671661"/>
            <a:ext cx="411798" cy="25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9" name="Group 308"/>
          <p:cNvGrpSpPr>
            <a:grpSpLocks/>
          </p:cNvGrpSpPr>
          <p:nvPr/>
        </p:nvGrpSpPr>
        <p:grpSpPr bwMode="auto">
          <a:xfrm>
            <a:off x="2165086" y="-45031"/>
            <a:ext cx="3091701" cy="1406269"/>
            <a:chOff x="6933" y="108"/>
            <a:chExt cx="1323" cy="789"/>
          </a:xfrm>
        </p:grpSpPr>
        <p:pic>
          <p:nvPicPr>
            <p:cNvPr id="164" name="Picture 309" descr="heartbeat-300x19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0" y="144"/>
              <a:ext cx="1296" cy="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Text Box 310"/>
            <p:cNvSpPr txBox="1">
              <a:spLocks noChangeArrowheads="1"/>
            </p:cNvSpPr>
            <p:nvPr/>
          </p:nvSpPr>
          <p:spPr bwMode="auto">
            <a:xfrm>
              <a:off x="6933" y="108"/>
              <a:ext cx="1038"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dirty="0">
                  <a:solidFill>
                    <a:srgbClr val="66FF33"/>
                  </a:solidFill>
                  <a:latin typeface="Calibri" panose="020F0502020204030204" pitchFamily="34" charset="0"/>
                </a:rPr>
                <a:t>ECONOMIC </a:t>
              </a:r>
              <a:r>
                <a:rPr lang="en-US" altLang="en-US" sz="1800" dirty="0">
                  <a:solidFill>
                    <a:srgbClr val="FF0000"/>
                  </a:solidFill>
                  <a:latin typeface="Calibri" panose="020F0502020204030204" pitchFamily="34" charset="0"/>
                </a:rPr>
                <a:t>HEARTBEAT</a:t>
              </a:r>
            </a:p>
          </p:txBody>
        </p:sp>
      </p:grpSp>
      <p:sp>
        <p:nvSpPr>
          <p:cNvPr id="154" name="Text Box 321"/>
          <p:cNvSpPr txBox="1">
            <a:spLocks noChangeArrowheads="1"/>
          </p:cNvSpPr>
          <p:nvPr/>
        </p:nvSpPr>
        <p:spPr bwMode="auto">
          <a:xfrm>
            <a:off x="2158794" y="1065028"/>
            <a:ext cx="378557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dirty="0">
                <a:solidFill>
                  <a:srgbClr val="FFFF00"/>
                </a:solidFill>
                <a:latin typeface="Calibri" panose="020F0502020204030204" pitchFamily="34" charset="0"/>
              </a:rPr>
              <a:t>TRADEFI / PRICE / SPEED MATCH</a:t>
            </a:r>
          </a:p>
        </p:txBody>
      </p:sp>
      <p:sp>
        <p:nvSpPr>
          <p:cNvPr id="90" name="Text Box 48"/>
          <p:cNvSpPr txBox="1">
            <a:spLocks noChangeArrowheads="1"/>
          </p:cNvSpPr>
          <p:nvPr/>
        </p:nvSpPr>
        <p:spPr bwMode="auto">
          <a:xfrm>
            <a:off x="2229528" y="3107734"/>
            <a:ext cx="2034609" cy="246221"/>
          </a:xfrm>
          <a:prstGeom prst="rect">
            <a:avLst/>
          </a:prstGeom>
          <a:solidFill>
            <a:srgbClr val="66FF33"/>
          </a:solidFill>
          <a:ln>
            <a:noFill/>
          </a:ln>
          <a:effec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dirty="0">
                <a:solidFill>
                  <a:srgbClr val="FF0000"/>
                </a:solidFill>
                <a:latin typeface="Calibri" panose="020F0502020204030204" pitchFamily="34" charset="0"/>
              </a:rPr>
              <a:t>HEARTBEAT </a:t>
            </a:r>
            <a:r>
              <a:rPr lang="en-US" altLang="en-US" sz="1000" dirty="0">
                <a:solidFill>
                  <a:schemeClr val="accent2"/>
                </a:solidFill>
                <a:latin typeface="Calibri" panose="020F0502020204030204" pitchFamily="34" charset="0"/>
              </a:rPr>
              <a:t>MESSAGE EVENT BUS</a:t>
            </a:r>
          </a:p>
        </p:txBody>
      </p:sp>
      <p:pic>
        <p:nvPicPr>
          <p:cNvPr id="1028" name="Picture 4" descr="https://tse1.mm.bing.net/th?&amp;id=JN.VPDVM0eYsl1lHDLc74gkdQ&amp;w=300&amp;h=300&amp;c=0&amp;pid=1.9&amp;rs=0&amp;p=0"/>
          <p:cNvPicPr>
            <a:picLocks noChangeAspect="1" noChangeArrowheads="1"/>
          </p:cNvPicPr>
          <p:nvPr/>
        </p:nvPicPr>
        <p:blipFill rotWithShape="1">
          <a:blip r:embed="rId10">
            <a:extLst>
              <a:ext uri="{28A0092B-C50C-407E-A947-70E740481C1C}">
                <a14:useLocalDpi xmlns:a14="http://schemas.microsoft.com/office/drawing/2010/main" val="0"/>
              </a:ext>
            </a:extLst>
          </a:blip>
          <a:srcRect l="5333" t="37334" r="4000" b="28000"/>
          <a:stretch/>
        </p:blipFill>
        <p:spPr bwMode="auto">
          <a:xfrm>
            <a:off x="5307298" y="1366276"/>
            <a:ext cx="1739576" cy="554520"/>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10" descr="bitcoin-blockchai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74659" y="1809066"/>
            <a:ext cx="3070871" cy="714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2177337" y="860954"/>
            <a:ext cx="3654394" cy="307777"/>
          </a:xfrm>
          <a:prstGeom prst="rect">
            <a:avLst/>
          </a:prstGeom>
          <a:noFill/>
        </p:spPr>
        <p:txBody>
          <a:bodyPr wrap="square" rtlCol="0">
            <a:spAutoFit/>
          </a:bodyPr>
          <a:lstStyle/>
          <a:p>
            <a:r>
              <a:rPr lang="en-US" sz="1400" dirty="0">
                <a:solidFill>
                  <a:srgbClr val="66FF33"/>
                </a:solidFill>
              </a:rPr>
              <a:t>MACRO ECONOMIC </a:t>
            </a:r>
            <a:r>
              <a:rPr lang="en-US" sz="1400" dirty="0">
                <a:solidFill>
                  <a:srgbClr val="FF9999"/>
                </a:solidFill>
              </a:rPr>
              <a:t>VALUE STAT MEAN $</a:t>
            </a:r>
          </a:p>
        </p:txBody>
      </p:sp>
      <p:pic>
        <p:nvPicPr>
          <p:cNvPr id="27" name="Picture 26"/>
          <p:cNvPicPr>
            <a:picLocks noChangeAspect="1"/>
          </p:cNvPicPr>
          <p:nvPr/>
        </p:nvPicPr>
        <p:blipFill>
          <a:blip r:embed="rId12"/>
          <a:stretch>
            <a:fillRect/>
          </a:stretch>
        </p:blipFill>
        <p:spPr>
          <a:xfrm>
            <a:off x="23208" y="19135"/>
            <a:ext cx="2199716" cy="2537446"/>
          </a:xfrm>
          <a:prstGeom prst="rect">
            <a:avLst/>
          </a:prstGeom>
        </p:spPr>
      </p:pic>
      <p:sp>
        <p:nvSpPr>
          <p:cNvPr id="257" name="TextBox 256"/>
          <p:cNvSpPr txBox="1"/>
          <p:nvPr/>
        </p:nvSpPr>
        <p:spPr>
          <a:xfrm>
            <a:off x="2125440" y="1332223"/>
            <a:ext cx="3930161" cy="553998"/>
          </a:xfrm>
          <a:prstGeom prst="rect">
            <a:avLst/>
          </a:prstGeom>
          <a:noFill/>
        </p:spPr>
        <p:txBody>
          <a:bodyPr wrap="square" rtlCol="0">
            <a:spAutoFit/>
          </a:bodyPr>
          <a:lstStyle/>
          <a:p>
            <a:r>
              <a:rPr lang="en-US" sz="1600" dirty="0">
                <a:solidFill>
                  <a:srgbClr val="C00000"/>
                </a:solidFill>
              </a:rPr>
              <a:t>K% RULE ECONOMIC HEARTBEAT </a:t>
            </a:r>
          </a:p>
          <a:p>
            <a:r>
              <a:rPr lang="en-US" sz="1400" dirty="0">
                <a:solidFill>
                  <a:srgbClr val="C00000"/>
                </a:solidFill>
              </a:rPr>
              <a:t>K% VARIABLE YEARLY GDP SNAPSHOT</a:t>
            </a:r>
          </a:p>
        </p:txBody>
      </p:sp>
      <p:sp>
        <p:nvSpPr>
          <p:cNvPr id="178" name="TextBox 177"/>
          <p:cNvSpPr txBox="1"/>
          <p:nvPr/>
        </p:nvSpPr>
        <p:spPr>
          <a:xfrm>
            <a:off x="3546537" y="419425"/>
            <a:ext cx="492443" cy="338554"/>
          </a:xfrm>
          <a:prstGeom prst="rect">
            <a:avLst/>
          </a:prstGeom>
          <a:noFill/>
        </p:spPr>
        <p:txBody>
          <a:bodyPr wrap="none" rtlCol="0">
            <a:spAutoFit/>
          </a:bodyPr>
          <a:lstStyle/>
          <a:p>
            <a:r>
              <a:rPr lang="en-US" sz="1600" dirty="0">
                <a:solidFill>
                  <a:srgbClr val="FF0000"/>
                </a:solidFill>
                <a:highlight>
                  <a:srgbClr val="FFFF00"/>
                </a:highlight>
              </a:rPr>
              <a:t>K %</a:t>
            </a:r>
          </a:p>
        </p:txBody>
      </p:sp>
      <p:sp>
        <p:nvSpPr>
          <p:cNvPr id="20" name="TextBox 19"/>
          <p:cNvSpPr txBox="1"/>
          <p:nvPr/>
        </p:nvSpPr>
        <p:spPr>
          <a:xfrm>
            <a:off x="2176953" y="3306828"/>
            <a:ext cx="2359504" cy="261610"/>
          </a:xfrm>
          <a:prstGeom prst="rect">
            <a:avLst/>
          </a:prstGeom>
          <a:noFill/>
        </p:spPr>
        <p:txBody>
          <a:bodyPr wrap="square" rtlCol="0">
            <a:spAutoFit/>
          </a:bodyPr>
          <a:lstStyle/>
          <a:p>
            <a:r>
              <a:rPr lang="en-US" sz="1100" dirty="0">
                <a:solidFill>
                  <a:srgbClr val="008000"/>
                </a:solidFill>
              </a:rPr>
              <a:t>FIREFLY EVENT </a:t>
            </a:r>
            <a:r>
              <a:rPr lang="en-US" sz="1100" dirty="0">
                <a:solidFill>
                  <a:srgbClr val="C00000"/>
                </a:solidFill>
              </a:rPr>
              <a:t>FLASH  MESSAGES</a:t>
            </a:r>
          </a:p>
        </p:txBody>
      </p:sp>
      <p:pic>
        <p:nvPicPr>
          <p:cNvPr id="203"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6908" y="3410662"/>
            <a:ext cx="168356" cy="136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 name="Picture 156" descr="cryptodolla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53058" y="-10339"/>
            <a:ext cx="965655" cy="955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84" descr="glob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3900" y="4478110"/>
            <a:ext cx="2038731" cy="203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TextBox 251"/>
          <p:cNvSpPr txBox="1"/>
          <p:nvPr/>
        </p:nvSpPr>
        <p:spPr>
          <a:xfrm>
            <a:off x="180047" y="2225655"/>
            <a:ext cx="1967526" cy="276999"/>
          </a:xfrm>
          <a:prstGeom prst="rect">
            <a:avLst/>
          </a:prstGeom>
          <a:solidFill>
            <a:srgbClr val="FFC000"/>
          </a:solidFill>
        </p:spPr>
        <p:txBody>
          <a:bodyPr wrap="none" rtlCol="0">
            <a:spAutoFit/>
          </a:bodyPr>
          <a:lstStyle/>
          <a:p>
            <a:r>
              <a:rPr lang="en-US" dirty="0"/>
              <a:t>ALGORITHMIC REGULATION</a:t>
            </a:r>
          </a:p>
        </p:txBody>
      </p:sp>
      <p:pic>
        <p:nvPicPr>
          <p:cNvPr id="172" name="Picture 308" descr="rgfiahjg[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87348" y="3756345"/>
            <a:ext cx="187204" cy="16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Picture 308" descr="rgfiahjg[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190851" y="5093571"/>
            <a:ext cx="273577" cy="24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 name="Picture 14" descr="SEARCH"/>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27076" y="880767"/>
            <a:ext cx="481507" cy="475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 name="Picture 222"/>
          <p:cNvPicPr>
            <a:picLocks noChangeAspect="1"/>
          </p:cNvPicPr>
          <p:nvPr/>
        </p:nvPicPr>
        <p:blipFill rotWithShape="1">
          <a:blip r:embed="rId17">
            <a:extLst>
              <a:ext uri="{28A0092B-C50C-407E-A947-70E740481C1C}">
                <a14:useLocalDpi xmlns:a14="http://schemas.microsoft.com/office/drawing/2010/main" val="0"/>
              </a:ext>
            </a:extLst>
          </a:blip>
          <a:srcRect l="23303" r="26298"/>
          <a:stretch/>
        </p:blipFill>
        <p:spPr>
          <a:xfrm>
            <a:off x="7028528" y="5566"/>
            <a:ext cx="1337693" cy="1373129"/>
          </a:xfrm>
          <a:prstGeom prst="rect">
            <a:avLst/>
          </a:prstGeom>
        </p:spPr>
      </p:pic>
      <p:sp>
        <p:nvSpPr>
          <p:cNvPr id="233" name="TextBox 232"/>
          <p:cNvSpPr txBox="1"/>
          <p:nvPr/>
        </p:nvSpPr>
        <p:spPr>
          <a:xfrm>
            <a:off x="7274829" y="977141"/>
            <a:ext cx="986296" cy="461665"/>
          </a:xfrm>
          <a:prstGeom prst="rect">
            <a:avLst/>
          </a:prstGeom>
          <a:noFill/>
        </p:spPr>
        <p:txBody>
          <a:bodyPr wrap="none" rtlCol="0">
            <a:spAutoFit/>
          </a:bodyPr>
          <a:lstStyle/>
          <a:p>
            <a:r>
              <a:rPr lang="en-US" dirty="0">
                <a:solidFill>
                  <a:srgbClr val="FFFF00"/>
                </a:solidFill>
              </a:rPr>
              <a:t>TOKENIZES</a:t>
            </a:r>
          </a:p>
          <a:p>
            <a:r>
              <a:rPr lang="en-US" dirty="0">
                <a:solidFill>
                  <a:srgbClr val="FFFF00"/>
                </a:solidFill>
              </a:rPr>
              <a:t>CURRENCIES</a:t>
            </a:r>
          </a:p>
        </p:txBody>
      </p:sp>
      <p:pic>
        <p:nvPicPr>
          <p:cNvPr id="262" name="Picture 926" descr="MC900441336[1]"/>
          <p:cNvPicPr>
            <a:picLocks noChangeAspect="1" noChangeArrowheads="1"/>
          </p:cNvPicPr>
          <p:nvPr/>
        </p:nvPicPr>
        <p:blipFill>
          <a:blip r:embed="rId18" cstate="print">
            <a:extLst>
              <a:ext uri="{28A0092B-C50C-407E-A947-70E740481C1C}">
                <a14:useLocalDpi xmlns:a14="http://schemas.microsoft.com/office/drawing/2010/main" val="0"/>
              </a:ext>
            </a:extLst>
          </a:blip>
          <a:srcRect t="12500" b="18750"/>
          <a:stretch>
            <a:fillRect/>
          </a:stretch>
        </p:blipFill>
        <p:spPr bwMode="auto">
          <a:xfrm>
            <a:off x="1838399" y="4443287"/>
            <a:ext cx="374362" cy="257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70" descr="3365375889_278c991a7c-240x30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66221" y="-6944"/>
            <a:ext cx="747058" cy="1384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 name="Text Box 71"/>
          <p:cNvSpPr txBox="1">
            <a:spLocks noChangeArrowheads="1"/>
          </p:cNvSpPr>
          <p:nvPr/>
        </p:nvSpPr>
        <p:spPr bwMode="auto">
          <a:xfrm>
            <a:off x="8566961" y="-26830"/>
            <a:ext cx="6030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r>
              <a:rPr lang="en-US" altLang="en-US" sz="1200" dirty="0">
                <a:solidFill>
                  <a:srgbClr val="FFFF00"/>
                </a:solidFill>
                <a:latin typeface="Calibri" panose="020F0502020204030204" pitchFamily="34" charset="0"/>
              </a:rPr>
              <a:t>TERRA</a:t>
            </a:r>
          </a:p>
          <a:p>
            <a:pPr algn="r" eaLnBrk="1" hangingPunct="1">
              <a:spcBef>
                <a:spcPct val="0"/>
              </a:spcBef>
              <a:buFontTx/>
              <a:buNone/>
            </a:pPr>
            <a:r>
              <a:rPr lang="en-US" altLang="en-US" sz="1200" dirty="0">
                <a:solidFill>
                  <a:srgbClr val="FFFF00"/>
                </a:solidFill>
                <a:latin typeface="Calibri" panose="020F0502020204030204" pitchFamily="34" charset="0"/>
              </a:rPr>
              <a:t>TRC</a:t>
            </a:r>
          </a:p>
        </p:txBody>
      </p:sp>
      <p:sp>
        <p:nvSpPr>
          <p:cNvPr id="2" name="Rectangle 1"/>
          <p:cNvSpPr/>
          <p:nvPr/>
        </p:nvSpPr>
        <p:spPr>
          <a:xfrm>
            <a:off x="6964709" y="1298543"/>
            <a:ext cx="2266604" cy="1384995"/>
          </a:xfrm>
          <a:prstGeom prst="rect">
            <a:avLst/>
          </a:prstGeom>
        </p:spPr>
        <p:txBody>
          <a:bodyPr wrap="square">
            <a:spAutoFit/>
          </a:bodyPr>
          <a:lstStyle/>
          <a:p>
            <a:r>
              <a:rPr lang="en-US" dirty="0">
                <a:solidFill>
                  <a:srgbClr val="362F2D"/>
                </a:solidFill>
                <a:cs typeface="Calibri" panose="020F0502020204030204" pitchFamily="34" charset="0"/>
              </a:rPr>
              <a:t>'K-Percent Rule </a:t>
            </a:r>
            <a:r>
              <a:rPr lang="en-US" dirty="0">
                <a:solidFill>
                  <a:srgbClr val="000000"/>
                </a:solidFill>
                <a:cs typeface="Calibri" panose="020F0502020204030204" pitchFamily="34" charset="0"/>
              </a:rPr>
              <a:t>Macro economic money-supply heartbeat automatically adjusts $ supply by a set amount  “K" variable regardless of cyclical state of the economy e.g., set growth rate variable to real yearly % GDP</a:t>
            </a:r>
            <a:endParaRPr lang="en-US" sz="1100" dirty="0">
              <a:solidFill>
                <a:srgbClr val="000000"/>
              </a:solidFill>
              <a:cs typeface="Calibri" panose="020F0502020204030204" pitchFamily="34" charset="0"/>
            </a:endParaRPr>
          </a:p>
        </p:txBody>
      </p:sp>
      <p:sp>
        <p:nvSpPr>
          <p:cNvPr id="11" name="TextBox 10"/>
          <p:cNvSpPr txBox="1"/>
          <p:nvPr/>
        </p:nvSpPr>
        <p:spPr>
          <a:xfrm>
            <a:off x="7035016" y="-23906"/>
            <a:ext cx="639342" cy="276999"/>
          </a:xfrm>
          <a:prstGeom prst="rect">
            <a:avLst/>
          </a:prstGeom>
          <a:noFill/>
        </p:spPr>
        <p:txBody>
          <a:bodyPr wrap="none" rtlCol="0">
            <a:spAutoFit/>
          </a:bodyPr>
          <a:lstStyle/>
          <a:p>
            <a:r>
              <a:rPr lang="en-US" dirty="0">
                <a:solidFill>
                  <a:srgbClr val="FFFF00"/>
                </a:solidFill>
              </a:rPr>
              <a:t>WAVES</a:t>
            </a:r>
          </a:p>
        </p:txBody>
      </p:sp>
      <p:pic>
        <p:nvPicPr>
          <p:cNvPr id="152" name="Picture 151"/>
          <p:cNvPicPr>
            <a:picLocks noChangeAspect="1"/>
          </p:cNvPicPr>
          <p:nvPr/>
        </p:nvPicPr>
        <p:blipFill rotWithShape="1">
          <a:blip r:embed="rId20">
            <a:extLst>
              <a:ext uri="{28A0092B-C50C-407E-A947-70E740481C1C}">
                <a14:useLocalDpi xmlns:a14="http://schemas.microsoft.com/office/drawing/2010/main" val="0"/>
              </a:ext>
            </a:extLst>
          </a:blip>
          <a:srcRect l="10700" r="24443" b="22101"/>
          <a:stretch/>
        </p:blipFill>
        <p:spPr>
          <a:xfrm>
            <a:off x="4554997" y="2595995"/>
            <a:ext cx="4545798" cy="2435113"/>
          </a:xfrm>
          <a:prstGeom prst="rect">
            <a:avLst/>
          </a:prstGeom>
        </p:spPr>
      </p:pic>
      <p:pic>
        <p:nvPicPr>
          <p:cNvPr id="156" name="Picture 4" descr="j0286851"/>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648099" y="6474747"/>
            <a:ext cx="455769" cy="38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 name="Picture 4" descr="http://users.ece.utexas.edu/~patt/13f.306/Emails/Email_figs/clock.png"/>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18603" b="30515"/>
          <a:stretch/>
        </p:blipFill>
        <p:spPr bwMode="auto">
          <a:xfrm>
            <a:off x="16729" y="5002131"/>
            <a:ext cx="4469588" cy="1859167"/>
          </a:xfrm>
          <a:prstGeom prst="rect">
            <a:avLst/>
          </a:prstGeom>
          <a:noFill/>
          <a:ln w="12700">
            <a:solidFill>
              <a:srgbClr val="002060"/>
            </a:solidFill>
          </a:ln>
          <a:extLst>
            <a:ext uri="{909E8E84-426E-40DD-AFC4-6F175D3DCCD1}">
              <a14:hiddenFill xmlns:a14="http://schemas.microsoft.com/office/drawing/2010/main">
                <a:solidFill>
                  <a:srgbClr val="FFFFFF"/>
                </a:solidFill>
              </a14:hiddenFill>
            </a:ext>
          </a:extLst>
        </p:spPr>
      </p:pic>
      <p:pic>
        <p:nvPicPr>
          <p:cNvPr id="189" name="Picture 308" descr="rgfiahjg[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41827" y="5085794"/>
            <a:ext cx="273577" cy="24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 name="Picture 308" descr="rgfiahjg[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77930" y="5047647"/>
            <a:ext cx="273577" cy="24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1956" descr="w_01zlzi[1]"/>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210693">
            <a:off x="8569191" y="5403331"/>
            <a:ext cx="529029" cy="507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Picture 191" descr="MC90013352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8021" y="6488160"/>
            <a:ext cx="513073" cy="36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 name="Picture 191" descr="MC90013352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0623" y="3835408"/>
            <a:ext cx="450304" cy="324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228" descr="85397-Royalty-Free-RF-Clipart-Illustration-Of-3d-Red-Blue-And-Green-Arrows-Forming-A-Dollar-Symbol"/>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976679" y="843410"/>
            <a:ext cx="414845" cy="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3220695" y="1769225"/>
            <a:ext cx="627095" cy="400110"/>
          </a:xfrm>
          <a:prstGeom prst="rect">
            <a:avLst/>
          </a:prstGeom>
          <a:noFill/>
        </p:spPr>
        <p:txBody>
          <a:bodyPr wrap="none" rtlCol="0">
            <a:spAutoFit/>
          </a:bodyPr>
          <a:lstStyle/>
          <a:p>
            <a:r>
              <a:rPr lang="en-US" sz="1000" dirty="0"/>
              <a:t>{“URN”}</a:t>
            </a:r>
          </a:p>
          <a:p>
            <a:r>
              <a:rPr lang="en-US" sz="1000" dirty="0"/>
              <a:t>(“URN”}</a:t>
            </a:r>
          </a:p>
        </p:txBody>
      </p:sp>
      <p:sp>
        <p:nvSpPr>
          <p:cNvPr id="12" name="TextBox 11"/>
          <p:cNvSpPr txBox="1"/>
          <p:nvPr/>
        </p:nvSpPr>
        <p:spPr>
          <a:xfrm>
            <a:off x="2212761" y="2269407"/>
            <a:ext cx="871072" cy="276999"/>
          </a:xfrm>
          <a:prstGeom prst="rect">
            <a:avLst/>
          </a:prstGeom>
          <a:noFill/>
        </p:spPr>
        <p:txBody>
          <a:bodyPr wrap="none" rtlCol="0">
            <a:spAutoFit/>
          </a:bodyPr>
          <a:lstStyle/>
          <a:p>
            <a:r>
              <a:rPr lang="en-US" dirty="0"/>
              <a:t>{“Org_ID”}</a:t>
            </a:r>
          </a:p>
        </p:txBody>
      </p:sp>
      <p:pic>
        <p:nvPicPr>
          <p:cNvPr id="153" name="Picture 398" descr="w_01zlzi[1]"/>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12779" y="3786942"/>
            <a:ext cx="437731" cy="443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006" y="4125479"/>
            <a:ext cx="201194" cy="163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1722" y="4365727"/>
            <a:ext cx="201194" cy="163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7" descr="MC900410817[1]"/>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961838" y="155240"/>
            <a:ext cx="348604" cy="364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Picture 308" descr="rgfiahjg[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023489" y="1365917"/>
            <a:ext cx="258358" cy="23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Picture 49" descr="bitcoin_heart"/>
          <p:cNvPicPr>
            <a:picLocks noChangeAspect="1" noChangeArrowheads="1"/>
          </p:cNvPicPr>
          <p:nvPr/>
        </p:nvPicPr>
        <p:blipFill>
          <a:blip r:embed="rId26" cstate="print">
            <a:extLst>
              <a:ext uri="{28A0092B-C50C-407E-A947-70E740481C1C}">
                <a14:useLocalDpi xmlns:a14="http://schemas.microsoft.com/office/drawing/2010/main" val="0"/>
              </a:ext>
            </a:extLst>
          </a:blip>
          <a:srcRect t="6723" b="5882"/>
          <a:stretch>
            <a:fillRect/>
          </a:stretch>
        </p:blipFill>
        <p:spPr bwMode="auto">
          <a:xfrm>
            <a:off x="5328765" y="974019"/>
            <a:ext cx="395652" cy="369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226312" y="2810246"/>
            <a:ext cx="1167564" cy="276999"/>
          </a:xfrm>
          <a:prstGeom prst="rect">
            <a:avLst/>
          </a:prstGeom>
          <a:noFill/>
        </p:spPr>
        <p:txBody>
          <a:bodyPr wrap="none" rtlCol="0">
            <a:spAutoFit/>
          </a:bodyPr>
          <a:lstStyle/>
          <a:p>
            <a:r>
              <a:rPr lang="en-US" dirty="0">
                <a:solidFill>
                  <a:srgbClr val="008000"/>
                </a:solidFill>
              </a:rPr>
              <a:t>UTZ TIME SYNC</a:t>
            </a:r>
            <a:endParaRPr lang="en-US" sz="1800" dirty="0">
              <a:solidFill>
                <a:srgbClr val="008000"/>
              </a:solidFill>
            </a:endParaRPr>
          </a:p>
        </p:txBody>
      </p:sp>
      <p:sp>
        <p:nvSpPr>
          <p:cNvPr id="8" name="TextBox 7"/>
          <p:cNvSpPr txBox="1"/>
          <p:nvPr/>
        </p:nvSpPr>
        <p:spPr>
          <a:xfrm>
            <a:off x="3889503" y="4975579"/>
            <a:ext cx="605166" cy="276999"/>
          </a:xfrm>
          <a:prstGeom prst="rect">
            <a:avLst/>
          </a:prstGeom>
          <a:noFill/>
        </p:spPr>
        <p:txBody>
          <a:bodyPr wrap="none" rtlCol="0">
            <a:spAutoFit/>
          </a:bodyPr>
          <a:lstStyle/>
          <a:p>
            <a:r>
              <a:rPr lang="en-US" dirty="0"/>
              <a:t>BLOCK</a:t>
            </a:r>
          </a:p>
        </p:txBody>
      </p:sp>
      <p:pic>
        <p:nvPicPr>
          <p:cNvPr id="170" name="Picture 2" descr="http://www.techweekeurope.co.uk/wp-content/uploads/2016/06/shutterstock_431701162.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861818" y="5174339"/>
            <a:ext cx="612489" cy="717636"/>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308" descr="rgfiahjg[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071198" y="4766490"/>
            <a:ext cx="241687" cy="21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p:nvPr/>
        </p:nvSpPr>
        <p:spPr>
          <a:xfrm>
            <a:off x="3287304" y="3566957"/>
            <a:ext cx="769763" cy="600164"/>
          </a:xfrm>
          <a:prstGeom prst="rect">
            <a:avLst/>
          </a:prstGeom>
          <a:noFill/>
        </p:spPr>
        <p:txBody>
          <a:bodyPr wrap="none" rtlCol="0">
            <a:spAutoFit/>
          </a:bodyPr>
          <a:lstStyle/>
          <a:p>
            <a:pPr algn="ctr"/>
            <a:r>
              <a:rPr lang="en-US" sz="1100" dirty="0">
                <a:solidFill>
                  <a:srgbClr val="008000"/>
                </a:solidFill>
              </a:rPr>
              <a:t>SYNC to</a:t>
            </a:r>
          </a:p>
          <a:p>
            <a:pPr algn="ctr"/>
            <a:r>
              <a:rPr lang="en-US" sz="1100" dirty="0">
                <a:solidFill>
                  <a:srgbClr val="008000"/>
                </a:solidFill>
              </a:rPr>
              <a:t>CLOSEST</a:t>
            </a:r>
            <a:br>
              <a:rPr lang="en-US" sz="1100" dirty="0">
                <a:solidFill>
                  <a:srgbClr val="008000"/>
                </a:solidFill>
              </a:rPr>
            </a:br>
            <a:r>
              <a:rPr lang="en-US" sz="1100" dirty="0">
                <a:solidFill>
                  <a:srgbClr val="008000"/>
                </a:solidFill>
              </a:rPr>
              <a:t>HB CYCLE </a:t>
            </a:r>
          </a:p>
        </p:txBody>
      </p:sp>
      <p:sp>
        <p:nvSpPr>
          <p:cNvPr id="23" name="Rectangle 22"/>
          <p:cNvSpPr/>
          <p:nvPr/>
        </p:nvSpPr>
        <p:spPr>
          <a:xfrm>
            <a:off x="3397627" y="180207"/>
            <a:ext cx="1029431" cy="276999"/>
          </a:xfrm>
          <a:prstGeom prst="rect">
            <a:avLst/>
          </a:prstGeom>
        </p:spPr>
        <p:txBody>
          <a:bodyPr wrap="square">
            <a:spAutoFit/>
          </a:bodyPr>
          <a:lstStyle/>
          <a:p>
            <a:r>
              <a:rPr lang="en-US" dirty="0">
                <a:solidFill>
                  <a:srgbClr val="FF9999"/>
                </a:solidFill>
              </a:rPr>
              <a:t>FIX {“108”}</a:t>
            </a:r>
          </a:p>
        </p:txBody>
      </p:sp>
      <p:pic>
        <p:nvPicPr>
          <p:cNvPr id="182" name="Picture 308" descr="rgfiahjg[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94457" y="4094237"/>
            <a:ext cx="188994" cy="168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 name="Picture 40" descr="MC90013352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300" y="4162312"/>
            <a:ext cx="373995" cy="22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Picture 308" descr="rgfiahjg[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608383" y="3797393"/>
            <a:ext cx="312395" cy="278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a:xfrm>
            <a:off x="5596055" y="436721"/>
            <a:ext cx="1218410" cy="461665"/>
          </a:xfrm>
          <a:prstGeom prst="rect">
            <a:avLst/>
          </a:prstGeom>
          <a:noFill/>
        </p:spPr>
        <p:txBody>
          <a:bodyPr wrap="none" rtlCol="0">
            <a:spAutoFit/>
          </a:bodyPr>
          <a:lstStyle/>
          <a:p>
            <a:pPr algn="ctr"/>
            <a:r>
              <a:rPr lang="en-US" dirty="0">
                <a:solidFill>
                  <a:srgbClr val="008000"/>
                </a:solidFill>
                <a:highlight>
                  <a:srgbClr val="FFFF00"/>
                </a:highlight>
              </a:rPr>
              <a:t>GDP ECONOMIC</a:t>
            </a:r>
            <a:br>
              <a:rPr lang="en-US" dirty="0">
                <a:solidFill>
                  <a:srgbClr val="C00000"/>
                </a:solidFill>
                <a:highlight>
                  <a:srgbClr val="FFFF00"/>
                </a:highlight>
              </a:rPr>
            </a:br>
            <a:r>
              <a:rPr lang="en-US" dirty="0">
                <a:solidFill>
                  <a:srgbClr val="C00000"/>
                </a:solidFill>
                <a:highlight>
                  <a:srgbClr val="FFFF00"/>
                </a:highlight>
              </a:rPr>
              <a:t>HEARTBEAT</a:t>
            </a:r>
          </a:p>
        </p:txBody>
      </p:sp>
      <p:pic>
        <p:nvPicPr>
          <p:cNvPr id="192" name="Picture 926" descr="MC900441336[1]"/>
          <p:cNvPicPr>
            <a:picLocks noChangeAspect="1" noChangeArrowheads="1"/>
          </p:cNvPicPr>
          <p:nvPr/>
        </p:nvPicPr>
        <p:blipFill>
          <a:blip r:embed="rId28" cstate="print">
            <a:extLst>
              <a:ext uri="{28A0092B-C50C-407E-A947-70E740481C1C}">
                <a14:useLocalDpi xmlns:a14="http://schemas.microsoft.com/office/drawing/2010/main" val="0"/>
              </a:ext>
            </a:extLst>
          </a:blip>
          <a:srcRect t="12500" b="18750"/>
          <a:stretch>
            <a:fillRect/>
          </a:stretch>
        </p:blipFill>
        <p:spPr bwMode="auto">
          <a:xfrm>
            <a:off x="4976146" y="1648709"/>
            <a:ext cx="369581" cy="2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 name="Picture 2" descr="https://s-media-cache-ak0.pinimg.com/736x/5a/f3/18/5af31896d942288cb102be5a9506137f.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28499" t="14979" r="28370" b="14854"/>
          <a:stretch/>
        </p:blipFill>
        <p:spPr bwMode="auto">
          <a:xfrm>
            <a:off x="6730971" y="4492267"/>
            <a:ext cx="460264" cy="515778"/>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46" descr="commodities-trading-18038796"/>
          <p:cNvPicPr>
            <a:picLocks noChangeAspect="1" noChangeArrowheads="1"/>
          </p:cNvPicPr>
          <p:nvPr/>
        </p:nvPicPr>
        <p:blipFill>
          <a:blip r:embed="rId30" cstate="print">
            <a:extLst>
              <a:ext uri="{28A0092B-C50C-407E-A947-70E740481C1C}">
                <a14:useLocalDpi xmlns:a14="http://schemas.microsoft.com/office/drawing/2010/main" val="0"/>
              </a:ext>
            </a:extLst>
          </a:blip>
          <a:srcRect l="25000" t="5051" b="59596"/>
          <a:stretch>
            <a:fillRect/>
          </a:stretch>
        </p:blipFill>
        <p:spPr bwMode="auto">
          <a:xfrm>
            <a:off x="4802497" y="4485295"/>
            <a:ext cx="1916320" cy="5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4" descr="https://tse1.mm.bing.net/th?&amp;id=JN.j%2bWxAeiH5dB5BLqv%2b6pacg&amp;w=300&amp;h=300&amp;c=0&amp;pid=1.9&amp;rs=0&amp;p=0">
            <a:extLst>
              <a:ext uri="{FF2B5EF4-FFF2-40B4-BE49-F238E27FC236}">
                <a16:creationId xmlns:a16="http://schemas.microsoft.com/office/drawing/2014/main" id="{848E41C4-BBE0-46A2-B3A3-35C1C0D9A6BD}"/>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29164" t="15339" r="28482" b="14073"/>
          <a:stretch/>
        </p:blipFill>
        <p:spPr bwMode="auto">
          <a:xfrm>
            <a:off x="5376234" y="1922600"/>
            <a:ext cx="455497" cy="53175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398" descr="w_01zlzi[1]">
            <a:extLst>
              <a:ext uri="{FF2B5EF4-FFF2-40B4-BE49-F238E27FC236}">
                <a16:creationId xmlns:a16="http://schemas.microsoft.com/office/drawing/2014/main" id="{CC8DC8CD-6CBD-4BA4-924D-D33502BB96A0}"/>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901864" y="6253765"/>
            <a:ext cx="558452" cy="565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63">
            <a:extLst>
              <a:ext uri="{FF2B5EF4-FFF2-40B4-BE49-F238E27FC236}">
                <a16:creationId xmlns:a16="http://schemas.microsoft.com/office/drawing/2014/main" id="{D0DCEA68-7AC6-414C-B71D-7A077876B02A}"/>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01864" y="5918805"/>
            <a:ext cx="537916" cy="310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7" name="Rectangle 226">
            <a:extLst>
              <a:ext uri="{FF2B5EF4-FFF2-40B4-BE49-F238E27FC236}">
                <a16:creationId xmlns:a16="http://schemas.microsoft.com/office/drawing/2014/main" id="{7D27C45B-3F42-4BE8-8D03-0D110B550C99}"/>
              </a:ext>
            </a:extLst>
          </p:cNvPr>
          <p:cNvSpPr/>
          <p:nvPr/>
        </p:nvSpPr>
        <p:spPr bwMode="auto">
          <a:xfrm>
            <a:off x="0" y="0"/>
            <a:ext cx="9142325" cy="688417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209" name="Picture 40" descr="MC900133529[1]">
            <a:extLst>
              <a:ext uri="{FF2B5EF4-FFF2-40B4-BE49-F238E27FC236}">
                <a16:creationId xmlns:a16="http://schemas.microsoft.com/office/drawing/2014/main" id="{E538A111-EEEF-43DD-8A38-CA619097FA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38731" y="3748664"/>
            <a:ext cx="356353" cy="2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Picture 40" descr="MC900133529[1]">
            <a:extLst>
              <a:ext uri="{FF2B5EF4-FFF2-40B4-BE49-F238E27FC236}">
                <a16:creationId xmlns:a16="http://schemas.microsoft.com/office/drawing/2014/main" id="{B6BEC425-4E39-4009-8318-84698B2E31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056" y="3952143"/>
            <a:ext cx="356353" cy="2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Picture 303" descr="rgfiahjg[1]">
            <a:extLst>
              <a:ext uri="{FF2B5EF4-FFF2-40B4-BE49-F238E27FC236}">
                <a16:creationId xmlns:a16="http://schemas.microsoft.com/office/drawing/2014/main" id="{FB5BAC1B-2836-47F4-8D9E-8A108059CE0B}"/>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283032" y="4525478"/>
            <a:ext cx="159091" cy="138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 name="Picture 303" descr="rgfiahjg[1]">
            <a:extLst>
              <a:ext uri="{FF2B5EF4-FFF2-40B4-BE49-F238E27FC236}">
                <a16:creationId xmlns:a16="http://schemas.microsoft.com/office/drawing/2014/main" id="{F54CCB29-B56C-4656-82B0-843A9391CEC1}"/>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4107074" y="4518046"/>
            <a:ext cx="159091" cy="138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 name="Picture 49" descr="bitcoin_heart">
            <a:extLst>
              <a:ext uri="{FF2B5EF4-FFF2-40B4-BE49-F238E27FC236}">
                <a16:creationId xmlns:a16="http://schemas.microsoft.com/office/drawing/2014/main" id="{364F9137-4670-48A9-B12E-D2C17BBD20D9}"/>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t="6723" b="5882"/>
          <a:stretch>
            <a:fillRect/>
          </a:stretch>
        </p:blipFill>
        <p:spPr bwMode="auto">
          <a:xfrm>
            <a:off x="4916802" y="2141327"/>
            <a:ext cx="396964" cy="335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 name="TextBox 219">
            <a:extLst>
              <a:ext uri="{FF2B5EF4-FFF2-40B4-BE49-F238E27FC236}">
                <a16:creationId xmlns:a16="http://schemas.microsoft.com/office/drawing/2014/main" id="{E3E21EA0-C20A-41D7-9713-D4FA163FE82A}"/>
              </a:ext>
            </a:extLst>
          </p:cNvPr>
          <p:cNvSpPr txBox="1"/>
          <p:nvPr/>
        </p:nvSpPr>
        <p:spPr>
          <a:xfrm>
            <a:off x="3759295" y="1770387"/>
            <a:ext cx="627095" cy="400110"/>
          </a:xfrm>
          <a:prstGeom prst="rect">
            <a:avLst/>
          </a:prstGeom>
          <a:noFill/>
        </p:spPr>
        <p:txBody>
          <a:bodyPr wrap="none" rtlCol="0">
            <a:spAutoFit/>
          </a:bodyPr>
          <a:lstStyle/>
          <a:p>
            <a:r>
              <a:rPr lang="en-US" sz="1000" dirty="0"/>
              <a:t>{“URN”}</a:t>
            </a:r>
          </a:p>
          <a:p>
            <a:r>
              <a:rPr lang="en-US" sz="1000" dirty="0"/>
              <a:t>(“URN”}</a:t>
            </a:r>
          </a:p>
        </p:txBody>
      </p:sp>
      <p:sp>
        <p:nvSpPr>
          <p:cNvPr id="221" name="TextBox 220">
            <a:extLst>
              <a:ext uri="{FF2B5EF4-FFF2-40B4-BE49-F238E27FC236}">
                <a16:creationId xmlns:a16="http://schemas.microsoft.com/office/drawing/2014/main" id="{F847B743-9776-4426-BAF0-D1ADCED6682A}"/>
              </a:ext>
            </a:extLst>
          </p:cNvPr>
          <p:cNvSpPr txBox="1"/>
          <p:nvPr/>
        </p:nvSpPr>
        <p:spPr>
          <a:xfrm>
            <a:off x="2906439" y="2265825"/>
            <a:ext cx="871072" cy="276999"/>
          </a:xfrm>
          <a:prstGeom prst="rect">
            <a:avLst/>
          </a:prstGeom>
          <a:noFill/>
        </p:spPr>
        <p:txBody>
          <a:bodyPr wrap="none" rtlCol="0">
            <a:spAutoFit/>
          </a:bodyPr>
          <a:lstStyle/>
          <a:p>
            <a:r>
              <a:rPr lang="en-US" dirty="0"/>
              <a:t>{“Org_ID”}</a:t>
            </a:r>
          </a:p>
        </p:txBody>
      </p:sp>
      <p:pic>
        <p:nvPicPr>
          <p:cNvPr id="140" name="Picture 40" descr="MC900133529[1]">
            <a:extLst>
              <a:ext uri="{FF2B5EF4-FFF2-40B4-BE49-F238E27FC236}">
                <a16:creationId xmlns:a16="http://schemas.microsoft.com/office/drawing/2014/main" id="{1C98B8A6-D280-4483-8943-0673DB9720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7299" y="142602"/>
            <a:ext cx="356353" cy="2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Picture 40" descr="MC900133529[1]">
            <a:extLst>
              <a:ext uri="{FF2B5EF4-FFF2-40B4-BE49-F238E27FC236}">
                <a16:creationId xmlns:a16="http://schemas.microsoft.com/office/drawing/2014/main" id="{EA2BEF19-6BDC-4157-8940-1776B5662F5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7169" y="130055"/>
            <a:ext cx="356353" cy="2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Picture 303" descr="rgfiahjg[1]">
            <a:extLst>
              <a:ext uri="{FF2B5EF4-FFF2-40B4-BE49-F238E27FC236}">
                <a16:creationId xmlns:a16="http://schemas.microsoft.com/office/drawing/2014/main" id="{3EC80EBD-698C-41B9-A608-BDED3E193597}"/>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672826" y="5090354"/>
            <a:ext cx="356778" cy="310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77" descr="JKUTI1Ps_normal">
            <a:extLst>
              <a:ext uri="{FF2B5EF4-FFF2-40B4-BE49-F238E27FC236}">
                <a16:creationId xmlns:a16="http://schemas.microsoft.com/office/drawing/2014/main" id="{90F1DD61-CD65-4879-BC3A-939030CA5FD6}"/>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883873" y="1916167"/>
            <a:ext cx="542236" cy="56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4" name="Picture 240" descr="gg63232348"/>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6422473" y="1920796"/>
            <a:ext cx="630917" cy="522866"/>
          </a:xfrm>
          <a:prstGeom prst="rect">
            <a:avLst/>
          </a:prstGeom>
          <a:noFill/>
          <a:extLst>
            <a:ext uri="{909E8E84-426E-40DD-AFC4-6F175D3DCCD1}">
              <a14:hiddenFill xmlns:a14="http://schemas.microsoft.com/office/drawing/2010/main">
                <a:solidFill>
                  <a:srgbClr val="FFFFFF"/>
                </a:solidFill>
              </a14:hiddenFill>
            </a:ext>
          </a:extLst>
        </p:spPr>
      </p:pic>
      <p:grpSp>
        <p:nvGrpSpPr>
          <p:cNvPr id="138" name="Group 178"/>
          <p:cNvGrpSpPr>
            <a:grpSpLocks/>
          </p:cNvGrpSpPr>
          <p:nvPr/>
        </p:nvGrpSpPr>
        <p:grpSpPr bwMode="auto">
          <a:xfrm>
            <a:off x="7985362" y="2934742"/>
            <a:ext cx="395591" cy="446330"/>
            <a:chOff x="6000" y="336"/>
            <a:chExt cx="480" cy="624"/>
          </a:xfrm>
        </p:grpSpPr>
        <p:grpSp>
          <p:nvGrpSpPr>
            <p:cNvPr id="141" name="Group 12"/>
            <p:cNvGrpSpPr>
              <a:grpSpLocks/>
            </p:cNvGrpSpPr>
            <p:nvPr/>
          </p:nvGrpSpPr>
          <p:grpSpPr bwMode="auto">
            <a:xfrm>
              <a:off x="6000" y="336"/>
              <a:ext cx="480" cy="624"/>
              <a:chOff x="5328" y="2496"/>
              <a:chExt cx="336" cy="384"/>
            </a:xfrm>
          </p:grpSpPr>
          <p:sp>
            <p:nvSpPr>
              <p:cNvPr id="174" name="AutoShape 13"/>
              <p:cNvSpPr>
                <a:spLocks noChangeArrowheads="1"/>
              </p:cNvSpPr>
              <p:nvPr/>
            </p:nvSpPr>
            <p:spPr bwMode="auto">
              <a:xfrm>
                <a:off x="5328" y="2496"/>
                <a:ext cx="336" cy="384"/>
              </a:xfrm>
              <a:prstGeom prst="flowChartDocument">
                <a:avLst/>
              </a:prstGeom>
              <a:solidFill>
                <a:schemeClr val="accent1"/>
              </a:solidFill>
              <a:ln w="9525" algn="ctr">
                <a:solidFill>
                  <a:schemeClr val="tx1"/>
                </a:solidFill>
                <a:miter lim="800000"/>
                <a:headEnd/>
                <a:tailEnd/>
              </a:ln>
            </p:spPr>
            <p:txBody>
              <a:bodyPr wrap="none" anchor="ctr"/>
              <a:lstStyle>
                <a:lvl1pPr defTabSz="4572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b="0"/>
              </a:p>
            </p:txBody>
          </p:sp>
          <p:pic>
            <p:nvPicPr>
              <p:cNvPr id="175" name="Picture 14" descr="ANd9GcTQxFAMdvfKq1Lma5xwzl6SlTUAlc4f4sW6LK9M5yrk0J2ocXcKj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5376" y="2544"/>
                <a:ext cx="240" cy="24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169" name="Picture 308" descr="rgfiahjg[1]"/>
            <p:cNvPicPr preferRelativeResize="0">
              <a:picLocks noChangeAspect="1" noChangeArrowheads="1"/>
            </p:cNvPicPr>
            <p:nvPr/>
          </p:nvPicPr>
          <p:blipFill>
            <a:blip r:embed="rId36" cstate="print">
              <a:grayscl/>
              <a:extLst>
                <a:ext uri="{28A0092B-C50C-407E-A947-70E740481C1C}">
                  <a14:useLocalDpi xmlns:a14="http://schemas.microsoft.com/office/drawing/2010/main" val="0"/>
                </a:ext>
              </a:extLst>
            </a:blip>
            <a:srcRect/>
            <a:stretch>
              <a:fillRect/>
            </a:stretch>
          </p:blipFill>
          <p:spPr bwMode="auto">
            <a:xfrm>
              <a:off x="6336" y="384"/>
              <a:ext cx="95" cy="9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3" name="Picture 308" descr="rgfiahjg[1]"/>
            <p:cNvPicPr preferRelativeResize="0">
              <a:picLocks noChangeAspect="1" noChangeArrowheads="1"/>
            </p:cNvPicPr>
            <p:nvPr/>
          </p:nvPicPr>
          <p:blipFill>
            <a:blip r:embed="rId37" cstate="print">
              <a:grayscl/>
              <a:extLst>
                <a:ext uri="{28A0092B-C50C-407E-A947-70E740481C1C}">
                  <a14:useLocalDpi xmlns:a14="http://schemas.microsoft.com/office/drawing/2010/main" val="0"/>
                </a:ext>
              </a:extLst>
            </a:blip>
            <a:srcRect/>
            <a:stretch>
              <a:fillRect/>
            </a:stretch>
          </p:blipFill>
          <p:spPr bwMode="auto">
            <a:xfrm>
              <a:off x="6048" y="384"/>
              <a:ext cx="95" cy="9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139" name="Picture 63"/>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28367" y="4528955"/>
            <a:ext cx="437908" cy="46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61" descr="ANd9GcSvFw_tMrkk6m7ea9AXfz9T74cDFaG7dhZclhP3ULjqQOeSvpjr">
            <a:extLst>
              <a:ext uri="{FF2B5EF4-FFF2-40B4-BE49-F238E27FC236}">
                <a16:creationId xmlns:a16="http://schemas.microsoft.com/office/drawing/2014/main" id="{12C45828-EFCB-4E15-BA04-7E84566A1D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9883" y="2919544"/>
            <a:ext cx="398501" cy="333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 name="Picture 308" descr="rgfiahjg[1]">
            <a:extLst>
              <a:ext uri="{FF2B5EF4-FFF2-40B4-BE49-F238E27FC236}">
                <a16:creationId xmlns:a16="http://schemas.microsoft.com/office/drawing/2014/main" id="{0F49B11B-F427-4ED7-B671-9428C331762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196587" y="3761668"/>
            <a:ext cx="187204" cy="16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 name="Picture 40" descr="MC900133529[1]">
            <a:extLst>
              <a:ext uri="{FF2B5EF4-FFF2-40B4-BE49-F238E27FC236}">
                <a16:creationId xmlns:a16="http://schemas.microsoft.com/office/drawing/2014/main" id="{B98D76AE-F2ED-4EB0-A37A-F3B299C2DE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2343" y="3858110"/>
            <a:ext cx="356353" cy="2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 name="Picture 303" descr="rgfiahjg[1]"/>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077738" y="4473476"/>
            <a:ext cx="251117" cy="21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 name="TextBox 228"/>
          <p:cNvSpPr txBox="1"/>
          <p:nvPr/>
        </p:nvSpPr>
        <p:spPr>
          <a:xfrm>
            <a:off x="4708528" y="3690729"/>
            <a:ext cx="2912207" cy="830997"/>
          </a:xfrm>
          <a:prstGeom prst="rect">
            <a:avLst/>
          </a:prstGeom>
          <a:noFill/>
        </p:spPr>
        <p:txBody>
          <a:bodyPr wrap="none" rtlCol="0">
            <a:spAutoFit/>
          </a:bodyPr>
          <a:lstStyle/>
          <a:p>
            <a:endParaRPr lang="en-US" dirty="0"/>
          </a:p>
          <a:p>
            <a:r>
              <a:rPr lang="en-US" dirty="0"/>
              <a:t>TERRA TRC</a:t>
            </a:r>
            <a:br>
              <a:rPr lang="en-US" dirty="0"/>
            </a:br>
            <a:r>
              <a:rPr lang="en-US" dirty="0"/>
              <a:t>Demurrage Parking Fee</a:t>
            </a:r>
          </a:p>
          <a:p>
            <a:r>
              <a:rPr lang="en-US" dirty="0"/>
              <a:t>TARIFF  Fees Metrics, Meters, Algorithms…</a:t>
            </a:r>
          </a:p>
        </p:txBody>
      </p:sp>
      <p:pic>
        <p:nvPicPr>
          <p:cNvPr id="228" name="Picture 244" descr="MC900383712[1]">
            <a:extLst>
              <a:ext uri="{FF2B5EF4-FFF2-40B4-BE49-F238E27FC236}">
                <a16:creationId xmlns:a16="http://schemas.microsoft.com/office/drawing/2014/main" id="{9953A622-67A3-4F86-9B4D-42A31EE0E58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5626068" y="3650071"/>
            <a:ext cx="410742" cy="473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 name="TextBox 229">
            <a:extLst>
              <a:ext uri="{FF2B5EF4-FFF2-40B4-BE49-F238E27FC236}">
                <a16:creationId xmlns:a16="http://schemas.microsoft.com/office/drawing/2014/main" id="{4FC8A747-F09D-4E3D-86A4-3DF4C3FAEC69}"/>
              </a:ext>
            </a:extLst>
          </p:cNvPr>
          <p:cNvSpPr txBox="1"/>
          <p:nvPr/>
        </p:nvSpPr>
        <p:spPr>
          <a:xfrm>
            <a:off x="4738178" y="2812904"/>
            <a:ext cx="1043876" cy="430887"/>
          </a:xfrm>
          <a:prstGeom prst="rect">
            <a:avLst/>
          </a:prstGeom>
          <a:noFill/>
        </p:spPr>
        <p:txBody>
          <a:bodyPr wrap="none" rtlCol="0">
            <a:spAutoFit/>
          </a:bodyPr>
          <a:lstStyle/>
          <a:p>
            <a:r>
              <a:rPr lang="en-US" sz="1100" dirty="0"/>
              <a:t>{“Asset Class”}</a:t>
            </a:r>
          </a:p>
          <a:p>
            <a:r>
              <a:rPr lang="en-US" sz="1100" dirty="0"/>
              <a:t>{“Asset Type”}</a:t>
            </a:r>
          </a:p>
        </p:txBody>
      </p:sp>
      <p:pic>
        <p:nvPicPr>
          <p:cNvPr id="231" name="Picture 4" descr="j0286851">
            <a:extLst>
              <a:ext uri="{FF2B5EF4-FFF2-40B4-BE49-F238E27FC236}">
                <a16:creationId xmlns:a16="http://schemas.microsoft.com/office/drawing/2014/main" id="{3E7D17DD-E490-459E-95EF-03293AA5FE5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08190" y="4280200"/>
            <a:ext cx="455769" cy="38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4F4FAAB3-6AA7-461C-B7C4-378FAF0252AF}"/>
              </a:ext>
            </a:extLst>
          </p:cNvPr>
          <p:cNvSpPr txBox="1"/>
          <p:nvPr/>
        </p:nvSpPr>
        <p:spPr>
          <a:xfrm>
            <a:off x="1589574" y="983258"/>
            <a:ext cx="577402" cy="461665"/>
          </a:xfrm>
          <a:prstGeom prst="rect">
            <a:avLst/>
          </a:prstGeom>
          <a:noFill/>
        </p:spPr>
        <p:txBody>
          <a:bodyPr wrap="none" rtlCol="0">
            <a:spAutoFit/>
          </a:bodyPr>
          <a:lstStyle/>
          <a:p>
            <a:r>
              <a:rPr lang="en-US" sz="2400" dirty="0">
                <a:solidFill>
                  <a:srgbClr val="FF0000"/>
                </a:solidFill>
                <a:highlight>
                  <a:srgbClr val="FFFF00"/>
                </a:highlight>
              </a:rPr>
              <a:t>K%</a:t>
            </a:r>
          </a:p>
        </p:txBody>
      </p:sp>
      <p:sp>
        <p:nvSpPr>
          <p:cNvPr id="13" name="TextBox 12">
            <a:extLst>
              <a:ext uri="{FF2B5EF4-FFF2-40B4-BE49-F238E27FC236}">
                <a16:creationId xmlns:a16="http://schemas.microsoft.com/office/drawing/2014/main" id="{EFE5FA18-AEA4-4DBB-97EA-6D9CFDC0A1DE}"/>
              </a:ext>
            </a:extLst>
          </p:cNvPr>
          <p:cNvSpPr txBox="1"/>
          <p:nvPr/>
        </p:nvSpPr>
        <p:spPr>
          <a:xfrm>
            <a:off x="86275" y="1058675"/>
            <a:ext cx="470000" cy="553998"/>
          </a:xfrm>
          <a:prstGeom prst="rect">
            <a:avLst/>
          </a:prstGeom>
          <a:noFill/>
        </p:spPr>
        <p:txBody>
          <a:bodyPr wrap="none" rtlCol="0">
            <a:spAutoFit/>
          </a:bodyPr>
          <a:lstStyle/>
          <a:p>
            <a:r>
              <a:rPr lang="en-US" sz="1000" dirty="0">
                <a:solidFill>
                  <a:srgbClr val="66FF33"/>
                </a:solidFill>
                <a:highlight>
                  <a:srgbClr val="0000FF"/>
                </a:highlight>
              </a:rPr>
              <a:t>ECO</a:t>
            </a:r>
          </a:p>
          <a:p>
            <a:r>
              <a:rPr lang="en-US" sz="1000" dirty="0">
                <a:solidFill>
                  <a:srgbClr val="66FF33"/>
                </a:solidFill>
                <a:highlight>
                  <a:srgbClr val="0000FF"/>
                </a:highlight>
              </a:rPr>
              <a:t>Econ</a:t>
            </a:r>
          </a:p>
          <a:p>
            <a:r>
              <a:rPr lang="en-US" sz="1000" dirty="0">
                <a:solidFill>
                  <a:srgbClr val="66FF33"/>
                </a:solidFill>
                <a:highlight>
                  <a:srgbClr val="0000FF"/>
                </a:highlight>
              </a:rPr>
              <a:t>Pulse</a:t>
            </a:r>
          </a:p>
        </p:txBody>
      </p:sp>
      <p:pic>
        <p:nvPicPr>
          <p:cNvPr id="234" name="Picture 228" descr="85397-Royalty-Free-RF-Clipart-Illustration-Of-3d-Red-Blue-And-Green-Arrows-Forming-A-Dollar-Symbol">
            <a:extLst>
              <a:ext uri="{FF2B5EF4-FFF2-40B4-BE49-F238E27FC236}">
                <a16:creationId xmlns:a16="http://schemas.microsoft.com/office/drawing/2014/main" id="{AF6BEEB9-9C92-4533-8BE5-A4DB88FA6B80}"/>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71293" y="645450"/>
            <a:ext cx="351460" cy="434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Picture 308" descr="rgfiahjg[1]">
            <a:extLst>
              <a:ext uri="{FF2B5EF4-FFF2-40B4-BE49-F238E27FC236}">
                <a16:creationId xmlns:a16="http://schemas.microsoft.com/office/drawing/2014/main" id="{722224DB-58B3-4FCD-9D08-AEF87B48F3F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93499" y="379962"/>
            <a:ext cx="312395" cy="278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9" name="Picture 371" descr="bitcoin_heart">
            <a:extLst>
              <a:ext uri="{FF2B5EF4-FFF2-40B4-BE49-F238E27FC236}">
                <a16:creationId xmlns:a16="http://schemas.microsoft.com/office/drawing/2014/main" id="{E03E0579-EA67-40D3-8249-21CBC217303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266515" y="5319252"/>
            <a:ext cx="560559" cy="534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Picture 239">
            <a:extLst>
              <a:ext uri="{FF2B5EF4-FFF2-40B4-BE49-F238E27FC236}">
                <a16:creationId xmlns:a16="http://schemas.microsoft.com/office/drawing/2014/main" id="{85B5821A-77D6-4416-A4D3-FFB289DA3FD0}"/>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t="15754" b="14282"/>
          <a:stretch/>
        </p:blipFill>
        <p:spPr>
          <a:xfrm rot="20239792">
            <a:off x="280694" y="5173901"/>
            <a:ext cx="419028" cy="390541"/>
          </a:xfrm>
          <a:prstGeom prst="rect">
            <a:avLst/>
          </a:prstGeom>
        </p:spPr>
      </p:pic>
      <p:pic>
        <p:nvPicPr>
          <p:cNvPr id="241" name="Picture 240">
            <a:extLst>
              <a:ext uri="{FF2B5EF4-FFF2-40B4-BE49-F238E27FC236}">
                <a16:creationId xmlns:a16="http://schemas.microsoft.com/office/drawing/2014/main" id="{E2604080-C1A5-4E5C-B150-F0C99B4EF692}"/>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t="15754" b="14282"/>
          <a:stretch/>
        </p:blipFill>
        <p:spPr>
          <a:xfrm rot="20239792">
            <a:off x="1485144" y="5162624"/>
            <a:ext cx="419028" cy="390541"/>
          </a:xfrm>
          <a:prstGeom prst="rect">
            <a:avLst/>
          </a:prstGeom>
        </p:spPr>
      </p:pic>
      <p:pic>
        <p:nvPicPr>
          <p:cNvPr id="242" name="Picture 241">
            <a:extLst>
              <a:ext uri="{FF2B5EF4-FFF2-40B4-BE49-F238E27FC236}">
                <a16:creationId xmlns:a16="http://schemas.microsoft.com/office/drawing/2014/main" id="{1311CD81-7015-4325-A57F-DBCCC7C5A109}"/>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t="15754" b="14282"/>
          <a:stretch/>
        </p:blipFill>
        <p:spPr>
          <a:xfrm rot="20239792">
            <a:off x="2745811" y="5151459"/>
            <a:ext cx="419028" cy="390541"/>
          </a:xfrm>
          <a:prstGeom prst="rect">
            <a:avLst/>
          </a:prstGeom>
        </p:spPr>
      </p:pic>
      <p:sp>
        <p:nvSpPr>
          <p:cNvPr id="243" name="TextBox 242">
            <a:extLst>
              <a:ext uri="{FF2B5EF4-FFF2-40B4-BE49-F238E27FC236}">
                <a16:creationId xmlns:a16="http://schemas.microsoft.com/office/drawing/2014/main" id="{6D30479C-02D8-426D-B898-E80E139BDC26}"/>
              </a:ext>
            </a:extLst>
          </p:cNvPr>
          <p:cNvSpPr txBox="1"/>
          <p:nvPr/>
        </p:nvSpPr>
        <p:spPr>
          <a:xfrm>
            <a:off x="251839" y="5059439"/>
            <a:ext cx="570990" cy="707886"/>
          </a:xfrm>
          <a:prstGeom prst="rect">
            <a:avLst/>
          </a:prstGeom>
          <a:noFill/>
        </p:spPr>
        <p:txBody>
          <a:bodyPr wrap="none" rtlCol="0">
            <a:spAutoFit/>
          </a:bodyPr>
          <a:lstStyle/>
          <a:p>
            <a:r>
              <a:rPr lang="en-US" sz="1000" dirty="0"/>
              <a:t>HASH </a:t>
            </a:r>
          </a:p>
          <a:p>
            <a:endParaRPr lang="en-US" sz="1000" dirty="0"/>
          </a:p>
          <a:p>
            <a:br>
              <a:rPr lang="en-US" sz="1000" dirty="0"/>
            </a:br>
            <a:r>
              <a:rPr lang="en-US" sz="1000" dirty="0"/>
              <a:t>NONCE</a:t>
            </a:r>
          </a:p>
        </p:txBody>
      </p:sp>
      <p:sp>
        <p:nvSpPr>
          <p:cNvPr id="244" name="TextBox 243">
            <a:extLst>
              <a:ext uri="{FF2B5EF4-FFF2-40B4-BE49-F238E27FC236}">
                <a16:creationId xmlns:a16="http://schemas.microsoft.com/office/drawing/2014/main" id="{2F2AF359-4377-44E1-9FC4-6C389503809F}"/>
              </a:ext>
            </a:extLst>
          </p:cNvPr>
          <p:cNvSpPr txBox="1"/>
          <p:nvPr/>
        </p:nvSpPr>
        <p:spPr>
          <a:xfrm>
            <a:off x="1428722" y="5035782"/>
            <a:ext cx="570990" cy="707886"/>
          </a:xfrm>
          <a:prstGeom prst="rect">
            <a:avLst/>
          </a:prstGeom>
          <a:noFill/>
        </p:spPr>
        <p:txBody>
          <a:bodyPr wrap="none" rtlCol="0">
            <a:spAutoFit/>
          </a:bodyPr>
          <a:lstStyle/>
          <a:p>
            <a:r>
              <a:rPr lang="en-US" sz="1000" dirty="0"/>
              <a:t>HASH </a:t>
            </a:r>
          </a:p>
          <a:p>
            <a:endParaRPr lang="en-US" sz="1000" dirty="0"/>
          </a:p>
          <a:p>
            <a:br>
              <a:rPr lang="en-US" sz="1000" dirty="0"/>
            </a:br>
            <a:r>
              <a:rPr lang="en-US" sz="1000" dirty="0"/>
              <a:t>NONCE</a:t>
            </a:r>
          </a:p>
        </p:txBody>
      </p:sp>
      <p:sp>
        <p:nvSpPr>
          <p:cNvPr id="245" name="TextBox 244">
            <a:extLst>
              <a:ext uri="{FF2B5EF4-FFF2-40B4-BE49-F238E27FC236}">
                <a16:creationId xmlns:a16="http://schemas.microsoft.com/office/drawing/2014/main" id="{3322033B-F468-4832-AE33-7D7EAECF39A6}"/>
              </a:ext>
            </a:extLst>
          </p:cNvPr>
          <p:cNvSpPr txBox="1"/>
          <p:nvPr/>
        </p:nvSpPr>
        <p:spPr>
          <a:xfrm>
            <a:off x="2688449" y="5015228"/>
            <a:ext cx="570990" cy="707886"/>
          </a:xfrm>
          <a:prstGeom prst="rect">
            <a:avLst/>
          </a:prstGeom>
          <a:noFill/>
        </p:spPr>
        <p:txBody>
          <a:bodyPr wrap="none" rtlCol="0">
            <a:spAutoFit/>
          </a:bodyPr>
          <a:lstStyle/>
          <a:p>
            <a:r>
              <a:rPr lang="en-US" sz="1000" dirty="0"/>
              <a:t>HASH </a:t>
            </a:r>
          </a:p>
          <a:p>
            <a:endParaRPr lang="en-US" sz="1000" dirty="0"/>
          </a:p>
          <a:p>
            <a:br>
              <a:rPr lang="en-US" sz="1000" dirty="0"/>
            </a:br>
            <a:r>
              <a:rPr lang="en-US" sz="1000" dirty="0"/>
              <a:t>NONCE</a:t>
            </a:r>
          </a:p>
        </p:txBody>
      </p:sp>
      <p:pic>
        <p:nvPicPr>
          <p:cNvPr id="5" name="Picture 398" descr="w_01zlzi[1]">
            <a:extLst>
              <a:ext uri="{FF2B5EF4-FFF2-40B4-BE49-F238E27FC236}">
                <a16:creationId xmlns:a16="http://schemas.microsoft.com/office/drawing/2014/main" id="{042556C5-FBDA-DAC9-BA70-9B42E2E0292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40098" y="5386166"/>
            <a:ext cx="519839" cy="52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08" descr="rgfiahjg[1]">
            <a:extLst>
              <a:ext uri="{FF2B5EF4-FFF2-40B4-BE49-F238E27FC236}">
                <a16:creationId xmlns:a16="http://schemas.microsoft.com/office/drawing/2014/main" id="{30EC702C-C42C-7C0B-5818-EA1272E7757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1402" y="5723114"/>
            <a:ext cx="273577" cy="24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08" descr="rgfiahjg[1]">
            <a:extLst>
              <a:ext uri="{FF2B5EF4-FFF2-40B4-BE49-F238E27FC236}">
                <a16:creationId xmlns:a16="http://schemas.microsoft.com/office/drawing/2014/main" id="{97D67220-ABFD-2610-7572-DBEDCB77EB0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77428" y="5705512"/>
            <a:ext cx="273577" cy="24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98" descr="w_01zlzi[1]">
            <a:extLst>
              <a:ext uri="{FF2B5EF4-FFF2-40B4-BE49-F238E27FC236}">
                <a16:creationId xmlns:a16="http://schemas.microsoft.com/office/drawing/2014/main" id="{21524777-02F3-3B50-B7EB-955C7454A351}"/>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093310" y="5380265"/>
            <a:ext cx="519839" cy="52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08" descr="rgfiahjg[1]">
            <a:extLst>
              <a:ext uri="{FF2B5EF4-FFF2-40B4-BE49-F238E27FC236}">
                <a16:creationId xmlns:a16="http://schemas.microsoft.com/office/drawing/2014/main" id="{BC677CB2-0A1A-F487-A016-133BA7530FA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22495" y="5671924"/>
            <a:ext cx="273577" cy="24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DF1183D1-1531-62AB-B544-B2A1712B5442}"/>
              </a:ext>
            </a:extLst>
          </p:cNvPr>
          <p:cNvSpPr txBox="1"/>
          <p:nvPr/>
        </p:nvSpPr>
        <p:spPr>
          <a:xfrm>
            <a:off x="5663852" y="2723266"/>
            <a:ext cx="2378788" cy="461665"/>
          </a:xfrm>
          <a:prstGeom prst="rect">
            <a:avLst/>
          </a:prstGeom>
          <a:noFill/>
        </p:spPr>
        <p:txBody>
          <a:bodyPr wrap="square" rtlCol="0">
            <a:spAutoFit/>
          </a:bodyPr>
          <a:lstStyle/>
          <a:p>
            <a:pPr algn="ctr"/>
            <a:r>
              <a:rPr lang="en-US" dirty="0">
                <a:highlight>
                  <a:srgbClr val="FFFF00"/>
                </a:highlight>
              </a:rPr>
              <a:t>TAFIFF TRADE ZONES </a:t>
            </a:r>
          </a:p>
          <a:p>
            <a:pPr algn="ctr"/>
            <a:r>
              <a:rPr lang="en-US" sz="1100" dirty="0">
                <a:highlight>
                  <a:srgbClr val="FFFF00"/>
                </a:highlight>
              </a:rPr>
              <a:t>CALC TOOL METRICS METERS</a:t>
            </a:r>
          </a:p>
        </p:txBody>
      </p:sp>
      <p:sp>
        <p:nvSpPr>
          <p:cNvPr id="24" name="TextBox 23">
            <a:extLst>
              <a:ext uri="{FF2B5EF4-FFF2-40B4-BE49-F238E27FC236}">
                <a16:creationId xmlns:a16="http://schemas.microsoft.com/office/drawing/2014/main" id="{FD1D392E-8068-53A0-B1DF-3EF386FE9A30}"/>
              </a:ext>
            </a:extLst>
          </p:cNvPr>
          <p:cNvSpPr txBox="1"/>
          <p:nvPr/>
        </p:nvSpPr>
        <p:spPr>
          <a:xfrm>
            <a:off x="4536457" y="2412773"/>
            <a:ext cx="2614818" cy="246221"/>
          </a:xfrm>
          <a:prstGeom prst="rect">
            <a:avLst/>
          </a:prstGeom>
          <a:noFill/>
        </p:spPr>
        <p:txBody>
          <a:bodyPr wrap="none" rtlCol="0">
            <a:spAutoFit/>
          </a:bodyPr>
          <a:lstStyle/>
          <a:p>
            <a:r>
              <a:rPr lang="en-US" sz="1000" dirty="0"/>
              <a:t>BASKET OF GDP / CRYPTO / CURRENCY INDEX</a:t>
            </a:r>
          </a:p>
        </p:txBody>
      </p:sp>
      <p:pic>
        <p:nvPicPr>
          <p:cNvPr id="25" name="Picture 62" descr="ANd9GcQTvaDnC5PecRtWptpQ4kNwHvylBZtQ5KFpN3z-X3J9K_Ek2rbU">
            <a:extLst>
              <a:ext uri="{FF2B5EF4-FFF2-40B4-BE49-F238E27FC236}">
                <a16:creationId xmlns:a16="http://schemas.microsoft.com/office/drawing/2014/main" id="{8FB08187-5070-8452-BE89-2302731C161F}"/>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245269" y="338479"/>
            <a:ext cx="554210" cy="430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 descr="j0286851">
            <a:extLst>
              <a:ext uri="{FF2B5EF4-FFF2-40B4-BE49-F238E27FC236}">
                <a16:creationId xmlns:a16="http://schemas.microsoft.com/office/drawing/2014/main" id="{477DF84A-D72E-A1D6-A696-D84D33D70CC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807452" y="3550140"/>
            <a:ext cx="455769" cy="38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40" descr="MC900133529[1]">
            <a:extLst>
              <a:ext uri="{FF2B5EF4-FFF2-40B4-BE49-F238E27FC236}">
                <a16:creationId xmlns:a16="http://schemas.microsoft.com/office/drawing/2014/main" id="{8441311E-5DE5-08E2-9E09-1FEEE95062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1847" y="3525942"/>
            <a:ext cx="377609" cy="22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40" descr="MC900133529[1]">
            <a:extLst>
              <a:ext uri="{FF2B5EF4-FFF2-40B4-BE49-F238E27FC236}">
                <a16:creationId xmlns:a16="http://schemas.microsoft.com/office/drawing/2014/main" id="{39F2DD0F-9AB7-6975-1C57-0E92D1C259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1847" y="3720774"/>
            <a:ext cx="377609" cy="22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D74F193D-3DA1-69FC-C49E-22E834433D60}"/>
              </a:ext>
            </a:extLst>
          </p:cNvPr>
          <p:cNvSpPr txBox="1"/>
          <p:nvPr/>
        </p:nvSpPr>
        <p:spPr>
          <a:xfrm>
            <a:off x="2584356" y="2866557"/>
            <a:ext cx="614271" cy="246221"/>
          </a:xfrm>
          <a:prstGeom prst="rect">
            <a:avLst/>
          </a:prstGeom>
          <a:noFill/>
        </p:spPr>
        <p:txBody>
          <a:bodyPr wrap="none" rtlCol="0">
            <a:spAutoFit/>
          </a:bodyPr>
          <a:lstStyle/>
          <a:p>
            <a:r>
              <a:rPr lang="en-US" sz="1000" dirty="0">
                <a:highlight>
                  <a:srgbClr val="FFFF00"/>
                </a:highlight>
              </a:rPr>
              <a:t>TOKENS</a:t>
            </a:r>
          </a:p>
        </p:txBody>
      </p:sp>
      <p:sp>
        <p:nvSpPr>
          <p:cNvPr id="34" name="TextBox 33">
            <a:extLst>
              <a:ext uri="{FF2B5EF4-FFF2-40B4-BE49-F238E27FC236}">
                <a16:creationId xmlns:a16="http://schemas.microsoft.com/office/drawing/2014/main" id="{4DD578F4-95BA-03D0-0FC4-D91F6C69BCB4}"/>
              </a:ext>
            </a:extLst>
          </p:cNvPr>
          <p:cNvSpPr txBox="1"/>
          <p:nvPr/>
        </p:nvSpPr>
        <p:spPr>
          <a:xfrm>
            <a:off x="6208364" y="3674282"/>
            <a:ext cx="614271" cy="246221"/>
          </a:xfrm>
          <a:prstGeom prst="rect">
            <a:avLst/>
          </a:prstGeom>
          <a:noFill/>
        </p:spPr>
        <p:txBody>
          <a:bodyPr wrap="none" rtlCol="0">
            <a:spAutoFit/>
          </a:bodyPr>
          <a:lstStyle/>
          <a:p>
            <a:r>
              <a:rPr lang="en-US" sz="1000" dirty="0">
                <a:highlight>
                  <a:srgbClr val="FFFF00"/>
                </a:highlight>
              </a:rPr>
              <a:t>TOKENS</a:t>
            </a:r>
          </a:p>
        </p:txBody>
      </p:sp>
      <p:sp>
        <p:nvSpPr>
          <p:cNvPr id="35" name="TextBox 34">
            <a:extLst>
              <a:ext uri="{FF2B5EF4-FFF2-40B4-BE49-F238E27FC236}">
                <a16:creationId xmlns:a16="http://schemas.microsoft.com/office/drawing/2014/main" id="{BE230A23-007D-1B19-1D8D-544B99567FA4}"/>
              </a:ext>
            </a:extLst>
          </p:cNvPr>
          <p:cNvSpPr txBox="1"/>
          <p:nvPr/>
        </p:nvSpPr>
        <p:spPr>
          <a:xfrm>
            <a:off x="1639496" y="574682"/>
            <a:ext cx="518091" cy="276999"/>
          </a:xfrm>
          <a:prstGeom prst="rect">
            <a:avLst/>
          </a:prstGeom>
          <a:noFill/>
        </p:spPr>
        <p:txBody>
          <a:bodyPr wrap="none" rtlCol="0">
            <a:spAutoFit/>
          </a:bodyPr>
          <a:lstStyle/>
          <a:p>
            <a:r>
              <a:rPr lang="en-US" dirty="0">
                <a:highlight>
                  <a:srgbClr val="FFFF00"/>
                </a:highlight>
                <a:latin typeface="+mj-lt"/>
              </a:rPr>
              <a:t>GDP</a:t>
            </a:r>
          </a:p>
        </p:txBody>
      </p:sp>
      <p:sp>
        <p:nvSpPr>
          <p:cNvPr id="36" name="TextBox 35">
            <a:extLst>
              <a:ext uri="{FF2B5EF4-FFF2-40B4-BE49-F238E27FC236}">
                <a16:creationId xmlns:a16="http://schemas.microsoft.com/office/drawing/2014/main" id="{81759651-5737-AD5A-9746-9D3C15641430}"/>
              </a:ext>
            </a:extLst>
          </p:cNvPr>
          <p:cNvSpPr txBox="1"/>
          <p:nvPr/>
        </p:nvSpPr>
        <p:spPr>
          <a:xfrm>
            <a:off x="4576839" y="476629"/>
            <a:ext cx="518091" cy="276999"/>
          </a:xfrm>
          <a:prstGeom prst="rect">
            <a:avLst/>
          </a:prstGeom>
          <a:noFill/>
        </p:spPr>
        <p:txBody>
          <a:bodyPr wrap="none" rtlCol="0">
            <a:spAutoFit/>
          </a:bodyPr>
          <a:lstStyle/>
          <a:p>
            <a:r>
              <a:rPr lang="en-US" dirty="0">
                <a:highlight>
                  <a:srgbClr val="FFFF00"/>
                </a:highlight>
                <a:latin typeface="+mj-lt"/>
              </a:rPr>
              <a:t>GDP</a:t>
            </a:r>
          </a:p>
        </p:txBody>
      </p:sp>
    </p:spTree>
    <p:extLst>
      <p:ext uri="{BB962C8B-B14F-4D97-AF65-F5344CB8AC3E}">
        <p14:creationId xmlns:p14="http://schemas.microsoft.com/office/powerpoint/2010/main" val="3547380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135795" y="906587"/>
            <a:ext cx="1393484" cy="689190"/>
            <a:chOff x="10310996" y="3493850"/>
            <a:chExt cx="845200" cy="626456"/>
          </a:xfrm>
        </p:grpSpPr>
        <p:pic>
          <p:nvPicPr>
            <p:cNvPr id="233" name="Picture 119" descr="gg598333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10996" y="3493850"/>
              <a:ext cx="637391" cy="62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 name="Text Box 120"/>
            <p:cNvSpPr txBox="1">
              <a:spLocks noChangeArrowheads="1"/>
            </p:cNvSpPr>
            <p:nvPr/>
          </p:nvSpPr>
          <p:spPr bwMode="auto">
            <a:xfrm>
              <a:off x="10485609" y="3507249"/>
              <a:ext cx="670587" cy="25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solidFill>
                    <a:srgbClr val="000066"/>
                  </a:solidFill>
                  <a:latin typeface="Calibri" panose="020F0502020204030204" pitchFamily="34" charset="0"/>
                </a:rPr>
                <a:t>SIOP</a:t>
              </a:r>
            </a:p>
          </p:txBody>
        </p:sp>
      </p:grpSp>
      <p:pic>
        <p:nvPicPr>
          <p:cNvPr id="70659" name="Picture 2"/>
          <p:cNvPicPr>
            <a:picLocks noChangeAspect="1" noChangeArrowheads="1"/>
          </p:cNvPicPr>
          <p:nvPr/>
        </p:nvPicPr>
        <p:blipFill>
          <a:blip r:embed="rId4">
            <a:extLst>
              <a:ext uri="{28A0092B-C50C-407E-A947-70E740481C1C}">
                <a14:useLocalDpi xmlns:a14="http://schemas.microsoft.com/office/drawing/2010/main" val="0"/>
              </a:ext>
            </a:extLst>
          </a:blip>
          <a:srcRect t="10345"/>
          <a:stretch>
            <a:fillRect/>
          </a:stretch>
        </p:blipFill>
        <p:spPr bwMode="auto">
          <a:xfrm>
            <a:off x="0" y="457200"/>
            <a:ext cx="8188325" cy="3962400"/>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71" name="AutoShape 25"/>
          <p:cNvSpPr>
            <a:spLocks/>
          </p:cNvSpPr>
          <p:nvPr/>
        </p:nvSpPr>
        <p:spPr bwMode="auto">
          <a:xfrm rot="-5400000">
            <a:off x="1943100" y="2857500"/>
            <a:ext cx="228600" cy="2438400"/>
          </a:xfrm>
          <a:prstGeom prst="leftBracket">
            <a:avLst>
              <a:gd name="adj" fmla="val 88889"/>
            </a:avLst>
          </a:prstGeom>
          <a:noFill/>
          <a:ln w="3810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pic>
        <p:nvPicPr>
          <p:cNvPr id="70672"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3657600"/>
            <a:ext cx="3048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73"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3657600"/>
            <a:ext cx="3048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74" name="Line 28"/>
          <p:cNvSpPr>
            <a:spLocks noChangeShapeType="1"/>
          </p:cNvSpPr>
          <p:nvPr/>
        </p:nvSpPr>
        <p:spPr bwMode="auto">
          <a:xfrm>
            <a:off x="2133600" y="4191000"/>
            <a:ext cx="0" cy="533400"/>
          </a:xfrm>
          <a:prstGeom prst="line">
            <a:avLst/>
          </a:prstGeom>
          <a:noFill/>
          <a:ln w="38100">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681" name="Text Box 46"/>
          <p:cNvSpPr txBox="1">
            <a:spLocks noChangeArrowheads="1"/>
          </p:cNvSpPr>
          <p:nvPr/>
        </p:nvSpPr>
        <p:spPr bwMode="auto">
          <a:xfrm>
            <a:off x="3984208" y="3287802"/>
            <a:ext cx="8034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dirty="0">
                <a:latin typeface="Calibri" panose="020F0502020204030204" pitchFamily="34" charset="0"/>
              </a:rPr>
              <a:t>{“URN”}</a:t>
            </a:r>
          </a:p>
        </p:txBody>
      </p:sp>
      <p:pic>
        <p:nvPicPr>
          <p:cNvPr id="70717" name="Picture 149" descr="CloudCenter-Logo"/>
          <p:cNvPicPr>
            <a:picLocks noChangeAspect="1" noChangeArrowheads="1"/>
          </p:cNvPicPr>
          <p:nvPr/>
        </p:nvPicPr>
        <p:blipFill rotWithShape="1">
          <a:blip r:embed="rId6">
            <a:extLst>
              <a:ext uri="{28A0092B-C50C-407E-A947-70E740481C1C}">
                <a14:useLocalDpi xmlns:a14="http://schemas.microsoft.com/office/drawing/2010/main" val="0"/>
              </a:ext>
            </a:extLst>
          </a:blip>
          <a:srcRect t="1" b="12286"/>
          <a:stretch/>
        </p:blipFill>
        <p:spPr bwMode="auto">
          <a:xfrm>
            <a:off x="2822203" y="3184715"/>
            <a:ext cx="1108424" cy="44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718" name="Picture 150" descr="CloudCenter-Logo"/>
          <p:cNvPicPr>
            <a:picLocks noChangeAspect="1" noChangeArrowheads="1"/>
          </p:cNvPicPr>
          <p:nvPr/>
        </p:nvPicPr>
        <p:blipFill rotWithShape="1">
          <a:blip r:embed="rId6">
            <a:extLst>
              <a:ext uri="{28A0092B-C50C-407E-A947-70E740481C1C}">
                <a14:useLocalDpi xmlns:a14="http://schemas.microsoft.com/office/drawing/2010/main" val="0"/>
              </a:ext>
            </a:extLst>
          </a:blip>
          <a:srcRect b="11423"/>
          <a:stretch/>
        </p:blipFill>
        <p:spPr bwMode="auto">
          <a:xfrm>
            <a:off x="108162" y="3194424"/>
            <a:ext cx="1184626" cy="435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21" name="Text Box 153"/>
          <p:cNvSpPr txBox="1">
            <a:spLocks noChangeArrowheads="1"/>
          </p:cNvSpPr>
          <p:nvPr/>
        </p:nvSpPr>
        <p:spPr bwMode="auto">
          <a:xfrm>
            <a:off x="147898" y="700528"/>
            <a:ext cx="385260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rPr>
              <a:t>TIME STAMP BY Org_ID, URN Before FUSION CENTER</a:t>
            </a:r>
          </a:p>
        </p:txBody>
      </p:sp>
      <p:sp>
        <p:nvSpPr>
          <p:cNvPr id="70724" name="Text Box 157"/>
          <p:cNvSpPr txBox="1">
            <a:spLocks noChangeArrowheads="1"/>
          </p:cNvSpPr>
          <p:nvPr/>
        </p:nvSpPr>
        <p:spPr bwMode="auto">
          <a:xfrm>
            <a:off x="4707187" y="3142276"/>
            <a:ext cx="2612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cs typeface="Calibri" panose="020F0502020204030204" pitchFamily="34" charset="0"/>
              </a:rPr>
              <a:t>FILTER BY ROLE &lt;TYPE&gt; &lt;CLASS&gt;</a:t>
            </a:r>
          </a:p>
        </p:txBody>
      </p:sp>
      <p:grpSp>
        <p:nvGrpSpPr>
          <p:cNvPr id="70726" name="Group 114"/>
          <p:cNvGrpSpPr>
            <a:grpSpLocks/>
          </p:cNvGrpSpPr>
          <p:nvPr/>
        </p:nvGrpSpPr>
        <p:grpSpPr bwMode="auto">
          <a:xfrm>
            <a:off x="8190519" y="1777495"/>
            <a:ext cx="972963" cy="742950"/>
            <a:chOff x="4992" y="1392"/>
            <a:chExt cx="624" cy="468"/>
          </a:xfrm>
        </p:grpSpPr>
        <p:pic>
          <p:nvPicPr>
            <p:cNvPr id="70781" name="Picture 115" descr="ANd9GcRKbHnG6LZdw2QuKhHhXTXkYiZpV2mHYNsNFikucjkgRHcrS0kCS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2" y="1392"/>
              <a:ext cx="624"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782"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8" y="1584"/>
              <a:ext cx="9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783"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0" y="1680"/>
              <a:ext cx="9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784"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4" y="1536"/>
              <a:ext cx="9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0728" name="Text Box 161"/>
          <p:cNvSpPr txBox="1">
            <a:spLocks noChangeArrowheads="1"/>
          </p:cNvSpPr>
          <p:nvPr/>
        </p:nvSpPr>
        <p:spPr bwMode="auto">
          <a:xfrm>
            <a:off x="8100417" y="1698200"/>
            <a:ext cx="5095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rPr>
              <a:t>TIME</a:t>
            </a:r>
          </a:p>
        </p:txBody>
      </p:sp>
      <p:sp>
        <p:nvSpPr>
          <p:cNvPr id="70729" name="Text Box 162"/>
          <p:cNvSpPr txBox="1">
            <a:spLocks noChangeArrowheads="1"/>
          </p:cNvSpPr>
          <p:nvPr/>
        </p:nvSpPr>
        <p:spPr bwMode="auto">
          <a:xfrm>
            <a:off x="8115628" y="2329471"/>
            <a:ext cx="584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rPr>
              <a:t>SPACE</a:t>
            </a:r>
          </a:p>
        </p:txBody>
      </p:sp>
      <p:pic>
        <p:nvPicPr>
          <p:cNvPr id="70734" name="Picture 169" descr="SEARC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6768" y="4445514"/>
            <a:ext cx="662957" cy="715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735" name="Picture 172" descr="rfid-symbol-geometric-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0800000">
            <a:off x="3852555" y="1922222"/>
            <a:ext cx="347236" cy="761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43" name="Rectangle 186"/>
          <p:cNvSpPr>
            <a:spLocks noChangeArrowheads="1"/>
          </p:cNvSpPr>
          <p:nvPr/>
        </p:nvSpPr>
        <p:spPr bwMode="auto">
          <a:xfrm>
            <a:off x="3664751" y="425920"/>
            <a:ext cx="410003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dirty="0">
                <a:latin typeface="Calibri" panose="020F0502020204030204" pitchFamily="34" charset="0"/>
              </a:rPr>
              <a:t>VECTOR: quantity having direction and magnitude </a:t>
            </a:r>
          </a:p>
          <a:p>
            <a:pPr eaLnBrk="1" hangingPunct="1">
              <a:spcBef>
                <a:spcPct val="0"/>
              </a:spcBef>
              <a:buFontTx/>
              <a:buNone/>
            </a:pPr>
            <a:r>
              <a:rPr lang="en-US" altLang="en-US" sz="1400" dirty="0">
                <a:latin typeface="Calibri" panose="020F0502020204030204" pitchFamily="34" charset="0"/>
              </a:rPr>
              <a:t>position of a point in space relative to another point </a:t>
            </a:r>
          </a:p>
        </p:txBody>
      </p:sp>
      <p:sp>
        <p:nvSpPr>
          <p:cNvPr id="70744" name="Text Box 188"/>
          <p:cNvSpPr txBox="1">
            <a:spLocks noChangeArrowheads="1"/>
          </p:cNvSpPr>
          <p:nvPr/>
        </p:nvSpPr>
        <p:spPr bwMode="auto">
          <a:xfrm>
            <a:off x="31471" y="59625"/>
            <a:ext cx="3496022" cy="369332"/>
          </a:xfrm>
          <a:prstGeom prst="rect">
            <a:avLst/>
          </a:prstGeom>
          <a:solidFill>
            <a:srgbClr val="FF0000"/>
          </a:solidFill>
          <a:ln>
            <a:noFill/>
          </a:ln>
          <a:effec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dirty="0">
                <a:solidFill>
                  <a:schemeClr val="bg1"/>
                </a:solidFill>
                <a:latin typeface="Calibri" panose="020F0502020204030204" pitchFamily="34" charset="0"/>
              </a:rPr>
              <a:t>13/573,002 HEART BEACON CYCLE </a:t>
            </a:r>
          </a:p>
        </p:txBody>
      </p:sp>
      <p:sp>
        <p:nvSpPr>
          <p:cNvPr id="70748" name="Text Box 192"/>
          <p:cNvSpPr txBox="1">
            <a:spLocks noChangeArrowheads="1"/>
          </p:cNvSpPr>
          <p:nvPr/>
        </p:nvSpPr>
        <p:spPr bwMode="auto">
          <a:xfrm>
            <a:off x="304800" y="1371600"/>
            <a:ext cx="11112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TIME STAMP 1</a:t>
            </a:r>
          </a:p>
        </p:txBody>
      </p:sp>
      <p:sp>
        <p:nvSpPr>
          <p:cNvPr id="70749" name="Text Box 193"/>
          <p:cNvSpPr txBox="1">
            <a:spLocks noChangeArrowheads="1"/>
          </p:cNvSpPr>
          <p:nvPr/>
        </p:nvSpPr>
        <p:spPr bwMode="auto">
          <a:xfrm>
            <a:off x="2514600" y="1371600"/>
            <a:ext cx="11112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TIME STAMP 2</a:t>
            </a:r>
          </a:p>
        </p:txBody>
      </p:sp>
      <p:sp>
        <p:nvSpPr>
          <p:cNvPr id="70750" name="Text Box 194"/>
          <p:cNvSpPr txBox="1">
            <a:spLocks noChangeArrowheads="1"/>
          </p:cNvSpPr>
          <p:nvPr/>
        </p:nvSpPr>
        <p:spPr bwMode="auto">
          <a:xfrm>
            <a:off x="4430252" y="1342775"/>
            <a:ext cx="11072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rPr>
              <a:t>TIME STAMP 3</a:t>
            </a:r>
          </a:p>
        </p:txBody>
      </p:sp>
      <p:sp>
        <p:nvSpPr>
          <p:cNvPr id="70752" name="Rectangle 198"/>
          <p:cNvSpPr>
            <a:spLocks noChangeArrowheads="1"/>
          </p:cNvSpPr>
          <p:nvPr/>
        </p:nvSpPr>
        <p:spPr bwMode="auto">
          <a:xfrm>
            <a:off x="3508419" y="26705"/>
            <a:ext cx="4158250" cy="461665"/>
          </a:xfrm>
          <a:prstGeom prst="rect">
            <a:avLst/>
          </a:prstGeom>
          <a:solidFill>
            <a:srgbClr val="000066"/>
          </a:solidFill>
          <a:ln>
            <a:noFill/>
          </a:ln>
          <a:effectLst/>
        </p:spPr>
        <p:txBody>
          <a:bodyPr wrap="squar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solidFill>
                  <a:srgbClr val="66FF33"/>
                </a:solidFill>
                <a:latin typeface="Calibri" panose="020F0502020204030204" pitchFamily="34" charset="0"/>
              </a:rPr>
              <a:t>Time -Space meter, metrics   / Universal data event, alert bus</a:t>
            </a:r>
          </a:p>
          <a:p>
            <a:pPr eaLnBrk="1" hangingPunct="1">
              <a:spcBef>
                <a:spcPct val="0"/>
              </a:spcBef>
              <a:buFontTx/>
              <a:buNone/>
            </a:pPr>
            <a:r>
              <a:rPr lang="en-US" altLang="en-US" sz="1200" dirty="0">
                <a:solidFill>
                  <a:srgbClr val="66FF33"/>
                </a:solidFill>
                <a:latin typeface="Calibri" panose="020F0502020204030204" pitchFamily="34" charset="0"/>
              </a:rPr>
              <a:t>Internet of Everything  “ability to hear the world’s </a:t>
            </a:r>
            <a:r>
              <a:rPr lang="en-US" altLang="en-US" sz="1200" dirty="0">
                <a:solidFill>
                  <a:srgbClr val="C00000"/>
                </a:solidFill>
                <a:highlight>
                  <a:srgbClr val="FFFF00"/>
                </a:highlight>
                <a:latin typeface="Calibri" panose="020F0502020204030204" pitchFamily="34" charset="0"/>
              </a:rPr>
              <a:t>heartbeat</a:t>
            </a:r>
            <a:r>
              <a:rPr lang="en-US" altLang="en-US" sz="1200" dirty="0">
                <a:solidFill>
                  <a:srgbClr val="C00000"/>
                </a:solidFill>
                <a:latin typeface="Calibri" panose="020F0502020204030204" pitchFamily="34" charset="0"/>
              </a:rPr>
              <a:t>”</a:t>
            </a:r>
          </a:p>
        </p:txBody>
      </p:sp>
      <p:pic>
        <p:nvPicPr>
          <p:cNvPr id="70756" name="Picture 174" descr="rfid_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04587" y="1965467"/>
            <a:ext cx="583480" cy="3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762" name="Picture 1956" descr="w_01zlzi[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8161" y="798281"/>
            <a:ext cx="558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63" name="AutoShape 121"/>
          <p:cNvSpPr>
            <a:spLocks/>
          </p:cNvSpPr>
          <p:nvPr/>
        </p:nvSpPr>
        <p:spPr bwMode="auto">
          <a:xfrm rot="10800000">
            <a:off x="7868169" y="1528672"/>
            <a:ext cx="304800" cy="1243027"/>
          </a:xfrm>
          <a:prstGeom prst="leftBracket">
            <a:avLst>
              <a:gd name="adj" fmla="val 33333"/>
            </a:avLst>
          </a:prstGeom>
          <a:noFill/>
          <a:ln w="3810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pic>
        <p:nvPicPr>
          <p:cNvPr id="70764" name="Picture 216" descr="EZPass_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14511" y="2662107"/>
            <a:ext cx="484519" cy="31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775" name="Picture 228" descr="vector_Logo_Typ_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6902" y="1659297"/>
            <a:ext cx="610657" cy="240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8" name="Group 238"/>
          <p:cNvGrpSpPr>
            <a:grpSpLocks/>
          </p:cNvGrpSpPr>
          <p:nvPr/>
        </p:nvGrpSpPr>
        <p:grpSpPr bwMode="auto">
          <a:xfrm>
            <a:off x="5759863" y="4360981"/>
            <a:ext cx="1316957" cy="1134053"/>
            <a:chOff x="-1632" y="1824"/>
            <a:chExt cx="960" cy="960"/>
          </a:xfrm>
        </p:grpSpPr>
        <p:sp>
          <p:nvSpPr>
            <p:cNvPr id="179" name="Text Box 239"/>
            <p:cNvSpPr txBox="1">
              <a:spLocks noChangeArrowheads="1"/>
            </p:cNvSpPr>
            <p:nvPr/>
          </p:nvSpPr>
          <p:spPr bwMode="auto">
            <a:xfrm>
              <a:off x="-1584" y="2222"/>
              <a:ext cx="116"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000" b="0">
                <a:latin typeface="Calibri" panose="020F0502020204030204" pitchFamily="34" charset="0"/>
              </a:endParaRPr>
            </a:p>
          </p:txBody>
        </p:sp>
        <p:sp>
          <p:nvSpPr>
            <p:cNvPr id="180" name="Oval 240"/>
            <p:cNvSpPr>
              <a:spLocks noChangeArrowheads="1"/>
            </p:cNvSpPr>
            <p:nvPr/>
          </p:nvSpPr>
          <p:spPr bwMode="auto">
            <a:xfrm>
              <a:off x="-1296" y="2160"/>
              <a:ext cx="288" cy="2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000">
                <a:latin typeface="Calibri" panose="020F0502020204030204" pitchFamily="34" charset="0"/>
              </a:endParaRPr>
            </a:p>
          </p:txBody>
        </p:sp>
        <p:sp>
          <p:nvSpPr>
            <p:cNvPr id="181" name="Oval 241"/>
            <p:cNvSpPr>
              <a:spLocks noChangeArrowheads="1"/>
            </p:cNvSpPr>
            <p:nvPr/>
          </p:nvSpPr>
          <p:spPr bwMode="auto">
            <a:xfrm>
              <a:off x="-1440" y="2016"/>
              <a:ext cx="576" cy="57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000">
                <a:latin typeface="Calibri" panose="020F0502020204030204" pitchFamily="34" charset="0"/>
              </a:endParaRPr>
            </a:p>
          </p:txBody>
        </p:sp>
        <p:sp>
          <p:nvSpPr>
            <p:cNvPr id="182" name="Oval 242"/>
            <p:cNvSpPr>
              <a:spLocks noChangeArrowheads="1"/>
            </p:cNvSpPr>
            <p:nvPr/>
          </p:nvSpPr>
          <p:spPr bwMode="auto">
            <a:xfrm>
              <a:off x="-1632" y="1824"/>
              <a:ext cx="960" cy="96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000">
                <a:latin typeface="Calibri" panose="020F0502020204030204" pitchFamily="34" charset="0"/>
              </a:endParaRPr>
            </a:p>
          </p:txBody>
        </p:sp>
        <p:sp>
          <p:nvSpPr>
            <p:cNvPr id="183" name="Text Box 243"/>
            <p:cNvSpPr txBox="1">
              <a:spLocks noChangeArrowheads="1"/>
            </p:cNvSpPr>
            <p:nvPr/>
          </p:nvSpPr>
          <p:spPr bwMode="auto">
            <a:xfrm>
              <a:off x="-1296" y="2208"/>
              <a:ext cx="216"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0" dirty="0">
                  <a:latin typeface="Calibri" panose="020F0502020204030204" pitchFamily="34" charset="0"/>
                </a:rPr>
                <a:t>+ 0</a:t>
              </a:r>
            </a:p>
          </p:txBody>
        </p:sp>
        <p:sp>
          <p:nvSpPr>
            <p:cNvPr id="184" name="Text Box 244"/>
            <p:cNvSpPr txBox="1">
              <a:spLocks noChangeArrowheads="1"/>
            </p:cNvSpPr>
            <p:nvPr/>
          </p:nvSpPr>
          <p:spPr bwMode="auto">
            <a:xfrm>
              <a:off x="-1296" y="2400"/>
              <a:ext cx="216"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0" dirty="0">
                  <a:latin typeface="Calibri" panose="020F0502020204030204" pitchFamily="34" charset="0"/>
                </a:rPr>
                <a:t>+ 1</a:t>
              </a:r>
            </a:p>
          </p:txBody>
        </p:sp>
        <p:sp>
          <p:nvSpPr>
            <p:cNvPr id="185" name="Text Box 245"/>
            <p:cNvSpPr txBox="1">
              <a:spLocks noChangeArrowheads="1"/>
            </p:cNvSpPr>
            <p:nvPr/>
          </p:nvSpPr>
          <p:spPr bwMode="auto">
            <a:xfrm>
              <a:off x="-1296" y="2592"/>
              <a:ext cx="216"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0" dirty="0">
                  <a:latin typeface="Calibri" panose="020F0502020204030204" pitchFamily="34" charset="0"/>
                </a:rPr>
                <a:t>+ 2</a:t>
              </a:r>
            </a:p>
          </p:txBody>
        </p:sp>
        <p:sp>
          <p:nvSpPr>
            <p:cNvPr id="186" name="Text Box 246"/>
            <p:cNvSpPr txBox="1">
              <a:spLocks noChangeArrowheads="1"/>
            </p:cNvSpPr>
            <p:nvPr/>
          </p:nvSpPr>
          <p:spPr bwMode="auto">
            <a:xfrm>
              <a:off x="-1296" y="2016"/>
              <a:ext cx="216"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0" dirty="0">
                  <a:latin typeface="Calibri" panose="020F0502020204030204" pitchFamily="34" charset="0"/>
                </a:rPr>
                <a:t>+ 1</a:t>
              </a:r>
            </a:p>
          </p:txBody>
        </p:sp>
        <p:sp>
          <p:nvSpPr>
            <p:cNvPr id="187" name="Text Box 247"/>
            <p:cNvSpPr txBox="1">
              <a:spLocks noChangeArrowheads="1"/>
            </p:cNvSpPr>
            <p:nvPr/>
          </p:nvSpPr>
          <p:spPr bwMode="auto">
            <a:xfrm>
              <a:off x="-1296" y="1824"/>
              <a:ext cx="216"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0" dirty="0">
                  <a:latin typeface="Calibri" panose="020F0502020204030204" pitchFamily="34" charset="0"/>
                </a:rPr>
                <a:t>+ 2</a:t>
              </a:r>
            </a:p>
          </p:txBody>
        </p:sp>
      </p:grpSp>
      <p:grpSp>
        <p:nvGrpSpPr>
          <p:cNvPr id="189" name="Group 188"/>
          <p:cNvGrpSpPr/>
          <p:nvPr/>
        </p:nvGrpSpPr>
        <p:grpSpPr>
          <a:xfrm>
            <a:off x="1554288" y="4766662"/>
            <a:ext cx="1301616" cy="1525951"/>
            <a:chOff x="12430216" y="3937298"/>
            <a:chExt cx="1301616" cy="1525951"/>
          </a:xfrm>
        </p:grpSpPr>
        <p:pic>
          <p:nvPicPr>
            <p:cNvPr id="190" name="Picture 38" descr="MC900133529[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3146576" y="5025375"/>
              <a:ext cx="548252" cy="33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39" descr="MC900133529[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3146576" y="4598415"/>
              <a:ext cx="557009" cy="33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40" descr="MC900133529[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3146576" y="4159623"/>
              <a:ext cx="585256" cy="35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 name="AutoShape 43"/>
            <p:cNvSpPr>
              <a:spLocks/>
            </p:cNvSpPr>
            <p:nvPr/>
          </p:nvSpPr>
          <p:spPr bwMode="auto">
            <a:xfrm>
              <a:off x="12894837" y="4216302"/>
              <a:ext cx="377609" cy="1159516"/>
            </a:xfrm>
            <a:prstGeom prst="leftBrace">
              <a:avLst>
                <a:gd name="adj1" fmla="val 30556"/>
                <a:gd name="adj2" fmla="val 50000"/>
              </a:avLst>
            </a:prstGeom>
            <a:noFill/>
            <a:ln w="19050">
              <a:solidFill>
                <a:srgbClr val="00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pic>
          <p:nvPicPr>
            <p:cNvPr id="194"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445556" y="4034200"/>
              <a:ext cx="254626" cy="20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430216" y="5256716"/>
              <a:ext cx="254573" cy="20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AutoShape 60"/>
            <p:cNvSpPr>
              <a:spLocks/>
            </p:cNvSpPr>
            <p:nvPr/>
          </p:nvSpPr>
          <p:spPr bwMode="auto">
            <a:xfrm rot="10800000">
              <a:off x="12643098" y="4216302"/>
              <a:ext cx="377609" cy="1159516"/>
            </a:xfrm>
            <a:prstGeom prst="leftBrace">
              <a:avLst>
                <a:gd name="adj1" fmla="val 30556"/>
                <a:gd name="adj2" fmla="val 50000"/>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pic>
          <p:nvPicPr>
            <p:cNvPr id="197" name="Picture 61" descr="ANd9GcSvFw_tMrkk6m7ea9AXfz9T74cDFaG7dhZclhP3ULjqQOeSvpj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768688" y="3937298"/>
              <a:ext cx="409076" cy="34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40557" y="4722805"/>
              <a:ext cx="251739" cy="204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9" name="Picture 42" descr="ANd9GcQTvaDnC5PecRtWptpQ4kNwHvylBZtQ5KFpN3z-X3J9K_Ek2rbU"/>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509257" y="949963"/>
            <a:ext cx="456067" cy="38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08657" y="3956216"/>
            <a:ext cx="2328458" cy="307777"/>
          </a:xfrm>
          <a:prstGeom prst="rect">
            <a:avLst/>
          </a:prstGeom>
          <a:noFill/>
        </p:spPr>
        <p:txBody>
          <a:bodyPr wrap="none" rtlCol="0">
            <a:spAutoFit/>
          </a:bodyPr>
          <a:lstStyle/>
          <a:p>
            <a:r>
              <a:rPr lang="en-US" sz="1400" dirty="0">
                <a:solidFill>
                  <a:schemeClr val="accent2"/>
                </a:solidFill>
              </a:rPr>
              <a:t>UNIVERSAL DATA EVENT BUS</a:t>
            </a:r>
          </a:p>
        </p:txBody>
      </p:sp>
      <p:sp>
        <p:nvSpPr>
          <p:cNvPr id="4" name="Rectangle 3"/>
          <p:cNvSpPr/>
          <p:nvPr/>
        </p:nvSpPr>
        <p:spPr>
          <a:xfrm>
            <a:off x="-50840" y="4350527"/>
            <a:ext cx="3299942" cy="307777"/>
          </a:xfrm>
          <a:prstGeom prst="rect">
            <a:avLst/>
          </a:prstGeom>
        </p:spPr>
        <p:txBody>
          <a:bodyPr wrap="none">
            <a:spAutoFit/>
          </a:bodyPr>
          <a:lstStyle/>
          <a:p>
            <a:r>
              <a:rPr lang="en-US" sz="1400" dirty="0">
                <a:solidFill>
                  <a:srgbClr val="008000"/>
                </a:solidFill>
              </a:rPr>
              <a:t>FIREFLY – </a:t>
            </a:r>
            <a:r>
              <a:rPr lang="en-US" sz="1400" dirty="0">
                <a:solidFill>
                  <a:srgbClr val="FF0000"/>
                </a:solidFill>
              </a:rPr>
              <a:t>HEARTBEAT</a:t>
            </a:r>
            <a:r>
              <a:rPr lang="en-US" sz="1400" dirty="0">
                <a:solidFill>
                  <a:srgbClr val="008000"/>
                </a:solidFill>
              </a:rPr>
              <a:t>               </a:t>
            </a:r>
            <a:r>
              <a:rPr lang="en-US" sz="1400" dirty="0"/>
              <a:t>ALGORITHM</a:t>
            </a:r>
          </a:p>
        </p:txBody>
      </p:sp>
      <p:sp>
        <p:nvSpPr>
          <p:cNvPr id="211" name="Text Box 311"/>
          <p:cNvSpPr txBox="1">
            <a:spLocks noChangeArrowheads="1"/>
          </p:cNvSpPr>
          <p:nvPr/>
        </p:nvSpPr>
        <p:spPr bwMode="auto">
          <a:xfrm>
            <a:off x="-30448" y="6364424"/>
            <a:ext cx="143109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dirty="0">
                <a:solidFill>
                  <a:schemeClr val="accent2"/>
                </a:solidFill>
                <a:latin typeface="Calibri" panose="020F0502020204030204" pitchFamily="34" charset="0"/>
              </a:rPr>
              <a:t>State Meta Data </a:t>
            </a:r>
          </a:p>
          <a:p>
            <a:pPr eaLnBrk="1" hangingPunct="1">
              <a:spcBef>
                <a:spcPct val="0"/>
              </a:spcBef>
              <a:buFontTx/>
              <a:buNone/>
            </a:pPr>
            <a:r>
              <a:rPr lang="en-US" altLang="en-US" sz="1400" dirty="0">
                <a:solidFill>
                  <a:schemeClr val="accent2"/>
                </a:solidFill>
                <a:latin typeface="Calibri" panose="020F0502020204030204" pitchFamily="34" charset="0"/>
              </a:rPr>
              <a:t>Heartbeat Snaps</a:t>
            </a:r>
          </a:p>
        </p:txBody>
      </p:sp>
      <p:pic>
        <p:nvPicPr>
          <p:cNvPr id="214" name="Picture 314" descr="MC900441336[1]"/>
          <p:cNvPicPr>
            <a:picLocks noChangeAspect="1" noChangeArrowheads="1"/>
          </p:cNvPicPr>
          <p:nvPr/>
        </p:nvPicPr>
        <p:blipFill>
          <a:blip r:embed="rId17">
            <a:extLst>
              <a:ext uri="{28A0092B-C50C-407E-A947-70E740481C1C}">
                <a14:useLocalDpi xmlns:a14="http://schemas.microsoft.com/office/drawing/2010/main" val="0"/>
              </a:ext>
            </a:extLst>
          </a:blip>
          <a:srcRect t="12500" b="18750"/>
          <a:stretch>
            <a:fillRect/>
          </a:stretch>
        </p:blipFill>
        <p:spPr bwMode="auto">
          <a:xfrm>
            <a:off x="1806095" y="6440719"/>
            <a:ext cx="572956" cy="4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 name="Picture 6" descr="https://tse1.mm.bing.net/th?&amp;id=JN.lLHCzYD8NrVPI33nCXMvBQ&amp;w=300&amp;h=300&amp;c=0&amp;pid=1.9&amp;rs=0&amp;p=0"/>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3001" t="16009" r="25666" b="3991"/>
          <a:stretch/>
        </p:blipFill>
        <p:spPr bwMode="auto">
          <a:xfrm>
            <a:off x="5211433" y="2685053"/>
            <a:ext cx="374948" cy="295992"/>
          </a:xfrm>
          <a:prstGeom prst="rect">
            <a:avLst/>
          </a:prstGeom>
          <a:solidFill>
            <a:schemeClr val="accent6"/>
          </a:solidFill>
          <a:ln>
            <a:solidFill>
              <a:srgbClr val="000080"/>
            </a:solidFill>
          </a:ln>
        </p:spPr>
      </p:pic>
      <p:pic>
        <p:nvPicPr>
          <p:cNvPr id="70759" name="Picture 208" descr="dictionary-null-set"/>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354850" y="4813239"/>
            <a:ext cx="1365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Text Box 251"/>
          <p:cNvSpPr txBox="1">
            <a:spLocks noChangeArrowheads="1"/>
          </p:cNvSpPr>
          <p:nvPr/>
        </p:nvSpPr>
        <p:spPr bwMode="auto">
          <a:xfrm>
            <a:off x="5436904" y="5533245"/>
            <a:ext cx="194298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dirty="0">
                <a:solidFill>
                  <a:srgbClr val="002060"/>
                </a:solidFill>
                <a:latin typeface="Calibri" panose="020F0502020204030204" pitchFamily="34" charset="0"/>
              </a:rPr>
              <a:t>PAUL REVERE  MEME</a:t>
            </a:r>
            <a:br>
              <a:rPr lang="en-US" altLang="en-US" sz="1400" dirty="0">
                <a:solidFill>
                  <a:srgbClr val="002060"/>
                </a:solidFill>
                <a:latin typeface="Calibri" panose="020F0502020204030204" pitchFamily="34" charset="0"/>
              </a:rPr>
            </a:br>
            <a:r>
              <a:rPr lang="en-US" altLang="en-US" sz="1400" dirty="0">
                <a:solidFill>
                  <a:srgbClr val="002060"/>
                </a:solidFill>
                <a:latin typeface="Calibri" panose="020F0502020204030204" pitchFamily="34" charset="0"/>
              </a:rPr>
              <a:t>LINEAR SEQUENTIAL</a:t>
            </a:r>
          </a:p>
        </p:txBody>
      </p:sp>
      <p:sp>
        <p:nvSpPr>
          <p:cNvPr id="229" name="Text Box 253"/>
          <p:cNvSpPr txBox="1">
            <a:spLocks noChangeArrowheads="1"/>
          </p:cNvSpPr>
          <p:nvPr/>
        </p:nvSpPr>
        <p:spPr bwMode="auto">
          <a:xfrm>
            <a:off x="2470580" y="4192678"/>
            <a:ext cx="812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rPr>
              <a:t>ARREST-D</a:t>
            </a:r>
          </a:p>
        </p:txBody>
      </p:sp>
      <p:sp>
        <p:nvSpPr>
          <p:cNvPr id="230" name="Text Box 252"/>
          <p:cNvSpPr txBox="1">
            <a:spLocks noChangeArrowheads="1"/>
          </p:cNvSpPr>
          <p:nvPr/>
        </p:nvSpPr>
        <p:spPr bwMode="auto">
          <a:xfrm>
            <a:off x="2136335" y="4189958"/>
            <a:ext cx="4921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rPr>
              <a:t>REST</a:t>
            </a:r>
          </a:p>
        </p:txBody>
      </p:sp>
      <p:sp>
        <p:nvSpPr>
          <p:cNvPr id="5" name="Rectangle 4"/>
          <p:cNvSpPr/>
          <p:nvPr/>
        </p:nvSpPr>
        <p:spPr>
          <a:xfrm>
            <a:off x="-60365" y="4738092"/>
            <a:ext cx="1757619" cy="1708160"/>
          </a:xfrm>
          <a:prstGeom prst="rect">
            <a:avLst/>
          </a:prstGeom>
        </p:spPr>
        <p:txBody>
          <a:bodyPr wrap="square">
            <a:spAutoFit/>
          </a:bodyPr>
          <a:lstStyle/>
          <a:p>
            <a:r>
              <a:rPr lang="en-US" sz="1050" dirty="0">
                <a:solidFill>
                  <a:srgbClr val="008000"/>
                </a:solidFill>
              </a:rPr>
              <a:t>Heartbeat synchronization strives to have nodes in a distributed system generate periodic, local “heartbeat” events approximately at the same time with a goal of all nodes starting and ending cycles at the same time eventually = map to closest</a:t>
            </a:r>
          </a:p>
          <a:p>
            <a:r>
              <a:rPr lang="en-US" sz="1050" u="sng" dirty="0">
                <a:solidFill>
                  <a:srgbClr val="008000"/>
                </a:solidFill>
              </a:rPr>
              <a:t>OPTEMPO </a:t>
            </a:r>
            <a:r>
              <a:rPr lang="en-US" sz="1050" dirty="0">
                <a:solidFill>
                  <a:srgbClr val="008000"/>
                </a:solidFill>
              </a:rPr>
              <a:t>HEARTBEAT</a:t>
            </a:r>
          </a:p>
        </p:txBody>
      </p:sp>
      <p:pic>
        <p:nvPicPr>
          <p:cNvPr id="235" name="Picture 229" descr="infocon1"/>
          <p:cNvPicPr>
            <a:picLocks noChangeAspect="1" noChangeArrowheads="1" noCrop="1"/>
          </p:cNvPicPr>
          <p:nvPr/>
        </p:nvPicPr>
        <p:blipFill>
          <a:blip r:embed="rId20">
            <a:extLst>
              <a:ext uri="{28A0092B-C50C-407E-A947-70E740481C1C}">
                <a14:useLocalDpi xmlns:a14="http://schemas.microsoft.com/office/drawing/2010/main" val="0"/>
              </a:ext>
            </a:extLst>
          </a:blip>
          <a:srcRect/>
          <a:stretch>
            <a:fillRect/>
          </a:stretch>
        </p:blipFill>
        <p:spPr bwMode="auto">
          <a:xfrm>
            <a:off x="8168817" y="-3756"/>
            <a:ext cx="965830" cy="786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8212124" y="2472349"/>
            <a:ext cx="879215" cy="461665"/>
          </a:xfrm>
          <a:prstGeom prst="rect">
            <a:avLst/>
          </a:prstGeom>
          <a:noFill/>
        </p:spPr>
        <p:txBody>
          <a:bodyPr wrap="none" rtlCol="0">
            <a:spAutoFit/>
          </a:bodyPr>
          <a:lstStyle/>
          <a:p>
            <a:pPr algn="ctr"/>
            <a:r>
              <a:rPr lang="en-US" dirty="0">
                <a:solidFill>
                  <a:schemeClr val="accent6"/>
                </a:solidFill>
              </a:rPr>
              <a:t>COMMON </a:t>
            </a:r>
          </a:p>
          <a:p>
            <a:pPr algn="ctr"/>
            <a:r>
              <a:rPr lang="en-US" dirty="0">
                <a:solidFill>
                  <a:schemeClr val="accent6"/>
                </a:solidFill>
              </a:rPr>
              <a:t>PICTURE</a:t>
            </a:r>
            <a:endParaRPr lang="en-US" sz="1000" dirty="0">
              <a:solidFill>
                <a:schemeClr val="accent6"/>
              </a:solidFill>
            </a:endParaRPr>
          </a:p>
        </p:txBody>
      </p:sp>
      <p:grpSp>
        <p:nvGrpSpPr>
          <p:cNvPr id="70712" name="Group 61"/>
          <p:cNvGrpSpPr>
            <a:grpSpLocks/>
          </p:cNvGrpSpPr>
          <p:nvPr/>
        </p:nvGrpSpPr>
        <p:grpSpPr bwMode="auto">
          <a:xfrm>
            <a:off x="3911769" y="5847554"/>
            <a:ext cx="1374128" cy="476309"/>
            <a:chOff x="3888" y="1363"/>
            <a:chExt cx="1584" cy="741"/>
          </a:xfrm>
        </p:grpSpPr>
        <p:sp>
          <p:nvSpPr>
            <p:cNvPr id="70785" name="Line 62"/>
            <p:cNvSpPr>
              <a:spLocks noChangeShapeType="1"/>
            </p:cNvSpPr>
            <p:nvPr/>
          </p:nvSpPr>
          <p:spPr bwMode="auto">
            <a:xfrm>
              <a:off x="4704" y="148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786" name="Line 63"/>
            <p:cNvSpPr>
              <a:spLocks noChangeShapeType="1"/>
            </p:cNvSpPr>
            <p:nvPr/>
          </p:nvSpPr>
          <p:spPr bwMode="auto">
            <a:xfrm>
              <a:off x="3888" y="1584"/>
              <a:ext cx="158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0787" name="Line 64"/>
            <p:cNvSpPr>
              <a:spLocks noChangeShapeType="1"/>
            </p:cNvSpPr>
            <p:nvPr/>
          </p:nvSpPr>
          <p:spPr bwMode="auto">
            <a:xfrm>
              <a:off x="4416" y="148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788" name="Line 65"/>
            <p:cNvSpPr>
              <a:spLocks noChangeShapeType="1"/>
            </p:cNvSpPr>
            <p:nvPr/>
          </p:nvSpPr>
          <p:spPr bwMode="auto">
            <a:xfrm>
              <a:off x="4944" y="148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789" name="Line 66"/>
            <p:cNvSpPr>
              <a:spLocks noChangeShapeType="1"/>
            </p:cNvSpPr>
            <p:nvPr/>
          </p:nvSpPr>
          <p:spPr bwMode="auto">
            <a:xfrm>
              <a:off x="5184" y="148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790" name="Line 67"/>
            <p:cNvSpPr>
              <a:spLocks noChangeShapeType="1"/>
            </p:cNvSpPr>
            <p:nvPr/>
          </p:nvSpPr>
          <p:spPr bwMode="auto">
            <a:xfrm>
              <a:off x="4176" y="148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791" name="Text Box 68"/>
            <p:cNvSpPr txBox="1">
              <a:spLocks noChangeArrowheads="1"/>
            </p:cNvSpPr>
            <p:nvPr/>
          </p:nvSpPr>
          <p:spPr bwMode="auto">
            <a:xfrm>
              <a:off x="4553" y="1700"/>
              <a:ext cx="2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572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p>
          </p:txBody>
        </p:sp>
        <p:sp>
          <p:nvSpPr>
            <p:cNvPr id="70792" name="Text Box 69"/>
            <p:cNvSpPr txBox="1">
              <a:spLocks noChangeArrowheads="1"/>
            </p:cNvSpPr>
            <p:nvPr/>
          </p:nvSpPr>
          <p:spPr bwMode="auto">
            <a:xfrm>
              <a:off x="4490" y="1363"/>
              <a:ext cx="26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572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p>
          </p:txBody>
        </p:sp>
      </p:grpSp>
      <p:sp>
        <p:nvSpPr>
          <p:cNvPr id="12" name="TextBox 11"/>
          <p:cNvSpPr txBox="1"/>
          <p:nvPr/>
        </p:nvSpPr>
        <p:spPr>
          <a:xfrm>
            <a:off x="3343909" y="4196615"/>
            <a:ext cx="793807" cy="246221"/>
          </a:xfrm>
          <a:prstGeom prst="rect">
            <a:avLst/>
          </a:prstGeom>
          <a:noFill/>
        </p:spPr>
        <p:txBody>
          <a:bodyPr wrap="none" rtlCol="0">
            <a:spAutoFit/>
          </a:bodyPr>
          <a:lstStyle/>
          <a:p>
            <a:r>
              <a:rPr lang="en-US" sz="1000" dirty="0"/>
              <a:t>{“FILTERS”}</a:t>
            </a:r>
          </a:p>
        </p:txBody>
      </p:sp>
      <p:pic>
        <p:nvPicPr>
          <p:cNvPr id="248"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841" y="1080282"/>
            <a:ext cx="2286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 name="Picture 139" descr="rada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200031" y="4427288"/>
            <a:ext cx="922387" cy="73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 name="Text Box 101"/>
          <p:cNvSpPr txBox="1">
            <a:spLocks noChangeArrowheads="1"/>
          </p:cNvSpPr>
          <p:nvPr/>
        </p:nvSpPr>
        <p:spPr bwMode="auto">
          <a:xfrm>
            <a:off x="8110672" y="4764146"/>
            <a:ext cx="1129824" cy="46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dirty="0">
                <a:solidFill>
                  <a:srgbClr val="66FF33"/>
                </a:solidFill>
                <a:latin typeface="Calibri" panose="020F0502020204030204" pitchFamily="34" charset="0"/>
              </a:rPr>
              <a:t>IDMaps</a:t>
            </a:r>
          </a:p>
          <a:p>
            <a:pPr algn="ctr" eaLnBrk="1" hangingPunct="1">
              <a:spcBef>
                <a:spcPct val="0"/>
              </a:spcBef>
              <a:buFontTx/>
              <a:buNone/>
            </a:pPr>
            <a:r>
              <a:rPr lang="en-US" altLang="en-US" sz="1200" dirty="0" err="1">
                <a:solidFill>
                  <a:srgbClr val="66FF33"/>
                </a:solidFill>
                <a:latin typeface="Calibri" panose="020F0502020204030204" pitchFamily="34" charset="0"/>
              </a:rPr>
              <a:t>SonarHops</a:t>
            </a:r>
            <a:endParaRPr lang="en-US" altLang="en-US" sz="1000" dirty="0">
              <a:solidFill>
                <a:srgbClr val="66FF33"/>
              </a:solidFill>
              <a:latin typeface="Calibri" panose="020F0502020204030204" pitchFamily="34" charset="0"/>
            </a:endParaRPr>
          </a:p>
        </p:txBody>
      </p:sp>
      <p:grpSp>
        <p:nvGrpSpPr>
          <p:cNvPr id="14" name="Group 13"/>
          <p:cNvGrpSpPr/>
          <p:nvPr/>
        </p:nvGrpSpPr>
        <p:grpSpPr>
          <a:xfrm>
            <a:off x="1448498" y="2299653"/>
            <a:ext cx="981075" cy="799360"/>
            <a:chOff x="5672563" y="1899960"/>
            <a:chExt cx="981075" cy="914400"/>
          </a:xfrm>
        </p:grpSpPr>
        <p:pic>
          <p:nvPicPr>
            <p:cNvPr id="261" name="Picture 47" descr="MCj04404060000[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672563" y="1899960"/>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 name="Group 261"/>
            <p:cNvGrpSpPr>
              <a:grpSpLocks/>
            </p:cNvGrpSpPr>
            <p:nvPr/>
          </p:nvGrpSpPr>
          <p:grpSpPr bwMode="auto">
            <a:xfrm>
              <a:off x="5722242" y="2020889"/>
              <a:ext cx="877888" cy="690563"/>
              <a:chOff x="-908" y="1259"/>
              <a:chExt cx="553" cy="435"/>
            </a:xfrm>
          </p:grpSpPr>
          <p:sp>
            <p:nvSpPr>
              <p:cNvPr id="258" name="Text Box 50"/>
              <p:cNvSpPr txBox="1">
                <a:spLocks noChangeArrowheads="1"/>
              </p:cNvSpPr>
              <p:nvPr/>
            </p:nvSpPr>
            <p:spPr bwMode="auto">
              <a:xfrm>
                <a:off x="-908" y="1345"/>
                <a:ext cx="32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4572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dirty="0">
                    <a:solidFill>
                      <a:srgbClr val="660066"/>
                    </a:solidFill>
                    <a:latin typeface="Calibri" panose="020F0502020204030204" pitchFamily="34" charset="0"/>
                  </a:rPr>
                  <a:t>SYNC</a:t>
                </a:r>
              </a:p>
            </p:txBody>
          </p:sp>
          <p:sp>
            <p:nvSpPr>
              <p:cNvPr id="259" name="Text Box 51"/>
              <p:cNvSpPr txBox="1">
                <a:spLocks noChangeArrowheads="1"/>
              </p:cNvSpPr>
              <p:nvPr/>
            </p:nvSpPr>
            <p:spPr bwMode="auto">
              <a:xfrm>
                <a:off x="-743" y="1444"/>
                <a:ext cx="3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572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dirty="0">
                    <a:latin typeface="Calibri" panose="020F0502020204030204" pitchFamily="34" charset="0"/>
                  </a:rPr>
                  <a:t>SEED</a:t>
                </a:r>
              </a:p>
              <a:p>
                <a:pPr eaLnBrk="1" hangingPunct="1">
                  <a:spcBef>
                    <a:spcPct val="0"/>
                  </a:spcBef>
                  <a:buFontTx/>
                  <a:buNone/>
                </a:pPr>
                <a:r>
                  <a:rPr lang="en-US" altLang="en-US" sz="1000" dirty="0">
                    <a:latin typeface="Calibri" panose="020F0502020204030204" pitchFamily="34" charset="0"/>
                  </a:rPr>
                  <a:t>_CLOUD</a:t>
                </a:r>
              </a:p>
            </p:txBody>
          </p:sp>
          <p:pic>
            <p:nvPicPr>
              <p:cNvPr id="260" name="Picture 1956" descr="w_01zlzi[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22" y="1259"/>
                <a:ext cx="172"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5" name="TextBox 14"/>
          <p:cNvSpPr txBox="1"/>
          <p:nvPr/>
        </p:nvSpPr>
        <p:spPr>
          <a:xfrm rot="16200000">
            <a:off x="2176779" y="5302000"/>
            <a:ext cx="1386855" cy="276999"/>
          </a:xfrm>
          <a:prstGeom prst="rect">
            <a:avLst/>
          </a:prstGeom>
          <a:noFill/>
        </p:spPr>
        <p:txBody>
          <a:bodyPr wrap="none" rtlCol="0">
            <a:spAutoFit/>
          </a:bodyPr>
          <a:lstStyle/>
          <a:p>
            <a:r>
              <a:rPr lang="en-US" dirty="0">
                <a:solidFill>
                  <a:srgbClr val="FF0000"/>
                </a:solidFill>
              </a:rPr>
              <a:t>Flash HB Messages</a:t>
            </a:r>
          </a:p>
        </p:txBody>
      </p:sp>
      <p:sp>
        <p:nvSpPr>
          <p:cNvPr id="16" name="TextBox 15"/>
          <p:cNvSpPr txBox="1"/>
          <p:nvPr/>
        </p:nvSpPr>
        <p:spPr>
          <a:xfrm>
            <a:off x="6426227" y="1328308"/>
            <a:ext cx="1166153" cy="276999"/>
          </a:xfrm>
          <a:prstGeom prst="rect">
            <a:avLst/>
          </a:prstGeom>
          <a:noFill/>
        </p:spPr>
        <p:txBody>
          <a:bodyPr wrap="none" rtlCol="0">
            <a:spAutoFit/>
          </a:bodyPr>
          <a:lstStyle/>
          <a:p>
            <a:r>
              <a:rPr lang="en-US" dirty="0"/>
              <a:t>MACRO CYCLES</a:t>
            </a:r>
          </a:p>
        </p:txBody>
      </p:sp>
      <p:pic>
        <p:nvPicPr>
          <p:cNvPr id="157" name="Picture 300" descr="heart_globa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01313" y="3172369"/>
            <a:ext cx="1527044" cy="87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Picture 2" descr="https://readtiger.com/img/wkp/en/Erlang_logo.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02262" y="5630559"/>
            <a:ext cx="805701" cy="1214561"/>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16" descr="MC900441336[1]"/>
          <p:cNvPicPr>
            <a:picLocks noChangeAspect="1" noChangeArrowheads="1"/>
          </p:cNvPicPr>
          <p:nvPr/>
        </p:nvPicPr>
        <p:blipFill>
          <a:blip r:embed="rId25" cstate="print">
            <a:extLst>
              <a:ext uri="{28A0092B-C50C-407E-A947-70E740481C1C}">
                <a14:useLocalDpi xmlns:a14="http://schemas.microsoft.com/office/drawing/2010/main" val="0"/>
              </a:ext>
            </a:extLst>
          </a:blip>
          <a:srcRect t="12500" b="18750"/>
          <a:stretch>
            <a:fillRect/>
          </a:stretch>
        </p:blipFill>
        <p:spPr bwMode="auto">
          <a:xfrm>
            <a:off x="1902223" y="3388469"/>
            <a:ext cx="415968" cy="285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2289858" y="6182211"/>
            <a:ext cx="592664" cy="246221"/>
          </a:xfrm>
          <a:prstGeom prst="rect">
            <a:avLst/>
          </a:prstGeom>
          <a:noFill/>
        </p:spPr>
        <p:txBody>
          <a:bodyPr wrap="square" rtlCol="0">
            <a:spAutoFit/>
          </a:bodyPr>
          <a:lstStyle/>
          <a:p>
            <a:r>
              <a:rPr lang="en-US" sz="1000" dirty="0">
                <a:solidFill>
                  <a:srgbClr val="00B050"/>
                </a:solidFill>
              </a:rPr>
              <a:t>ASYNC</a:t>
            </a:r>
          </a:p>
        </p:txBody>
      </p:sp>
      <p:sp>
        <p:nvSpPr>
          <p:cNvPr id="163" name="TextBox 162"/>
          <p:cNvSpPr txBox="1"/>
          <p:nvPr/>
        </p:nvSpPr>
        <p:spPr>
          <a:xfrm>
            <a:off x="2273579" y="4799539"/>
            <a:ext cx="542136" cy="246221"/>
          </a:xfrm>
          <a:prstGeom prst="rect">
            <a:avLst/>
          </a:prstGeom>
          <a:noFill/>
        </p:spPr>
        <p:txBody>
          <a:bodyPr wrap="none" rtlCol="0">
            <a:spAutoFit/>
          </a:bodyPr>
          <a:lstStyle/>
          <a:p>
            <a:r>
              <a:rPr lang="en-US" sz="1000" dirty="0">
                <a:solidFill>
                  <a:srgbClr val="00B050"/>
                </a:solidFill>
              </a:rPr>
              <a:t>ASYNC</a:t>
            </a:r>
          </a:p>
        </p:txBody>
      </p:sp>
      <p:pic>
        <p:nvPicPr>
          <p:cNvPr id="168" name="Picture 42" descr="MC900355945[1]"/>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777809" y="2557305"/>
            <a:ext cx="374027" cy="471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Picture 2" descr="Image result for erlang time function call"/>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l="4990" t="6800" r="4628" b="81214"/>
          <a:stretch/>
        </p:blipFill>
        <p:spPr bwMode="auto">
          <a:xfrm>
            <a:off x="3810797" y="5535902"/>
            <a:ext cx="1705384" cy="382964"/>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84" descr="globe"/>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335405" y="1343381"/>
            <a:ext cx="1236704" cy="31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 name="Group 1333"/>
          <p:cNvGrpSpPr>
            <a:grpSpLocks/>
          </p:cNvGrpSpPr>
          <p:nvPr/>
        </p:nvGrpSpPr>
        <p:grpSpPr bwMode="auto">
          <a:xfrm>
            <a:off x="5206569" y="3372767"/>
            <a:ext cx="571537" cy="541823"/>
            <a:chOff x="3264" y="1584"/>
            <a:chExt cx="1536" cy="1536"/>
          </a:xfrm>
        </p:grpSpPr>
        <p:sp>
          <p:nvSpPr>
            <p:cNvPr id="176" name="Oval 1334"/>
            <p:cNvSpPr>
              <a:spLocks noChangeArrowheads="1"/>
            </p:cNvSpPr>
            <p:nvPr/>
          </p:nvSpPr>
          <p:spPr bwMode="auto">
            <a:xfrm>
              <a:off x="3264" y="1584"/>
              <a:ext cx="1536" cy="1536"/>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p>
          </p:txBody>
        </p:sp>
        <p:sp>
          <p:nvSpPr>
            <p:cNvPr id="177" name="Oval 1335"/>
            <p:cNvSpPr>
              <a:spLocks noChangeArrowheads="1"/>
            </p:cNvSpPr>
            <p:nvPr/>
          </p:nvSpPr>
          <p:spPr bwMode="auto">
            <a:xfrm>
              <a:off x="3456" y="1776"/>
              <a:ext cx="1152" cy="1104"/>
            </a:xfrm>
            <a:prstGeom prst="ellipse">
              <a:avLst/>
            </a:prstGeom>
            <a:solidFill>
              <a:srgbClr val="FF9900"/>
            </a:solidFill>
            <a:ln w="9525">
              <a:solidFill>
                <a:srgbClr val="FF9900"/>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p>
          </p:txBody>
        </p:sp>
        <p:grpSp>
          <p:nvGrpSpPr>
            <p:cNvPr id="200" name="Group 1336"/>
            <p:cNvGrpSpPr>
              <a:grpSpLocks/>
            </p:cNvGrpSpPr>
            <p:nvPr/>
          </p:nvGrpSpPr>
          <p:grpSpPr bwMode="auto">
            <a:xfrm>
              <a:off x="3600" y="1920"/>
              <a:ext cx="864" cy="816"/>
              <a:chOff x="3600" y="1920"/>
              <a:chExt cx="864" cy="816"/>
            </a:xfrm>
          </p:grpSpPr>
          <p:sp>
            <p:nvSpPr>
              <p:cNvPr id="206" name="Oval 1337"/>
              <p:cNvSpPr>
                <a:spLocks noChangeArrowheads="1"/>
              </p:cNvSpPr>
              <p:nvPr/>
            </p:nvSpPr>
            <p:spPr bwMode="auto">
              <a:xfrm>
                <a:off x="3888" y="2160"/>
                <a:ext cx="288" cy="288"/>
              </a:xfrm>
              <a:prstGeom prst="ellipse">
                <a:avLst/>
              </a:prstGeom>
              <a:solidFill>
                <a:srgbClr val="339966"/>
              </a:solidFill>
              <a:ln w="9525">
                <a:solidFill>
                  <a:srgbClr val="008000"/>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p>
            </p:txBody>
          </p:sp>
          <p:sp>
            <p:nvSpPr>
              <p:cNvPr id="207" name="AutoShape 1338"/>
              <p:cNvSpPr>
                <a:spLocks noChangeArrowheads="1"/>
              </p:cNvSpPr>
              <p:nvPr/>
            </p:nvSpPr>
            <p:spPr bwMode="auto">
              <a:xfrm>
                <a:off x="3600" y="1920"/>
                <a:ext cx="864" cy="81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5 w 21600"/>
                  <a:gd name="T25" fmla="*/ 3150 h 21600"/>
                  <a:gd name="T26" fmla="*/ 18425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FF00"/>
              </a:solidFill>
              <a:ln w="9525">
                <a:solidFill>
                  <a:srgbClr val="FFFF00"/>
                </a:solidFill>
                <a:round/>
                <a:headEnd/>
                <a:tailEnd/>
              </a:ln>
            </p:spPr>
            <p:txBody>
              <a:bodyPr wrap="none" anchor="ctr"/>
              <a:lstStyle/>
              <a:p>
                <a:endParaRPr lang="en-US"/>
              </a:p>
            </p:txBody>
          </p:sp>
          <p:sp>
            <p:nvSpPr>
              <p:cNvPr id="208" name="AutoShape 1339"/>
              <p:cNvSpPr>
                <a:spLocks noChangeArrowheads="1"/>
              </p:cNvSpPr>
              <p:nvPr/>
            </p:nvSpPr>
            <p:spPr bwMode="auto">
              <a:xfrm>
                <a:off x="3792" y="2064"/>
                <a:ext cx="480" cy="4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3366FF"/>
              </a:solidFill>
              <a:ln w="9525">
                <a:solidFill>
                  <a:srgbClr val="0000FF"/>
                </a:solidFill>
                <a:round/>
                <a:headEnd/>
                <a:tailEnd/>
              </a:ln>
            </p:spPr>
            <p:txBody>
              <a:bodyPr wrap="none" anchor="ctr"/>
              <a:lstStyle/>
              <a:p>
                <a:endParaRPr lang="en-US"/>
              </a:p>
            </p:txBody>
          </p:sp>
        </p:grpSp>
      </p:grpSp>
      <p:pic>
        <p:nvPicPr>
          <p:cNvPr id="231" name="Picture 161"/>
          <p:cNvPicPr preferRelativeResize="0">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884352" y="6191529"/>
            <a:ext cx="431968" cy="244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722" name="Picture 297" descr="default"/>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457561" y="5989004"/>
            <a:ext cx="373575" cy="397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p:nvSpPr>
        <p:spPr>
          <a:xfrm>
            <a:off x="4031514" y="3523738"/>
            <a:ext cx="1180516" cy="461665"/>
          </a:xfrm>
          <a:prstGeom prst="rect">
            <a:avLst/>
          </a:prstGeom>
        </p:spPr>
        <p:txBody>
          <a:bodyPr wrap="none">
            <a:spAutoFit/>
          </a:bodyPr>
          <a:lstStyle/>
          <a:p>
            <a:pPr eaLnBrk="1" hangingPunct="1"/>
            <a:r>
              <a:rPr lang="en-US" altLang="en-US" dirty="0"/>
              <a:t>Uniform </a:t>
            </a:r>
          </a:p>
          <a:p>
            <a:pPr eaLnBrk="1" hangingPunct="1"/>
            <a:r>
              <a:rPr lang="en-US" altLang="en-US" dirty="0"/>
              <a:t>Resource Name</a:t>
            </a:r>
          </a:p>
        </p:txBody>
      </p:sp>
      <p:pic>
        <p:nvPicPr>
          <p:cNvPr id="241" name="Picture 421" descr="Current National Threat Level is elevated"/>
          <p:cNvPicPr>
            <a:picLocks noChangeAspect="1" noChangeArrowheads="1"/>
          </p:cNvPicPr>
          <p:nvPr/>
        </p:nvPicPr>
        <p:blipFill>
          <a:blip r:embed="rId31">
            <a:extLst>
              <a:ext uri="{28A0092B-C50C-407E-A947-70E740481C1C}">
                <a14:useLocalDpi xmlns:a14="http://schemas.microsoft.com/office/drawing/2010/main" val="0"/>
              </a:ext>
            </a:extLst>
          </a:blip>
          <a:srcRect l="-1613"/>
          <a:stretch>
            <a:fillRect/>
          </a:stretch>
        </p:blipFill>
        <p:spPr bwMode="auto">
          <a:xfrm rot="10800000">
            <a:off x="4121952" y="4229396"/>
            <a:ext cx="1710581" cy="30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 name="Picture 1956" descr="w_01zlzi[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18666" y="3644495"/>
            <a:ext cx="403130" cy="439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 name="Picture 1956" descr="w_01zlzi[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73110" y="969596"/>
            <a:ext cx="372158" cy="405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 name="Picture 1956" descr="w_01zlzi[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48724" y="905227"/>
            <a:ext cx="403130" cy="439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1268914" y="6610645"/>
            <a:ext cx="632033" cy="276999"/>
          </a:xfrm>
          <a:prstGeom prst="rect">
            <a:avLst/>
          </a:prstGeom>
          <a:noFill/>
        </p:spPr>
        <p:txBody>
          <a:bodyPr wrap="none" rtlCol="0">
            <a:spAutoFit/>
          </a:bodyPr>
          <a:lstStyle/>
          <a:p>
            <a:r>
              <a:rPr lang="en-US" dirty="0">
                <a:solidFill>
                  <a:srgbClr val="008000"/>
                </a:solidFill>
                <a:highlight>
                  <a:srgbClr val="FFFF00"/>
                </a:highlight>
              </a:rPr>
              <a:t>MICRO</a:t>
            </a:r>
          </a:p>
        </p:txBody>
      </p:sp>
      <p:sp>
        <p:nvSpPr>
          <p:cNvPr id="264" name="TextBox 263"/>
          <p:cNvSpPr txBox="1"/>
          <p:nvPr/>
        </p:nvSpPr>
        <p:spPr>
          <a:xfrm>
            <a:off x="2257904" y="6624170"/>
            <a:ext cx="634020" cy="276999"/>
          </a:xfrm>
          <a:prstGeom prst="rect">
            <a:avLst/>
          </a:prstGeom>
          <a:noFill/>
        </p:spPr>
        <p:txBody>
          <a:bodyPr wrap="none" rtlCol="0">
            <a:spAutoFit/>
          </a:bodyPr>
          <a:lstStyle/>
          <a:p>
            <a:r>
              <a:rPr lang="en-US" dirty="0">
                <a:solidFill>
                  <a:srgbClr val="008000"/>
                </a:solidFill>
                <a:highlight>
                  <a:srgbClr val="FFFF00"/>
                </a:highlight>
              </a:rPr>
              <a:t>CYCLES</a:t>
            </a:r>
          </a:p>
        </p:txBody>
      </p:sp>
      <p:sp>
        <p:nvSpPr>
          <p:cNvPr id="20" name="TextBox 19"/>
          <p:cNvSpPr txBox="1"/>
          <p:nvPr/>
        </p:nvSpPr>
        <p:spPr>
          <a:xfrm>
            <a:off x="4199791" y="3914590"/>
            <a:ext cx="2178892" cy="276999"/>
          </a:xfrm>
          <a:prstGeom prst="rect">
            <a:avLst/>
          </a:prstGeom>
          <a:noFill/>
        </p:spPr>
        <p:txBody>
          <a:bodyPr wrap="square" rtlCol="0">
            <a:spAutoFit/>
          </a:bodyPr>
          <a:lstStyle/>
          <a:p>
            <a:r>
              <a:rPr lang="en-US" dirty="0">
                <a:solidFill>
                  <a:schemeClr val="accent2"/>
                </a:solidFill>
              </a:rPr>
              <a:t>PRECEDENCE PROCESSING</a:t>
            </a:r>
          </a:p>
        </p:txBody>
      </p:sp>
      <p:sp>
        <p:nvSpPr>
          <p:cNvPr id="21" name="TextBox 20"/>
          <p:cNvSpPr txBox="1"/>
          <p:nvPr/>
        </p:nvSpPr>
        <p:spPr>
          <a:xfrm>
            <a:off x="-38942" y="4507840"/>
            <a:ext cx="2155741" cy="246221"/>
          </a:xfrm>
          <a:prstGeom prst="rect">
            <a:avLst/>
          </a:prstGeom>
          <a:noFill/>
        </p:spPr>
        <p:txBody>
          <a:bodyPr wrap="square" rtlCol="0">
            <a:spAutoFit/>
          </a:bodyPr>
          <a:lstStyle/>
          <a:p>
            <a:r>
              <a:rPr lang="en-US" sz="1000" dirty="0">
                <a:solidFill>
                  <a:srgbClr val="008000"/>
                </a:solidFill>
              </a:rPr>
              <a:t>Stochastic Harmonization UTZ SYNC</a:t>
            </a:r>
          </a:p>
        </p:txBody>
      </p:sp>
      <p:pic>
        <p:nvPicPr>
          <p:cNvPr id="274" name="Picture 40" descr="MC900133529[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361457" y="3735827"/>
            <a:ext cx="497066" cy="30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40" descr="MC900133529[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356503" y="3731312"/>
            <a:ext cx="497066" cy="30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0895" y="2922545"/>
            <a:ext cx="2286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 name="Picture 191" descr="164017_1019270_wave_M"/>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7218243" y="4423352"/>
            <a:ext cx="982715" cy="410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 name="Picture 314" descr="rgfiahjg[1]"/>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445439" y="6392999"/>
            <a:ext cx="241126" cy="24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 name="Picture 314" descr="rgfiahjg[1]"/>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438221" y="6391429"/>
            <a:ext cx="241126" cy="24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 name="Picture 315" descr="MC900441336[1]"/>
          <p:cNvPicPr>
            <a:picLocks noChangeAspect="1" noChangeArrowheads="1"/>
          </p:cNvPicPr>
          <p:nvPr/>
        </p:nvPicPr>
        <p:blipFill>
          <a:blip r:embed="rId17">
            <a:extLst>
              <a:ext uri="{28A0092B-C50C-407E-A947-70E740481C1C}">
                <a14:useLocalDpi xmlns:a14="http://schemas.microsoft.com/office/drawing/2010/main" val="0"/>
              </a:ext>
            </a:extLst>
          </a:blip>
          <a:srcRect t="12500" b="18750"/>
          <a:stretch>
            <a:fillRect/>
          </a:stretch>
        </p:blipFill>
        <p:spPr bwMode="auto">
          <a:xfrm>
            <a:off x="6204709" y="3981591"/>
            <a:ext cx="399535" cy="319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 name="Picture 1956" descr="w_01zlzi[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71093" y="5104983"/>
            <a:ext cx="414804" cy="37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 name="Picture 960" descr="MC900338732[1]"/>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750775" y="2607462"/>
            <a:ext cx="522503" cy="56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 name="Picture 297" descr="default"/>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678426" y="5962163"/>
            <a:ext cx="352139" cy="37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Picture 165" descr="JKUTI1Ps_normal"/>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853600" y="2901190"/>
            <a:ext cx="350673" cy="29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 name="Picture 176" descr="MC900212801[1]"/>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29424" y="1996348"/>
            <a:ext cx="548580" cy="700166"/>
          </a:xfrm>
          <a:prstGeom prst="rect">
            <a:avLst/>
          </a:prstGeom>
          <a:solidFill>
            <a:srgbClr val="66FF33"/>
          </a:solidFill>
          <a:ln>
            <a:noFill/>
          </a:ln>
        </p:spPr>
      </p:pic>
      <p:sp>
        <p:nvSpPr>
          <p:cNvPr id="7" name="TextBox 6"/>
          <p:cNvSpPr txBox="1"/>
          <p:nvPr/>
        </p:nvSpPr>
        <p:spPr>
          <a:xfrm>
            <a:off x="-58032" y="1798364"/>
            <a:ext cx="396262" cy="261610"/>
          </a:xfrm>
          <a:prstGeom prst="rect">
            <a:avLst/>
          </a:prstGeom>
          <a:noFill/>
        </p:spPr>
        <p:txBody>
          <a:bodyPr wrap="none" rtlCol="0">
            <a:spAutoFit/>
          </a:bodyPr>
          <a:lstStyle/>
          <a:p>
            <a:r>
              <a:rPr lang="en-US" sz="1100" dirty="0">
                <a:solidFill>
                  <a:schemeClr val="accent2"/>
                </a:solidFill>
              </a:rPr>
              <a:t>SLA</a:t>
            </a:r>
          </a:p>
        </p:txBody>
      </p:sp>
      <p:sp>
        <p:nvSpPr>
          <p:cNvPr id="10" name="TextBox 9"/>
          <p:cNvSpPr txBox="1"/>
          <p:nvPr/>
        </p:nvSpPr>
        <p:spPr>
          <a:xfrm>
            <a:off x="3233712" y="3944768"/>
            <a:ext cx="1262396" cy="276999"/>
          </a:xfrm>
          <a:prstGeom prst="rect">
            <a:avLst/>
          </a:prstGeom>
          <a:noFill/>
        </p:spPr>
        <p:txBody>
          <a:bodyPr wrap="square" rtlCol="0">
            <a:spAutoFit/>
          </a:bodyPr>
          <a:lstStyle/>
          <a:p>
            <a:r>
              <a:rPr lang="en-US" dirty="0">
                <a:solidFill>
                  <a:schemeClr val="accent6"/>
                </a:solidFill>
              </a:rPr>
              <a:t>Syntax Lexicon</a:t>
            </a:r>
          </a:p>
        </p:txBody>
      </p:sp>
      <p:pic>
        <p:nvPicPr>
          <p:cNvPr id="227" name="Picture 1956" descr="w_01zlzi[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59638" y="927192"/>
            <a:ext cx="403130" cy="439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6785914" y="3893033"/>
            <a:ext cx="2309762" cy="461665"/>
          </a:xfrm>
          <a:prstGeom prst="rect">
            <a:avLst/>
          </a:prstGeom>
          <a:noFill/>
        </p:spPr>
        <p:txBody>
          <a:bodyPr wrap="square" rtlCol="0">
            <a:spAutoFit/>
          </a:bodyPr>
          <a:lstStyle/>
          <a:p>
            <a:r>
              <a:rPr lang="en-US" dirty="0">
                <a:solidFill>
                  <a:schemeClr val="accent6"/>
                </a:solidFill>
              </a:rPr>
              <a:t>NIST CYBER BEACON</a:t>
            </a:r>
            <a:br>
              <a:rPr lang="en-US" dirty="0">
                <a:solidFill>
                  <a:schemeClr val="accent6"/>
                </a:solidFill>
              </a:rPr>
            </a:br>
            <a:r>
              <a:rPr lang="en-US" dirty="0">
                <a:solidFill>
                  <a:schemeClr val="accent6"/>
                </a:solidFill>
              </a:rPr>
              <a:t>RANDOM # BEACON</a:t>
            </a:r>
          </a:p>
        </p:txBody>
      </p:sp>
      <p:pic>
        <p:nvPicPr>
          <p:cNvPr id="236" name="Picture 18" descr="MP900444789[1]"/>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352832" y="945678"/>
            <a:ext cx="560541" cy="38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p:nvPr/>
        </p:nvSpPr>
        <p:spPr>
          <a:xfrm>
            <a:off x="4231879" y="4040732"/>
            <a:ext cx="1949380" cy="276999"/>
          </a:xfrm>
          <a:prstGeom prst="rect">
            <a:avLst/>
          </a:prstGeom>
        </p:spPr>
        <p:txBody>
          <a:bodyPr wrap="none">
            <a:spAutoFit/>
          </a:bodyPr>
          <a:lstStyle/>
          <a:p>
            <a:r>
              <a:rPr lang="en-US" altLang="en-US" dirty="0"/>
              <a:t>&lt;Org_ID&gt; {“URN”} {“URN”}</a:t>
            </a:r>
            <a:r>
              <a:rPr lang="en-US" altLang="en-US" b="0" dirty="0"/>
              <a:t> </a:t>
            </a:r>
            <a:endParaRPr lang="en-US" dirty="0"/>
          </a:p>
        </p:txBody>
      </p:sp>
      <p:pic>
        <p:nvPicPr>
          <p:cNvPr id="167" name="Picture 18" descr="MP900444789[1]"/>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5245495" y="4438279"/>
            <a:ext cx="968176" cy="78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5359829" y="5045404"/>
            <a:ext cx="1256055" cy="553998"/>
          </a:xfrm>
          <a:prstGeom prst="rect">
            <a:avLst/>
          </a:prstGeom>
          <a:noFill/>
        </p:spPr>
        <p:txBody>
          <a:bodyPr wrap="square" rtlCol="0">
            <a:spAutoFit/>
          </a:bodyPr>
          <a:lstStyle/>
          <a:p>
            <a:r>
              <a:rPr lang="en-US" sz="1000" dirty="0">
                <a:solidFill>
                  <a:schemeClr val="accent2"/>
                </a:solidFill>
                <a:highlight>
                  <a:srgbClr val="00FF00"/>
                </a:highlight>
              </a:rPr>
              <a:t>WATER</a:t>
            </a:r>
            <a:br>
              <a:rPr lang="en-US" sz="1000" dirty="0">
                <a:solidFill>
                  <a:schemeClr val="accent2"/>
                </a:solidFill>
              </a:rPr>
            </a:br>
            <a:r>
              <a:rPr lang="en-US" sz="1000" dirty="0">
                <a:solidFill>
                  <a:schemeClr val="accent2"/>
                </a:solidFill>
              </a:rPr>
              <a:t>DROP IN</a:t>
            </a:r>
            <a:br>
              <a:rPr lang="en-US" sz="1000" dirty="0">
                <a:solidFill>
                  <a:schemeClr val="accent2"/>
                </a:solidFill>
              </a:rPr>
            </a:br>
            <a:r>
              <a:rPr lang="en-US" sz="1000" dirty="0">
                <a:solidFill>
                  <a:schemeClr val="accent2"/>
                </a:solidFill>
              </a:rPr>
              <a:t>POND MEME</a:t>
            </a:r>
          </a:p>
        </p:txBody>
      </p:sp>
      <p:pic>
        <p:nvPicPr>
          <p:cNvPr id="201" name="Picture 2" descr="https://s-media-cache-ak0.pinimg.com/736x/5a/f3/18/5af31896d942288cb102be5a9506137f.jpg"/>
          <p:cNvPicPr>
            <a:picLocks noChangeAspect="1" noChangeArrowheads="1"/>
          </p:cNvPicPr>
          <p:nvPr/>
        </p:nvPicPr>
        <p:blipFill rotWithShape="1">
          <a:blip r:embed="rId38" cstate="print">
            <a:extLst>
              <a:ext uri="{28A0092B-C50C-407E-A947-70E740481C1C}">
                <a14:useLocalDpi xmlns:a14="http://schemas.microsoft.com/office/drawing/2010/main" val="0"/>
              </a:ext>
            </a:extLst>
          </a:blip>
          <a:srcRect l="28499" t="14979" r="28370" b="14854"/>
          <a:stretch/>
        </p:blipFill>
        <p:spPr bwMode="auto">
          <a:xfrm>
            <a:off x="1614749" y="5448886"/>
            <a:ext cx="321928" cy="440584"/>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https://secure.meetupstatic.com/photos/event/3/a/e/0/600_464655072.jpeg">
            <a:extLst>
              <a:ext uri="{FF2B5EF4-FFF2-40B4-BE49-F238E27FC236}">
                <a16:creationId xmlns:a16="http://schemas.microsoft.com/office/drawing/2014/main" id="{AFFB536E-F686-4829-AEF0-5C4F80265023}"/>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t="5587" r="39101"/>
          <a:stretch/>
        </p:blipFill>
        <p:spPr bwMode="auto">
          <a:xfrm>
            <a:off x="8160693" y="5666251"/>
            <a:ext cx="958282" cy="116168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BBF319D3-437E-43C8-994D-C190D21D21FF}"/>
              </a:ext>
            </a:extLst>
          </p:cNvPr>
          <p:cNvSpPr/>
          <p:nvPr/>
        </p:nvSpPr>
        <p:spPr>
          <a:xfrm>
            <a:off x="7093773" y="5109246"/>
            <a:ext cx="2167196" cy="584775"/>
          </a:xfrm>
          <a:prstGeom prst="rect">
            <a:avLst/>
          </a:prstGeom>
        </p:spPr>
        <p:txBody>
          <a:bodyPr wrap="none">
            <a:spAutoFit/>
          </a:bodyPr>
          <a:lstStyle/>
          <a:p>
            <a:pPr algn="ctr"/>
            <a:r>
              <a:rPr lang="en-US" sz="1600" dirty="0">
                <a:highlight>
                  <a:srgbClr val="00FFFF"/>
                </a:highlight>
                <a:latin typeface="Graphik Meetup"/>
              </a:rPr>
              <a:t>FOAM spatial protocol </a:t>
            </a:r>
          </a:p>
          <a:p>
            <a:pPr algn="ctr"/>
            <a:r>
              <a:rPr lang="en-US" sz="1600" dirty="0">
                <a:solidFill>
                  <a:srgbClr val="339933"/>
                </a:solidFill>
                <a:highlight>
                  <a:srgbClr val="00FFFF"/>
                </a:highlight>
                <a:latin typeface="Graphik Meetup"/>
              </a:rPr>
              <a:t>Ethereum Blockchain</a:t>
            </a:r>
            <a:endParaRPr lang="en-US" dirty="0">
              <a:highlight>
                <a:srgbClr val="00FFFF"/>
              </a:highlight>
            </a:endParaRPr>
          </a:p>
        </p:txBody>
      </p:sp>
      <p:sp>
        <p:nvSpPr>
          <p:cNvPr id="29" name="TextBox 28">
            <a:extLst>
              <a:ext uri="{FF2B5EF4-FFF2-40B4-BE49-F238E27FC236}">
                <a16:creationId xmlns:a16="http://schemas.microsoft.com/office/drawing/2014/main" id="{4312FDF5-06BD-4B0D-823D-2832CA99B62B}"/>
              </a:ext>
            </a:extLst>
          </p:cNvPr>
          <p:cNvSpPr txBox="1"/>
          <p:nvPr/>
        </p:nvSpPr>
        <p:spPr>
          <a:xfrm>
            <a:off x="6918944" y="4752999"/>
            <a:ext cx="1551777" cy="461665"/>
          </a:xfrm>
          <a:prstGeom prst="rect">
            <a:avLst/>
          </a:prstGeom>
          <a:noFill/>
        </p:spPr>
        <p:txBody>
          <a:bodyPr wrap="square" rtlCol="0">
            <a:spAutoFit/>
          </a:bodyPr>
          <a:lstStyle/>
          <a:p>
            <a:pPr algn="ctr"/>
            <a:r>
              <a:rPr lang="en-US" dirty="0">
                <a:solidFill>
                  <a:srgbClr val="008000"/>
                </a:solidFill>
                <a:latin typeface="Arial" panose="020B0604020202020204" pitchFamily="34" charset="0"/>
              </a:rPr>
              <a:t>Distance Est</a:t>
            </a:r>
          </a:p>
          <a:p>
            <a:pPr algn="ctr"/>
            <a:r>
              <a:rPr lang="en-US" dirty="0">
                <a:solidFill>
                  <a:srgbClr val="008000"/>
                </a:solidFill>
                <a:latin typeface="Arial" panose="020B0604020202020204" pitchFamily="34" charset="0"/>
              </a:rPr>
              <a:t>Service</a:t>
            </a:r>
            <a:endParaRPr lang="en-US" sz="1100" dirty="0">
              <a:solidFill>
                <a:srgbClr val="008000"/>
              </a:solidFill>
              <a:latin typeface="Arial" panose="020B0604020202020204" pitchFamily="34" charset="0"/>
            </a:endParaRPr>
          </a:p>
        </p:txBody>
      </p:sp>
      <p:pic>
        <p:nvPicPr>
          <p:cNvPr id="245" name="Picture 14" descr="https://tse1.mm.bing.net/th?&amp;id=JN.x8857qmjLvxLNLV//tEUIw&amp;w=300&amp;h=300&amp;c=0&amp;pid=1.9&amp;rs=0&amp;p=0">
            <a:extLst>
              <a:ext uri="{FF2B5EF4-FFF2-40B4-BE49-F238E27FC236}">
                <a16:creationId xmlns:a16="http://schemas.microsoft.com/office/drawing/2014/main" id="{F4C2FB6A-CB08-440E-89B2-B1F52D0DD3AC}"/>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2476291" y="2645736"/>
            <a:ext cx="354140" cy="354140"/>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4" descr="https://tse1.mm.bing.net/th?&amp;id=JN.j%2bWxAeiH5dB5BLqv%2b6pacg&amp;w=300&amp;h=300&amp;c=0&amp;pid=1.9&amp;rs=0&amp;p=0">
            <a:extLst>
              <a:ext uri="{FF2B5EF4-FFF2-40B4-BE49-F238E27FC236}">
                <a16:creationId xmlns:a16="http://schemas.microsoft.com/office/drawing/2014/main" id="{9B43AF7D-B549-485D-939B-8881F4570DA5}"/>
              </a:ext>
            </a:extLst>
          </p:cNvPr>
          <p:cNvPicPr>
            <a:picLocks noChangeAspect="1" noChangeArrowheads="1"/>
          </p:cNvPicPr>
          <p:nvPr/>
        </p:nvPicPr>
        <p:blipFill rotWithShape="1">
          <a:blip r:embed="rId41" cstate="print">
            <a:extLst>
              <a:ext uri="{28A0092B-C50C-407E-A947-70E740481C1C}">
                <a14:useLocalDpi xmlns:a14="http://schemas.microsoft.com/office/drawing/2010/main" val="0"/>
              </a:ext>
            </a:extLst>
          </a:blip>
          <a:srcRect l="29164" t="15339" r="28482" b="14073"/>
          <a:stretch/>
        </p:blipFill>
        <p:spPr bwMode="auto">
          <a:xfrm>
            <a:off x="7502336" y="5864260"/>
            <a:ext cx="309036" cy="437453"/>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5394D360-821A-416D-9734-C9B034B39921}"/>
              </a:ext>
            </a:extLst>
          </p:cNvPr>
          <p:cNvSpPr/>
          <p:nvPr/>
        </p:nvSpPr>
        <p:spPr bwMode="auto">
          <a:xfrm>
            <a:off x="-30448" y="-3756"/>
            <a:ext cx="9174448" cy="688404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202" name="Picture 40" descr="MC900133529[1]">
            <a:extLst>
              <a:ext uri="{FF2B5EF4-FFF2-40B4-BE49-F238E27FC236}">
                <a16:creationId xmlns:a16="http://schemas.microsoft.com/office/drawing/2014/main" id="{AA2B54D3-1568-4FB1-BE5F-E3F21041C68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54471" y="3439161"/>
            <a:ext cx="471555" cy="286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 name="Picture 40" descr="MC900133529[1]">
            <a:extLst>
              <a:ext uri="{FF2B5EF4-FFF2-40B4-BE49-F238E27FC236}">
                <a16:creationId xmlns:a16="http://schemas.microsoft.com/office/drawing/2014/main" id="{1A3C9954-9BC0-4DA6-9B3C-2A091CE7A0A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6106" y="2669046"/>
            <a:ext cx="585256" cy="35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 name="Picture 40" descr="MC900133529[1]">
            <a:extLst>
              <a:ext uri="{FF2B5EF4-FFF2-40B4-BE49-F238E27FC236}">
                <a16:creationId xmlns:a16="http://schemas.microsoft.com/office/drawing/2014/main" id="{3B9B2953-59DF-4220-B1FA-0F9D5641199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159687" y="2662107"/>
            <a:ext cx="373997" cy="25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 name="Picture 315" descr="MC900441336[1]">
            <a:extLst>
              <a:ext uri="{FF2B5EF4-FFF2-40B4-BE49-F238E27FC236}">
                <a16:creationId xmlns:a16="http://schemas.microsoft.com/office/drawing/2014/main" id="{C6530825-28AA-41F7-BDE6-76FE26A6AA5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t="12500" b="18750"/>
          <a:stretch>
            <a:fillRect/>
          </a:stretch>
        </p:blipFill>
        <p:spPr bwMode="auto">
          <a:xfrm>
            <a:off x="3499741" y="3623258"/>
            <a:ext cx="399535" cy="319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315" descr="MC900441336[1]">
            <a:extLst>
              <a:ext uri="{FF2B5EF4-FFF2-40B4-BE49-F238E27FC236}">
                <a16:creationId xmlns:a16="http://schemas.microsoft.com/office/drawing/2014/main" id="{37F1EB8A-112C-4815-9EA1-427B5DF5126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t="12500" b="18750"/>
          <a:stretch>
            <a:fillRect/>
          </a:stretch>
        </p:blipFill>
        <p:spPr bwMode="auto">
          <a:xfrm>
            <a:off x="157526" y="3627688"/>
            <a:ext cx="399535" cy="319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4" name="Picture 2" descr="https://upload.wikimedia.org/wikipedia/commons/thumb/9/9b/Polyamory.svg/220px-Polyamory.svg.png">
            <a:extLst>
              <a:ext uri="{FF2B5EF4-FFF2-40B4-BE49-F238E27FC236}">
                <a16:creationId xmlns:a16="http://schemas.microsoft.com/office/drawing/2014/main" id="{F320D349-B1CB-492B-862A-4C3DAF3F6156}"/>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5486725" y="1913249"/>
            <a:ext cx="876720" cy="749881"/>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49" descr="bitcoin_heart">
            <a:extLst>
              <a:ext uri="{FF2B5EF4-FFF2-40B4-BE49-F238E27FC236}">
                <a16:creationId xmlns:a16="http://schemas.microsoft.com/office/drawing/2014/main" id="{6D4307D1-5F73-4C33-AA92-445892ED5B19}"/>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t="6723" b="5882"/>
          <a:stretch>
            <a:fillRect/>
          </a:stretch>
        </p:blipFill>
        <p:spPr bwMode="auto">
          <a:xfrm>
            <a:off x="4764746" y="2656313"/>
            <a:ext cx="416839" cy="36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314" descr="rgfiahjg[1]">
            <a:extLst>
              <a:ext uri="{FF2B5EF4-FFF2-40B4-BE49-F238E27FC236}">
                <a16:creationId xmlns:a16="http://schemas.microsoft.com/office/drawing/2014/main" id="{6FA91840-7478-4D6B-B6B7-0C0177C2F127}"/>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992692" y="1675362"/>
            <a:ext cx="251286" cy="2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 name="Picture 40" descr="MC900133529[1]">
            <a:extLst>
              <a:ext uri="{FF2B5EF4-FFF2-40B4-BE49-F238E27FC236}">
                <a16:creationId xmlns:a16="http://schemas.microsoft.com/office/drawing/2014/main" id="{5CFAE4C4-1BF2-4A96-A1C7-AEB63BDF414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392269" y="965162"/>
            <a:ext cx="585256" cy="35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110" descr="ANd9GcQuda_UjahxAYiOS7rJRfuQa1Z_KMyMlXOH_0Z-ATrWOIQAylIz">
            <a:extLst>
              <a:ext uri="{FF2B5EF4-FFF2-40B4-BE49-F238E27FC236}">
                <a16:creationId xmlns:a16="http://schemas.microsoft.com/office/drawing/2014/main" id="{4A04F52A-206D-45AE-A6AC-1367BC8BA834}"/>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153570" y="3358540"/>
            <a:ext cx="700926" cy="579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2" descr="http://tse1.mm.bing.net/th?id=OIP.M7845bcbe5d205176ad9107b8b74de0abH0&amp;w=113&amp;h=106&amp;c=7&amp;rs=1&amp;qlt=90&amp;pid=3.1&amp;rm=2">
            <a:extLst>
              <a:ext uri="{FF2B5EF4-FFF2-40B4-BE49-F238E27FC236}">
                <a16:creationId xmlns:a16="http://schemas.microsoft.com/office/drawing/2014/main" id="{56080696-CB4C-4A5F-98B8-CAC555C2C27C}"/>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46354" y="2760295"/>
            <a:ext cx="374940" cy="393580"/>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161">
            <a:extLst>
              <a:ext uri="{FF2B5EF4-FFF2-40B4-BE49-F238E27FC236}">
                <a16:creationId xmlns:a16="http://schemas.microsoft.com/office/drawing/2014/main" id="{56681DDE-9B9D-460E-B4A6-12278CBDC393}"/>
              </a:ext>
            </a:extLst>
          </p:cNvPr>
          <p:cNvPicPr preferRelativeResize="0">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765843" y="2393893"/>
            <a:ext cx="394849" cy="244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1" name="Picture 2" descr="https://s-media-cache-ak0.pinimg.com/736x/5a/f3/18/5af31896d942288cb102be5a9506137f.jpg">
            <a:extLst>
              <a:ext uri="{FF2B5EF4-FFF2-40B4-BE49-F238E27FC236}">
                <a16:creationId xmlns:a16="http://schemas.microsoft.com/office/drawing/2014/main" id="{A6C85E77-29FA-4267-8F22-134E06664213}"/>
              </a:ext>
            </a:extLst>
          </p:cNvPr>
          <p:cNvPicPr>
            <a:picLocks noChangeAspect="1" noChangeArrowheads="1"/>
          </p:cNvPicPr>
          <p:nvPr/>
        </p:nvPicPr>
        <p:blipFill rotWithShape="1">
          <a:blip r:embed="rId46" cstate="print">
            <a:extLst>
              <a:ext uri="{28A0092B-C50C-407E-A947-70E740481C1C}">
                <a14:useLocalDpi xmlns:a14="http://schemas.microsoft.com/office/drawing/2010/main" val="0"/>
              </a:ext>
            </a:extLst>
          </a:blip>
          <a:srcRect l="28499" t="14979" r="28370" b="14854"/>
          <a:stretch/>
        </p:blipFill>
        <p:spPr bwMode="auto">
          <a:xfrm>
            <a:off x="7824488" y="1945410"/>
            <a:ext cx="315191" cy="431364"/>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61" descr="ANd9GcSvFw_tMrkk6m7ea9AXfz9T74cDFaG7dhZclhP3ULjqQOeSvpjr">
            <a:extLst>
              <a:ext uri="{FF2B5EF4-FFF2-40B4-BE49-F238E27FC236}">
                <a16:creationId xmlns:a16="http://schemas.microsoft.com/office/drawing/2014/main" id="{2D6FB9F2-6F4C-4592-BDC0-98343FAF239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17329" y="1673522"/>
            <a:ext cx="298924" cy="250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21" descr="Current National Threat Level is elevated">
            <a:extLst>
              <a:ext uri="{FF2B5EF4-FFF2-40B4-BE49-F238E27FC236}">
                <a16:creationId xmlns:a16="http://schemas.microsoft.com/office/drawing/2014/main" id="{D81888EC-19C6-4FFB-9AA6-3AC41636C59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l="-1613"/>
          <a:stretch>
            <a:fillRect/>
          </a:stretch>
        </p:blipFill>
        <p:spPr bwMode="auto">
          <a:xfrm>
            <a:off x="5592649" y="4170310"/>
            <a:ext cx="2612525" cy="30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546A39B1-9843-428A-8B48-16A690375A69}"/>
              </a:ext>
            </a:extLst>
          </p:cNvPr>
          <p:cNvSpPr txBox="1"/>
          <p:nvPr/>
        </p:nvSpPr>
        <p:spPr>
          <a:xfrm>
            <a:off x="5807824" y="3312552"/>
            <a:ext cx="425116" cy="707886"/>
          </a:xfrm>
          <a:prstGeom prst="rect">
            <a:avLst/>
          </a:prstGeom>
          <a:noFill/>
        </p:spPr>
        <p:txBody>
          <a:bodyPr wrap="none" rtlCol="0">
            <a:spAutoFit/>
          </a:bodyPr>
          <a:lstStyle/>
          <a:p>
            <a:r>
              <a:rPr lang="en-US" sz="1000" dirty="0"/>
              <a:t>URN</a:t>
            </a:r>
          </a:p>
          <a:p>
            <a:r>
              <a:rPr lang="en-US" sz="1000" dirty="0"/>
              <a:t>URN</a:t>
            </a:r>
            <a:br>
              <a:rPr lang="en-US" sz="1000" dirty="0"/>
            </a:br>
            <a:r>
              <a:rPr lang="en-US" sz="1000" dirty="0" err="1"/>
              <a:t>URN</a:t>
            </a:r>
            <a:br>
              <a:rPr lang="en-US" sz="1000" dirty="0"/>
            </a:br>
            <a:r>
              <a:rPr lang="en-US" sz="1000" dirty="0" err="1"/>
              <a:t>URN</a:t>
            </a:r>
            <a:endParaRPr lang="en-US" sz="1000" dirty="0"/>
          </a:p>
        </p:txBody>
      </p:sp>
      <p:pic>
        <p:nvPicPr>
          <p:cNvPr id="277" name="Picture 314" descr="rgfiahjg[1]">
            <a:extLst>
              <a:ext uri="{FF2B5EF4-FFF2-40B4-BE49-F238E27FC236}">
                <a16:creationId xmlns:a16="http://schemas.microsoft.com/office/drawing/2014/main" id="{A4EB2660-B555-4179-83C7-95E04EBAC5C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354433" y="1381910"/>
            <a:ext cx="251286" cy="2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Picture 4" descr="j0286851">
            <a:extLst>
              <a:ext uri="{FF2B5EF4-FFF2-40B4-BE49-F238E27FC236}">
                <a16:creationId xmlns:a16="http://schemas.microsoft.com/office/drawing/2014/main" id="{888F5788-DE80-4F8E-A481-703F6DFB0F70}"/>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5440646" y="965757"/>
            <a:ext cx="431968" cy="378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60" name="Rectangle 209"/>
          <p:cNvSpPr>
            <a:spLocks noChangeArrowheads="1"/>
          </p:cNvSpPr>
          <p:nvPr/>
        </p:nvSpPr>
        <p:spPr bwMode="auto">
          <a:xfrm>
            <a:off x="5866112" y="5999173"/>
            <a:ext cx="8547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dirty="0">
                <a:latin typeface="Calibri" panose="020F0502020204030204" pitchFamily="34" charset="0"/>
              </a:rPr>
              <a:t>&lt; / = / &gt;</a:t>
            </a:r>
          </a:p>
        </p:txBody>
      </p:sp>
      <p:sp>
        <p:nvSpPr>
          <p:cNvPr id="6" name="TextBox 5">
            <a:extLst>
              <a:ext uri="{FF2B5EF4-FFF2-40B4-BE49-F238E27FC236}">
                <a16:creationId xmlns:a16="http://schemas.microsoft.com/office/drawing/2014/main" id="{6C1D9F9E-CB12-4F8C-9FD6-240C098D1A8D}"/>
              </a:ext>
            </a:extLst>
          </p:cNvPr>
          <p:cNvSpPr txBox="1"/>
          <p:nvPr/>
        </p:nvSpPr>
        <p:spPr>
          <a:xfrm>
            <a:off x="3852197" y="6113153"/>
            <a:ext cx="2212203" cy="461665"/>
          </a:xfrm>
          <a:prstGeom prst="rect">
            <a:avLst/>
          </a:prstGeom>
          <a:noFill/>
        </p:spPr>
        <p:txBody>
          <a:bodyPr wrap="square" rtlCol="0">
            <a:spAutoFit/>
          </a:bodyPr>
          <a:lstStyle/>
          <a:p>
            <a:r>
              <a:rPr lang="en-US" dirty="0"/>
              <a:t>SPACE – TIME Equations</a:t>
            </a:r>
          </a:p>
          <a:p>
            <a:r>
              <a:rPr lang="en-US" dirty="0"/>
              <a:t>BLOCKCHAIN PARSING</a:t>
            </a:r>
          </a:p>
        </p:txBody>
      </p:sp>
      <p:sp>
        <p:nvSpPr>
          <p:cNvPr id="11" name="TextBox 10">
            <a:extLst>
              <a:ext uri="{FF2B5EF4-FFF2-40B4-BE49-F238E27FC236}">
                <a16:creationId xmlns:a16="http://schemas.microsoft.com/office/drawing/2014/main" id="{7D8BD5F2-A389-46D3-BE68-730DC1E7FCBE}"/>
              </a:ext>
            </a:extLst>
          </p:cNvPr>
          <p:cNvSpPr txBox="1"/>
          <p:nvPr/>
        </p:nvSpPr>
        <p:spPr>
          <a:xfrm>
            <a:off x="3392269" y="4360124"/>
            <a:ext cx="1889813" cy="276999"/>
          </a:xfrm>
          <a:prstGeom prst="rect">
            <a:avLst/>
          </a:prstGeom>
          <a:noFill/>
        </p:spPr>
        <p:txBody>
          <a:bodyPr wrap="none" rtlCol="0">
            <a:spAutoFit/>
          </a:bodyPr>
          <a:lstStyle/>
          <a:p>
            <a:r>
              <a:rPr lang="en-US" dirty="0"/>
              <a:t>Universal Event / Alert Bus</a:t>
            </a:r>
          </a:p>
        </p:txBody>
      </p:sp>
      <p:sp>
        <p:nvSpPr>
          <p:cNvPr id="22" name="TextBox 21">
            <a:extLst>
              <a:ext uri="{FF2B5EF4-FFF2-40B4-BE49-F238E27FC236}">
                <a16:creationId xmlns:a16="http://schemas.microsoft.com/office/drawing/2014/main" id="{BFEAD171-9069-4F24-961D-C86CF6C4BFFF}"/>
              </a:ext>
            </a:extLst>
          </p:cNvPr>
          <p:cNvSpPr txBox="1"/>
          <p:nvPr/>
        </p:nvSpPr>
        <p:spPr>
          <a:xfrm>
            <a:off x="8294" y="3960737"/>
            <a:ext cx="1011815" cy="246221"/>
          </a:xfrm>
          <a:prstGeom prst="rect">
            <a:avLst/>
          </a:prstGeom>
          <a:noFill/>
        </p:spPr>
        <p:txBody>
          <a:bodyPr wrap="none" rtlCol="0">
            <a:spAutoFit/>
          </a:bodyPr>
          <a:lstStyle/>
          <a:p>
            <a:r>
              <a:rPr lang="en-US" sz="1000" dirty="0">
                <a:solidFill>
                  <a:srgbClr val="FF0000"/>
                </a:solidFill>
              </a:rPr>
              <a:t>FLASH Message</a:t>
            </a:r>
          </a:p>
        </p:txBody>
      </p:sp>
      <p:sp>
        <p:nvSpPr>
          <p:cNvPr id="209" name="TextBox 208">
            <a:extLst>
              <a:ext uri="{FF2B5EF4-FFF2-40B4-BE49-F238E27FC236}">
                <a16:creationId xmlns:a16="http://schemas.microsoft.com/office/drawing/2014/main" id="{189C79F8-685A-4F7C-A0EF-B2017659B3D7}"/>
              </a:ext>
            </a:extLst>
          </p:cNvPr>
          <p:cNvSpPr txBox="1"/>
          <p:nvPr/>
        </p:nvSpPr>
        <p:spPr>
          <a:xfrm>
            <a:off x="1591893" y="4379506"/>
            <a:ext cx="583814" cy="246221"/>
          </a:xfrm>
          <a:prstGeom prst="rect">
            <a:avLst/>
          </a:prstGeom>
          <a:noFill/>
        </p:spPr>
        <p:txBody>
          <a:bodyPr wrap="none" rtlCol="0">
            <a:spAutoFit/>
          </a:bodyPr>
          <a:lstStyle/>
          <a:p>
            <a:r>
              <a:rPr lang="en-US" sz="1000" dirty="0">
                <a:solidFill>
                  <a:srgbClr val="FF0000"/>
                </a:solidFill>
              </a:rPr>
              <a:t>{“108”}</a:t>
            </a:r>
          </a:p>
        </p:txBody>
      </p:sp>
      <p:sp>
        <p:nvSpPr>
          <p:cNvPr id="220" name="TextBox 219">
            <a:extLst>
              <a:ext uri="{FF2B5EF4-FFF2-40B4-BE49-F238E27FC236}">
                <a16:creationId xmlns:a16="http://schemas.microsoft.com/office/drawing/2014/main" id="{42F47088-41C4-4A62-8D1C-EBD8DA02691C}"/>
              </a:ext>
            </a:extLst>
          </p:cNvPr>
          <p:cNvSpPr txBox="1"/>
          <p:nvPr/>
        </p:nvSpPr>
        <p:spPr>
          <a:xfrm>
            <a:off x="4182532" y="2781259"/>
            <a:ext cx="583814" cy="246221"/>
          </a:xfrm>
          <a:prstGeom prst="rect">
            <a:avLst/>
          </a:prstGeom>
          <a:noFill/>
        </p:spPr>
        <p:txBody>
          <a:bodyPr wrap="none" rtlCol="0">
            <a:spAutoFit/>
          </a:bodyPr>
          <a:lstStyle/>
          <a:p>
            <a:r>
              <a:rPr lang="en-US" sz="1000" dirty="0">
                <a:solidFill>
                  <a:srgbClr val="FF0000"/>
                </a:solidFill>
              </a:rPr>
              <a:t>{“108”}</a:t>
            </a:r>
          </a:p>
        </p:txBody>
      </p:sp>
      <p:sp>
        <p:nvSpPr>
          <p:cNvPr id="232" name="TextBox 231">
            <a:extLst>
              <a:ext uri="{FF2B5EF4-FFF2-40B4-BE49-F238E27FC236}">
                <a16:creationId xmlns:a16="http://schemas.microsoft.com/office/drawing/2014/main" id="{C120C1BB-F84F-4BFE-96C0-AF6C83160394}"/>
              </a:ext>
            </a:extLst>
          </p:cNvPr>
          <p:cNvSpPr txBox="1"/>
          <p:nvPr/>
        </p:nvSpPr>
        <p:spPr>
          <a:xfrm>
            <a:off x="2027049" y="3003098"/>
            <a:ext cx="583814" cy="246221"/>
          </a:xfrm>
          <a:prstGeom prst="rect">
            <a:avLst/>
          </a:prstGeom>
          <a:noFill/>
        </p:spPr>
        <p:txBody>
          <a:bodyPr wrap="none" rtlCol="0">
            <a:spAutoFit/>
          </a:bodyPr>
          <a:lstStyle/>
          <a:p>
            <a:r>
              <a:rPr lang="en-US" sz="1000" dirty="0">
                <a:solidFill>
                  <a:srgbClr val="FF0000"/>
                </a:solidFill>
              </a:rPr>
              <a:t>{“108”}</a:t>
            </a:r>
          </a:p>
        </p:txBody>
      </p:sp>
      <p:pic>
        <p:nvPicPr>
          <p:cNvPr id="242" name="Picture 421" descr="Current National Threat Level is elevated">
            <a:extLst>
              <a:ext uri="{FF2B5EF4-FFF2-40B4-BE49-F238E27FC236}">
                <a16:creationId xmlns:a16="http://schemas.microsoft.com/office/drawing/2014/main" id="{851E4843-C4C0-47B4-A48B-F4E4AC93F89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l="-1613"/>
          <a:stretch>
            <a:fillRect/>
          </a:stretch>
        </p:blipFill>
        <p:spPr bwMode="auto">
          <a:xfrm>
            <a:off x="8119845" y="657303"/>
            <a:ext cx="1017295" cy="30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 name="TextBox 266">
            <a:extLst>
              <a:ext uri="{FF2B5EF4-FFF2-40B4-BE49-F238E27FC236}">
                <a16:creationId xmlns:a16="http://schemas.microsoft.com/office/drawing/2014/main" id="{1EE26AC3-8BCC-4121-85EE-062279F1349B}"/>
              </a:ext>
            </a:extLst>
          </p:cNvPr>
          <p:cNvSpPr txBox="1"/>
          <p:nvPr/>
        </p:nvSpPr>
        <p:spPr>
          <a:xfrm>
            <a:off x="1539778" y="5202664"/>
            <a:ext cx="465192" cy="246221"/>
          </a:xfrm>
          <a:prstGeom prst="rect">
            <a:avLst/>
          </a:prstGeom>
          <a:noFill/>
        </p:spPr>
        <p:txBody>
          <a:bodyPr wrap="none" rtlCol="0">
            <a:spAutoFit/>
          </a:bodyPr>
          <a:lstStyle/>
          <a:p>
            <a:r>
              <a:rPr lang="en-US" sz="1000" dirty="0">
                <a:solidFill>
                  <a:srgbClr val="C00000"/>
                </a:solidFill>
              </a:rPr>
              <a:t>SYNC</a:t>
            </a:r>
          </a:p>
        </p:txBody>
      </p:sp>
      <p:sp>
        <p:nvSpPr>
          <p:cNvPr id="268" name="TextBox 267">
            <a:extLst>
              <a:ext uri="{FF2B5EF4-FFF2-40B4-BE49-F238E27FC236}">
                <a16:creationId xmlns:a16="http://schemas.microsoft.com/office/drawing/2014/main" id="{38DE7BA2-A625-42B8-B977-A6F31032AF58}"/>
              </a:ext>
            </a:extLst>
          </p:cNvPr>
          <p:cNvSpPr txBox="1"/>
          <p:nvPr/>
        </p:nvSpPr>
        <p:spPr>
          <a:xfrm>
            <a:off x="1544477" y="5860811"/>
            <a:ext cx="465192" cy="246221"/>
          </a:xfrm>
          <a:prstGeom prst="rect">
            <a:avLst/>
          </a:prstGeom>
          <a:noFill/>
        </p:spPr>
        <p:txBody>
          <a:bodyPr wrap="none" rtlCol="0">
            <a:spAutoFit/>
          </a:bodyPr>
          <a:lstStyle/>
          <a:p>
            <a:r>
              <a:rPr lang="en-US" sz="1000" dirty="0">
                <a:solidFill>
                  <a:srgbClr val="C00000"/>
                </a:solidFill>
              </a:rPr>
              <a:t>SYNC</a:t>
            </a:r>
          </a:p>
        </p:txBody>
      </p:sp>
      <p:pic>
        <p:nvPicPr>
          <p:cNvPr id="279" name="Picture 297" descr="default">
            <a:extLst>
              <a:ext uri="{FF2B5EF4-FFF2-40B4-BE49-F238E27FC236}">
                <a16:creationId xmlns:a16="http://schemas.microsoft.com/office/drawing/2014/main" id="{D9DE540F-F72F-4934-8605-ED2F1B37433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42637" y="2642534"/>
            <a:ext cx="484519" cy="515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84" descr="globe">
            <a:extLst>
              <a:ext uri="{FF2B5EF4-FFF2-40B4-BE49-F238E27FC236}">
                <a16:creationId xmlns:a16="http://schemas.microsoft.com/office/drawing/2014/main" id="{4B351CA9-896B-4D65-A5B0-5864949698B7}"/>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542678" y="1359288"/>
            <a:ext cx="961367" cy="31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314" descr="rgfiahjg[1]">
            <a:extLst>
              <a:ext uri="{FF2B5EF4-FFF2-40B4-BE49-F238E27FC236}">
                <a16:creationId xmlns:a16="http://schemas.microsoft.com/office/drawing/2014/main" id="{E89870F1-06AE-4071-96B0-0B587B183CE4}"/>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3556677" y="1387250"/>
            <a:ext cx="251286" cy="2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3" name="Picture 7" descr="rgfiahjg[1]">
            <a:extLst>
              <a:ext uri="{FF2B5EF4-FFF2-40B4-BE49-F238E27FC236}">
                <a16:creationId xmlns:a16="http://schemas.microsoft.com/office/drawing/2014/main" id="{8244F3BF-7516-4FDF-9F3E-2ECEF2ECCF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2827" y="1392186"/>
            <a:ext cx="3048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7" descr="rgfiahjg[1]">
            <a:extLst>
              <a:ext uri="{FF2B5EF4-FFF2-40B4-BE49-F238E27FC236}">
                <a16:creationId xmlns:a16="http://schemas.microsoft.com/office/drawing/2014/main" id="{4A9EC545-9E07-45C4-8CD6-3524A851F8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6114" y="2652919"/>
            <a:ext cx="3048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5" name="Picture 40" descr="MC900133529[1]">
            <a:extLst>
              <a:ext uri="{FF2B5EF4-FFF2-40B4-BE49-F238E27FC236}">
                <a16:creationId xmlns:a16="http://schemas.microsoft.com/office/drawing/2014/main" id="{A8708992-1CC0-4959-9C59-699E6AAF6A6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72046" y="2147815"/>
            <a:ext cx="373997" cy="25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 name="Picture 228" descr="vector_Logo_Typ_1">
            <a:extLst>
              <a:ext uri="{FF2B5EF4-FFF2-40B4-BE49-F238E27FC236}">
                <a16:creationId xmlns:a16="http://schemas.microsoft.com/office/drawing/2014/main" id="{DB6FB60E-1750-4037-B064-490E0E77A05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4180" y="502541"/>
            <a:ext cx="450863" cy="26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84" descr="globe">
            <a:extLst>
              <a:ext uri="{FF2B5EF4-FFF2-40B4-BE49-F238E27FC236}">
                <a16:creationId xmlns:a16="http://schemas.microsoft.com/office/drawing/2014/main" id="{72FA292C-AF20-4240-97C6-2ECD1D772840}"/>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448779" y="1336022"/>
            <a:ext cx="841412" cy="35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 name="Picture 314" descr="rgfiahjg[1]"/>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472664" y="1377832"/>
            <a:ext cx="251286" cy="2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9" name="Picture 288">
            <a:extLst>
              <a:ext uri="{FF2B5EF4-FFF2-40B4-BE49-F238E27FC236}">
                <a16:creationId xmlns:a16="http://schemas.microsoft.com/office/drawing/2014/main" id="{B8B22FA9-2BBD-4D78-9374-F366A76D5FCC}"/>
              </a:ext>
            </a:extLst>
          </p:cNvPr>
          <p:cNvPicPr>
            <a:picLocks noChangeAspect="1"/>
          </p:cNvPicPr>
          <p:nvPr/>
        </p:nvPicPr>
        <p:blipFill rotWithShape="1">
          <a:blip r:embed="rId48">
            <a:extLst>
              <a:ext uri="{28A0092B-C50C-407E-A947-70E740481C1C}">
                <a14:useLocalDpi xmlns:a14="http://schemas.microsoft.com/office/drawing/2010/main" val="0"/>
              </a:ext>
            </a:extLst>
          </a:blip>
          <a:srcRect b="54428"/>
          <a:stretch/>
        </p:blipFill>
        <p:spPr>
          <a:xfrm>
            <a:off x="6873696" y="3195437"/>
            <a:ext cx="1313784" cy="777368"/>
          </a:xfrm>
          <a:prstGeom prst="rect">
            <a:avLst/>
          </a:prstGeom>
        </p:spPr>
      </p:pic>
      <p:sp>
        <p:nvSpPr>
          <p:cNvPr id="290" name="TextBox 289">
            <a:extLst>
              <a:ext uri="{FF2B5EF4-FFF2-40B4-BE49-F238E27FC236}">
                <a16:creationId xmlns:a16="http://schemas.microsoft.com/office/drawing/2014/main" id="{966C4075-4E48-44B4-888E-BE86807B2835}"/>
              </a:ext>
            </a:extLst>
          </p:cNvPr>
          <p:cNvSpPr txBox="1"/>
          <p:nvPr/>
        </p:nvSpPr>
        <p:spPr>
          <a:xfrm>
            <a:off x="6786059" y="3173864"/>
            <a:ext cx="660758" cy="215444"/>
          </a:xfrm>
          <a:prstGeom prst="rect">
            <a:avLst/>
          </a:prstGeom>
          <a:noFill/>
        </p:spPr>
        <p:txBody>
          <a:bodyPr wrap="none" rtlCol="0">
            <a:spAutoFit/>
          </a:bodyPr>
          <a:lstStyle/>
          <a:p>
            <a:r>
              <a:rPr lang="en-US" sz="800" dirty="0">
                <a:highlight>
                  <a:srgbClr val="FFFF00"/>
                </a:highlight>
              </a:rPr>
              <a:t>QUANTUM</a:t>
            </a:r>
          </a:p>
        </p:txBody>
      </p:sp>
      <p:sp>
        <p:nvSpPr>
          <p:cNvPr id="291" name="TextBox 290">
            <a:extLst>
              <a:ext uri="{FF2B5EF4-FFF2-40B4-BE49-F238E27FC236}">
                <a16:creationId xmlns:a16="http://schemas.microsoft.com/office/drawing/2014/main" id="{39D74B6A-8560-4B78-96FF-6889866DDB28}"/>
              </a:ext>
            </a:extLst>
          </p:cNvPr>
          <p:cNvSpPr txBox="1"/>
          <p:nvPr/>
        </p:nvSpPr>
        <p:spPr>
          <a:xfrm>
            <a:off x="6804884" y="3657041"/>
            <a:ext cx="857927" cy="369332"/>
          </a:xfrm>
          <a:prstGeom prst="rect">
            <a:avLst/>
          </a:prstGeom>
          <a:noFill/>
        </p:spPr>
        <p:txBody>
          <a:bodyPr wrap="none" rtlCol="0">
            <a:spAutoFit/>
          </a:bodyPr>
          <a:lstStyle/>
          <a:p>
            <a:r>
              <a:rPr lang="en-US" sz="900" dirty="0">
                <a:highlight>
                  <a:srgbClr val="FFFF00"/>
                </a:highlight>
              </a:rPr>
              <a:t>NON-</a:t>
            </a:r>
          </a:p>
          <a:p>
            <a:r>
              <a:rPr lang="en-US" sz="900" dirty="0">
                <a:highlight>
                  <a:srgbClr val="FFFF00"/>
                </a:highlight>
              </a:rPr>
              <a:t>REPUDIATION</a:t>
            </a:r>
          </a:p>
        </p:txBody>
      </p:sp>
      <p:pic>
        <p:nvPicPr>
          <p:cNvPr id="292" name="Picture 2" descr="Image result for Hashgraph logo">
            <a:extLst>
              <a:ext uri="{FF2B5EF4-FFF2-40B4-BE49-F238E27FC236}">
                <a16:creationId xmlns:a16="http://schemas.microsoft.com/office/drawing/2014/main" id="{CF49D071-D524-46D1-AC63-76CF9C5E1C91}"/>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3009227" y="4809808"/>
            <a:ext cx="805121" cy="717268"/>
          </a:xfrm>
          <a:prstGeom prst="rect">
            <a:avLst/>
          </a:prstGeom>
          <a:noFill/>
          <a:ln w="12700">
            <a:solidFill>
              <a:schemeClr val="accent2"/>
            </a:solidFill>
          </a:ln>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C105D19B-CF34-40F6-8130-EE084A5218B8}"/>
              </a:ext>
            </a:extLst>
          </p:cNvPr>
          <p:cNvSpPr txBox="1"/>
          <p:nvPr/>
        </p:nvSpPr>
        <p:spPr>
          <a:xfrm>
            <a:off x="3793392" y="4729036"/>
            <a:ext cx="1536126" cy="830997"/>
          </a:xfrm>
          <a:prstGeom prst="rect">
            <a:avLst/>
          </a:prstGeom>
          <a:noFill/>
        </p:spPr>
        <p:txBody>
          <a:bodyPr wrap="none" rtlCol="0">
            <a:spAutoFit/>
          </a:bodyPr>
          <a:lstStyle/>
          <a:p>
            <a:r>
              <a:rPr lang="en-US" dirty="0">
                <a:solidFill>
                  <a:schemeClr val="accent2"/>
                </a:solidFill>
              </a:rPr>
              <a:t>HASHGRAPH</a:t>
            </a:r>
          </a:p>
          <a:p>
            <a:r>
              <a:rPr lang="en-US" dirty="0">
                <a:solidFill>
                  <a:schemeClr val="accent2"/>
                </a:solidFill>
              </a:rPr>
              <a:t>Consensus Algorithm</a:t>
            </a:r>
          </a:p>
          <a:p>
            <a:r>
              <a:rPr lang="en-US" dirty="0">
                <a:solidFill>
                  <a:schemeClr val="accent2"/>
                </a:solidFill>
              </a:rPr>
              <a:t>Time Averaged</a:t>
            </a:r>
          </a:p>
          <a:p>
            <a:r>
              <a:rPr lang="en-US" dirty="0">
                <a:solidFill>
                  <a:schemeClr val="accent2"/>
                </a:solidFill>
              </a:rPr>
              <a:t>Time Stamping</a:t>
            </a:r>
          </a:p>
        </p:txBody>
      </p:sp>
      <p:pic>
        <p:nvPicPr>
          <p:cNvPr id="294" name="Picture 314" descr="rgfiahjg[1]">
            <a:extLst>
              <a:ext uri="{FF2B5EF4-FFF2-40B4-BE49-F238E27FC236}">
                <a16:creationId xmlns:a16="http://schemas.microsoft.com/office/drawing/2014/main" id="{6BAFE976-3E25-41CC-9236-EA6CBCEFE163}"/>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4815150" y="4668103"/>
            <a:ext cx="344442" cy="29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5" name="TextBox 294">
            <a:extLst>
              <a:ext uri="{FF2B5EF4-FFF2-40B4-BE49-F238E27FC236}">
                <a16:creationId xmlns:a16="http://schemas.microsoft.com/office/drawing/2014/main" id="{8C349EAF-D3AF-454B-A6C9-AE511D43EADF}"/>
              </a:ext>
            </a:extLst>
          </p:cNvPr>
          <p:cNvSpPr txBox="1"/>
          <p:nvPr/>
        </p:nvSpPr>
        <p:spPr>
          <a:xfrm>
            <a:off x="8143081" y="1549209"/>
            <a:ext cx="995016" cy="276999"/>
          </a:xfrm>
          <a:prstGeom prst="rect">
            <a:avLst/>
          </a:prstGeom>
          <a:noFill/>
        </p:spPr>
        <p:txBody>
          <a:bodyPr wrap="none" rtlCol="0">
            <a:spAutoFit/>
          </a:bodyPr>
          <a:lstStyle/>
          <a:p>
            <a:pPr algn="ctr"/>
            <a:r>
              <a:rPr lang="en-US" dirty="0">
                <a:solidFill>
                  <a:schemeClr val="accent6"/>
                </a:solidFill>
              </a:rPr>
              <a:t>“THE GRAIL”</a:t>
            </a:r>
            <a:endParaRPr lang="en-US" sz="1000" dirty="0">
              <a:solidFill>
                <a:schemeClr val="accent6"/>
              </a:solidFill>
            </a:endParaRPr>
          </a:p>
        </p:txBody>
      </p:sp>
      <p:pic>
        <p:nvPicPr>
          <p:cNvPr id="296" name="Picture 4" descr="https://tse1.mm.bing.net/th?&amp;id=JN.FPkeCEraZrvjpUCdamq1zQ&amp;w=300&amp;h=300&amp;c=0&amp;pid=1.9&amp;rs=0&amp;p=0">
            <a:extLst>
              <a:ext uri="{FF2B5EF4-FFF2-40B4-BE49-F238E27FC236}">
                <a16:creationId xmlns:a16="http://schemas.microsoft.com/office/drawing/2014/main" id="{1B8737B3-97BB-400C-904B-D126F4D3C3AD}"/>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8200362" y="3977687"/>
            <a:ext cx="933219" cy="45854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1956" descr="w_01zlzi[1]">
            <a:extLst>
              <a:ext uri="{FF2B5EF4-FFF2-40B4-BE49-F238E27FC236}">
                <a16:creationId xmlns:a16="http://schemas.microsoft.com/office/drawing/2014/main" id="{024C2A16-67F6-4341-852F-096A562131F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40758" y="4414284"/>
            <a:ext cx="367105" cy="35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8" name="Picture 161">
            <a:extLst>
              <a:ext uri="{FF2B5EF4-FFF2-40B4-BE49-F238E27FC236}">
                <a16:creationId xmlns:a16="http://schemas.microsoft.com/office/drawing/2014/main" id="{E18F690F-20D3-4E3D-93B1-4D0DE3CD7849}"/>
              </a:ext>
            </a:extLst>
          </p:cNvPr>
          <p:cNvPicPr preferRelativeResize="0">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215399" y="4276041"/>
            <a:ext cx="267234" cy="151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9" name="Picture 61" descr="ANd9GcSvFw_tMrkk6m7ea9AXfz9T74cDFaG7dhZclhP3ULjqQOeSvpjr">
            <a:extLst>
              <a:ext uri="{FF2B5EF4-FFF2-40B4-BE49-F238E27FC236}">
                <a16:creationId xmlns:a16="http://schemas.microsoft.com/office/drawing/2014/main" id="{4A6B9A36-FAE7-4F4B-9915-FC924601039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40431" y="4260777"/>
            <a:ext cx="203238" cy="17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93" name="Rectangle 70792">
            <a:extLst>
              <a:ext uri="{FF2B5EF4-FFF2-40B4-BE49-F238E27FC236}">
                <a16:creationId xmlns:a16="http://schemas.microsoft.com/office/drawing/2014/main" id="{B9216462-7662-43A9-9CC0-9BD1E764D7CE}"/>
              </a:ext>
            </a:extLst>
          </p:cNvPr>
          <p:cNvSpPr/>
          <p:nvPr/>
        </p:nvSpPr>
        <p:spPr>
          <a:xfrm>
            <a:off x="8211251" y="4357371"/>
            <a:ext cx="947888" cy="276999"/>
          </a:xfrm>
          <a:prstGeom prst="rect">
            <a:avLst/>
          </a:prstGeom>
        </p:spPr>
        <p:txBody>
          <a:bodyPr wrap="none">
            <a:spAutoFit/>
          </a:bodyPr>
          <a:lstStyle/>
          <a:p>
            <a:r>
              <a:rPr lang="en-US" dirty="0">
                <a:solidFill>
                  <a:srgbClr val="66FF33"/>
                </a:solidFill>
              </a:rPr>
              <a:t>Geo-spatial </a:t>
            </a:r>
          </a:p>
        </p:txBody>
      </p:sp>
      <p:pic>
        <p:nvPicPr>
          <p:cNvPr id="301" name="Picture 314" descr="rgfiahjg[1]">
            <a:extLst>
              <a:ext uri="{FF2B5EF4-FFF2-40B4-BE49-F238E27FC236}">
                <a16:creationId xmlns:a16="http://schemas.microsoft.com/office/drawing/2014/main" id="{34933015-9A1A-46F3-A5C0-7C975C0F904C}"/>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218243" y="5003043"/>
            <a:ext cx="158587" cy="134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2" name="Picture 314" descr="rgfiahjg[1]">
            <a:extLst>
              <a:ext uri="{FF2B5EF4-FFF2-40B4-BE49-F238E27FC236}">
                <a16:creationId xmlns:a16="http://schemas.microsoft.com/office/drawing/2014/main" id="{4827CC38-C078-4353-9781-D13145CB37E9}"/>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014382" y="4998771"/>
            <a:ext cx="158587" cy="134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3" name="Picture 210" descr="bitcoin-blockchain">
            <a:extLst>
              <a:ext uri="{FF2B5EF4-FFF2-40B4-BE49-F238E27FC236}">
                <a16:creationId xmlns:a16="http://schemas.microsoft.com/office/drawing/2014/main" id="{EF2CEA1C-95CF-40D9-8931-CA2086CAA79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3896682" y="6493465"/>
            <a:ext cx="1621608" cy="3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94" name="TextBox 70793">
            <a:extLst>
              <a:ext uri="{FF2B5EF4-FFF2-40B4-BE49-F238E27FC236}">
                <a16:creationId xmlns:a16="http://schemas.microsoft.com/office/drawing/2014/main" id="{2AEFDFCA-61E6-4EDA-A82D-198B155032F0}"/>
              </a:ext>
            </a:extLst>
          </p:cNvPr>
          <p:cNvSpPr txBox="1"/>
          <p:nvPr/>
        </p:nvSpPr>
        <p:spPr>
          <a:xfrm>
            <a:off x="3794161" y="6669138"/>
            <a:ext cx="756938" cy="246221"/>
          </a:xfrm>
          <a:prstGeom prst="rect">
            <a:avLst/>
          </a:prstGeom>
          <a:noFill/>
        </p:spPr>
        <p:txBody>
          <a:bodyPr wrap="none" rtlCol="0">
            <a:spAutoFit/>
          </a:bodyPr>
          <a:lstStyle/>
          <a:p>
            <a:r>
              <a:rPr lang="en-US" sz="1000" dirty="0"/>
              <a:t>{“Org_ID”}</a:t>
            </a:r>
          </a:p>
        </p:txBody>
      </p:sp>
      <p:sp>
        <p:nvSpPr>
          <p:cNvPr id="70795" name="TextBox 70794">
            <a:extLst>
              <a:ext uri="{FF2B5EF4-FFF2-40B4-BE49-F238E27FC236}">
                <a16:creationId xmlns:a16="http://schemas.microsoft.com/office/drawing/2014/main" id="{A88957D1-119E-4691-AC48-BD3AE035EEFE}"/>
              </a:ext>
            </a:extLst>
          </p:cNvPr>
          <p:cNvSpPr txBox="1"/>
          <p:nvPr/>
        </p:nvSpPr>
        <p:spPr>
          <a:xfrm>
            <a:off x="4428781" y="6442647"/>
            <a:ext cx="627095" cy="246221"/>
          </a:xfrm>
          <a:prstGeom prst="rect">
            <a:avLst/>
          </a:prstGeom>
          <a:noFill/>
        </p:spPr>
        <p:txBody>
          <a:bodyPr wrap="none" rtlCol="0">
            <a:spAutoFit/>
          </a:bodyPr>
          <a:lstStyle/>
          <a:p>
            <a:r>
              <a:rPr lang="en-US" sz="1000" dirty="0"/>
              <a:t>{“URN”}</a:t>
            </a:r>
          </a:p>
        </p:txBody>
      </p:sp>
      <p:pic>
        <p:nvPicPr>
          <p:cNvPr id="305" name="Picture 314" descr="rgfiahjg[1]">
            <a:extLst>
              <a:ext uri="{FF2B5EF4-FFF2-40B4-BE49-F238E27FC236}">
                <a16:creationId xmlns:a16="http://schemas.microsoft.com/office/drawing/2014/main" id="{72DC36D5-16A9-4CC5-9236-8032A4919833}"/>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516578" y="6543138"/>
            <a:ext cx="344442" cy="29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6" name="Picture 314" descr="rgfiahjg[1]">
            <a:extLst>
              <a:ext uri="{FF2B5EF4-FFF2-40B4-BE49-F238E27FC236}">
                <a16:creationId xmlns:a16="http://schemas.microsoft.com/office/drawing/2014/main" id="{ECB09D46-F2AF-4472-97BC-899C3936F20C}"/>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817617" y="6554112"/>
            <a:ext cx="344442" cy="29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96" name="TextBox 70795">
            <a:extLst>
              <a:ext uri="{FF2B5EF4-FFF2-40B4-BE49-F238E27FC236}">
                <a16:creationId xmlns:a16="http://schemas.microsoft.com/office/drawing/2014/main" id="{4A5A55EB-4673-4604-AC22-7337512A1A72}"/>
              </a:ext>
            </a:extLst>
          </p:cNvPr>
          <p:cNvSpPr txBox="1"/>
          <p:nvPr/>
        </p:nvSpPr>
        <p:spPr>
          <a:xfrm>
            <a:off x="5428774" y="6303959"/>
            <a:ext cx="1810111" cy="246221"/>
          </a:xfrm>
          <a:prstGeom prst="rect">
            <a:avLst/>
          </a:prstGeom>
          <a:noFill/>
        </p:spPr>
        <p:txBody>
          <a:bodyPr wrap="none" rtlCol="0">
            <a:spAutoFit/>
          </a:bodyPr>
          <a:lstStyle/>
          <a:p>
            <a:r>
              <a:rPr lang="en-US" sz="1000" dirty="0">
                <a:solidFill>
                  <a:srgbClr val="C00000"/>
                </a:solidFill>
              </a:rPr>
              <a:t>HEARTBEAT SYNCRONIZATION</a:t>
            </a:r>
          </a:p>
        </p:txBody>
      </p:sp>
      <p:sp>
        <p:nvSpPr>
          <p:cNvPr id="70797" name="TextBox 70796">
            <a:extLst>
              <a:ext uri="{FF2B5EF4-FFF2-40B4-BE49-F238E27FC236}">
                <a16:creationId xmlns:a16="http://schemas.microsoft.com/office/drawing/2014/main" id="{4C5BB07D-D251-4D61-BF47-02A250E44DD6}"/>
              </a:ext>
            </a:extLst>
          </p:cNvPr>
          <p:cNvSpPr txBox="1"/>
          <p:nvPr/>
        </p:nvSpPr>
        <p:spPr>
          <a:xfrm>
            <a:off x="5878411" y="6480181"/>
            <a:ext cx="902811" cy="400110"/>
          </a:xfrm>
          <a:prstGeom prst="rect">
            <a:avLst/>
          </a:prstGeom>
          <a:solidFill>
            <a:schemeClr val="accent2"/>
          </a:solidFill>
        </p:spPr>
        <p:txBody>
          <a:bodyPr wrap="none" rtlCol="0">
            <a:spAutoFit/>
          </a:bodyPr>
          <a:lstStyle/>
          <a:p>
            <a:r>
              <a:rPr lang="en-US" sz="1000" dirty="0">
                <a:solidFill>
                  <a:srgbClr val="66FF33"/>
                </a:solidFill>
              </a:rPr>
              <a:t>FIREFLY SYNC</a:t>
            </a:r>
            <a:br>
              <a:rPr lang="en-US" sz="1000" dirty="0">
                <a:solidFill>
                  <a:srgbClr val="66FF33"/>
                </a:solidFill>
              </a:rPr>
            </a:br>
            <a:r>
              <a:rPr lang="en-US" sz="1000" dirty="0">
                <a:solidFill>
                  <a:srgbClr val="66FF33"/>
                </a:solidFill>
              </a:rPr>
              <a:t>CONSENSUS</a:t>
            </a:r>
          </a:p>
        </p:txBody>
      </p:sp>
      <p:pic>
        <p:nvPicPr>
          <p:cNvPr id="307" name="Picture 40" descr="MC900133529[1]">
            <a:extLst>
              <a:ext uri="{FF2B5EF4-FFF2-40B4-BE49-F238E27FC236}">
                <a16:creationId xmlns:a16="http://schemas.microsoft.com/office/drawing/2014/main" id="{81976399-D3EB-48BD-BEF3-CC835F952E3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170553" y="6576584"/>
            <a:ext cx="373997" cy="25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 name="Picture 40" descr="MC900133529[1]">
            <a:extLst>
              <a:ext uri="{FF2B5EF4-FFF2-40B4-BE49-F238E27FC236}">
                <a16:creationId xmlns:a16="http://schemas.microsoft.com/office/drawing/2014/main" id="{8B8FC091-BBC2-476F-8CBC-62C732908A8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48297" y="6283533"/>
            <a:ext cx="373997" cy="25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 name="Picture 40" descr="MC900133529[1]">
            <a:extLst>
              <a:ext uri="{FF2B5EF4-FFF2-40B4-BE49-F238E27FC236}">
                <a16:creationId xmlns:a16="http://schemas.microsoft.com/office/drawing/2014/main" id="{8B43C084-72DD-4B44-B226-D5BF0A00D92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721703" y="6574818"/>
            <a:ext cx="373997" cy="25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1" name="Picture 314" descr="rgfiahjg[1]">
            <a:extLst>
              <a:ext uri="{FF2B5EF4-FFF2-40B4-BE49-F238E27FC236}">
                <a16:creationId xmlns:a16="http://schemas.microsoft.com/office/drawing/2014/main" id="{EA01277E-837F-4B61-AD22-8B92268E3239}"/>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514896" y="6623917"/>
            <a:ext cx="213618" cy="208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98" name="TextBox 70797">
            <a:extLst>
              <a:ext uri="{FF2B5EF4-FFF2-40B4-BE49-F238E27FC236}">
                <a16:creationId xmlns:a16="http://schemas.microsoft.com/office/drawing/2014/main" id="{8E2A92A1-5AD9-42FD-B7E3-8F1DEE3D68F9}"/>
              </a:ext>
            </a:extLst>
          </p:cNvPr>
          <p:cNvSpPr txBox="1"/>
          <p:nvPr/>
        </p:nvSpPr>
        <p:spPr>
          <a:xfrm>
            <a:off x="7170553" y="5576141"/>
            <a:ext cx="1077539" cy="400110"/>
          </a:xfrm>
          <a:prstGeom prst="rect">
            <a:avLst/>
          </a:prstGeom>
          <a:noFill/>
        </p:spPr>
        <p:txBody>
          <a:bodyPr wrap="none" rtlCol="0">
            <a:spAutoFit/>
          </a:bodyPr>
          <a:lstStyle/>
          <a:p>
            <a:r>
              <a:rPr lang="en-US" sz="1000" dirty="0"/>
              <a:t>World Computer</a:t>
            </a:r>
          </a:p>
          <a:p>
            <a:r>
              <a:rPr lang="en-US" sz="1000" dirty="0"/>
              <a:t>Neural Network</a:t>
            </a:r>
          </a:p>
        </p:txBody>
      </p:sp>
      <p:pic>
        <p:nvPicPr>
          <p:cNvPr id="312" name="Picture 315" descr="MC900441336[1]">
            <a:extLst>
              <a:ext uri="{FF2B5EF4-FFF2-40B4-BE49-F238E27FC236}">
                <a16:creationId xmlns:a16="http://schemas.microsoft.com/office/drawing/2014/main" id="{3537F15D-9F4F-4BDA-BDC3-87874C7E473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t="12500" b="18750"/>
          <a:stretch>
            <a:fillRect/>
          </a:stretch>
        </p:blipFill>
        <p:spPr bwMode="auto">
          <a:xfrm>
            <a:off x="7133757" y="5956784"/>
            <a:ext cx="339435" cy="27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3" name="Picture 315" descr="MC900441336[1]">
            <a:extLst>
              <a:ext uri="{FF2B5EF4-FFF2-40B4-BE49-F238E27FC236}">
                <a16:creationId xmlns:a16="http://schemas.microsoft.com/office/drawing/2014/main" id="{29F13D8E-7E33-4C0D-8CDC-F899BA49AE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t="12500" b="18750"/>
          <a:stretch>
            <a:fillRect/>
          </a:stretch>
        </p:blipFill>
        <p:spPr bwMode="auto">
          <a:xfrm>
            <a:off x="7816542" y="5963370"/>
            <a:ext cx="339435" cy="27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Picture 201" descr="PING_sonar_"/>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7913701" y="4491869"/>
            <a:ext cx="287591" cy="27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4" name="TextBox 313">
            <a:extLst>
              <a:ext uri="{FF2B5EF4-FFF2-40B4-BE49-F238E27FC236}">
                <a16:creationId xmlns:a16="http://schemas.microsoft.com/office/drawing/2014/main" id="{01187206-4573-475F-B761-D3766272B58E}"/>
              </a:ext>
            </a:extLst>
          </p:cNvPr>
          <p:cNvSpPr txBox="1"/>
          <p:nvPr/>
        </p:nvSpPr>
        <p:spPr>
          <a:xfrm>
            <a:off x="1579098" y="3157539"/>
            <a:ext cx="583814" cy="246221"/>
          </a:xfrm>
          <a:prstGeom prst="rect">
            <a:avLst/>
          </a:prstGeom>
          <a:noFill/>
        </p:spPr>
        <p:txBody>
          <a:bodyPr wrap="none" rtlCol="0">
            <a:spAutoFit/>
          </a:bodyPr>
          <a:lstStyle/>
          <a:p>
            <a:r>
              <a:rPr lang="en-US" sz="1000" dirty="0">
                <a:solidFill>
                  <a:srgbClr val="FF0000"/>
                </a:solidFill>
              </a:rPr>
              <a:t>{“108”}</a:t>
            </a:r>
          </a:p>
        </p:txBody>
      </p:sp>
      <p:pic>
        <p:nvPicPr>
          <p:cNvPr id="315" name="Picture 14" descr="https://tse1.mm.bing.net/th?&amp;id=JN.x8857qmjLvxLNLV//tEUIw&amp;w=300&amp;h=300&amp;c=0&amp;pid=1.9&amp;rs=0&amp;p=0">
            <a:extLst>
              <a:ext uri="{FF2B5EF4-FFF2-40B4-BE49-F238E27FC236}">
                <a16:creationId xmlns:a16="http://schemas.microsoft.com/office/drawing/2014/main" id="{17DFA364-13A2-4610-B5E2-A90A5DE5E14B}"/>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6705957" y="5228190"/>
            <a:ext cx="338282" cy="403863"/>
          </a:xfrm>
          <a:prstGeom prst="rect">
            <a:avLst/>
          </a:prstGeom>
          <a:noFill/>
          <a:extLst>
            <a:ext uri="{909E8E84-426E-40DD-AFC4-6F175D3DCCD1}">
              <a14:hiddenFill xmlns:a14="http://schemas.microsoft.com/office/drawing/2010/main">
                <a:solidFill>
                  <a:srgbClr val="FFFFFF"/>
                </a:solidFill>
              </a14:hiddenFill>
            </a:ext>
          </a:extLst>
        </p:spPr>
      </p:pic>
      <p:pic>
        <p:nvPicPr>
          <p:cNvPr id="70719" name="Picture 151" descr="artificial"/>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7601086" y="14688"/>
            <a:ext cx="615232" cy="101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99" name="TextBox 70798">
            <a:extLst>
              <a:ext uri="{FF2B5EF4-FFF2-40B4-BE49-F238E27FC236}">
                <a16:creationId xmlns:a16="http://schemas.microsoft.com/office/drawing/2014/main" id="{BF59BC92-839C-471B-B7C1-FF09E0778304}"/>
              </a:ext>
            </a:extLst>
          </p:cNvPr>
          <p:cNvSpPr txBox="1"/>
          <p:nvPr/>
        </p:nvSpPr>
        <p:spPr>
          <a:xfrm>
            <a:off x="8645442" y="1699178"/>
            <a:ext cx="587020" cy="246221"/>
          </a:xfrm>
          <a:prstGeom prst="rect">
            <a:avLst/>
          </a:prstGeom>
          <a:noFill/>
        </p:spPr>
        <p:txBody>
          <a:bodyPr wrap="none" rtlCol="0">
            <a:spAutoFit/>
          </a:bodyPr>
          <a:lstStyle/>
          <a:p>
            <a:r>
              <a:rPr lang="en-US" sz="1000" dirty="0"/>
              <a:t>Metrics</a:t>
            </a:r>
          </a:p>
        </p:txBody>
      </p:sp>
      <p:sp>
        <p:nvSpPr>
          <p:cNvPr id="70800" name="TextBox 70799">
            <a:extLst>
              <a:ext uri="{FF2B5EF4-FFF2-40B4-BE49-F238E27FC236}">
                <a16:creationId xmlns:a16="http://schemas.microsoft.com/office/drawing/2014/main" id="{86E43FB4-FCDF-4C6E-B13E-11550BC4648B}"/>
              </a:ext>
            </a:extLst>
          </p:cNvPr>
          <p:cNvSpPr txBox="1"/>
          <p:nvPr/>
        </p:nvSpPr>
        <p:spPr>
          <a:xfrm>
            <a:off x="8661224" y="2336439"/>
            <a:ext cx="566181" cy="246221"/>
          </a:xfrm>
          <a:prstGeom prst="rect">
            <a:avLst/>
          </a:prstGeom>
          <a:noFill/>
        </p:spPr>
        <p:txBody>
          <a:bodyPr wrap="none" rtlCol="0">
            <a:spAutoFit/>
          </a:bodyPr>
          <a:lstStyle/>
          <a:p>
            <a:r>
              <a:rPr lang="en-US" sz="1000" dirty="0"/>
              <a:t>Meters</a:t>
            </a:r>
          </a:p>
        </p:txBody>
      </p:sp>
      <p:pic>
        <p:nvPicPr>
          <p:cNvPr id="317" name="Picture 315" descr="MC900441336[1]">
            <a:extLst>
              <a:ext uri="{FF2B5EF4-FFF2-40B4-BE49-F238E27FC236}">
                <a16:creationId xmlns:a16="http://schemas.microsoft.com/office/drawing/2014/main" id="{19CFE2B1-6F0D-426F-A627-AD2F9D4E9C7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t="12500" b="18750"/>
          <a:stretch>
            <a:fillRect/>
          </a:stretch>
        </p:blipFill>
        <p:spPr bwMode="auto">
          <a:xfrm>
            <a:off x="6433628" y="2684982"/>
            <a:ext cx="339435" cy="27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descr="Tariff change sign or stamp on white background, vector illustration">
            <a:extLst>
              <a:ext uri="{FF2B5EF4-FFF2-40B4-BE49-F238E27FC236}">
                <a16:creationId xmlns:a16="http://schemas.microsoft.com/office/drawing/2014/main" id="{2F0C63E3-A0B9-A1D2-EA8C-EDE15A029BF3}"/>
              </a:ext>
            </a:extLst>
          </p:cNvPr>
          <p:cNvPicPr>
            <a:picLocks noChangeAspect="1" noChangeArrowheads="1"/>
          </p:cNvPicPr>
          <p:nvPr/>
        </p:nvPicPr>
        <p:blipFill rotWithShape="1">
          <a:blip r:embed="rId54" cstate="print">
            <a:extLst>
              <a:ext uri="{28A0092B-C50C-407E-A947-70E740481C1C}">
                <a14:useLocalDpi xmlns:a14="http://schemas.microsoft.com/office/drawing/2010/main" val="0"/>
              </a:ext>
            </a:extLst>
          </a:blip>
          <a:srcRect t="8217" b="10000"/>
          <a:stretch/>
        </p:blipFill>
        <p:spPr bwMode="auto">
          <a:xfrm>
            <a:off x="8235630" y="3206486"/>
            <a:ext cx="886787" cy="77510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0" descr="MC900133529[1]">
            <a:extLst>
              <a:ext uri="{FF2B5EF4-FFF2-40B4-BE49-F238E27FC236}">
                <a16:creationId xmlns:a16="http://schemas.microsoft.com/office/drawing/2014/main" id="{1EB97DFC-CEBF-92CF-4D7A-1C3D03FECAD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210515" y="2895234"/>
            <a:ext cx="373997" cy="25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40" descr="MC900133529[1]">
            <a:extLst>
              <a:ext uri="{FF2B5EF4-FFF2-40B4-BE49-F238E27FC236}">
                <a16:creationId xmlns:a16="http://schemas.microsoft.com/office/drawing/2014/main" id="{7DFAB7AB-7824-9240-E815-131920CF856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59467" y="2914507"/>
            <a:ext cx="373997" cy="25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40" descr="MC900133529[1]">
            <a:extLst>
              <a:ext uri="{FF2B5EF4-FFF2-40B4-BE49-F238E27FC236}">
                <a16:creationId xmlns:a16="http://schemas.microsoft.com/office/drawing/2014/main" id="{646C6CD1-62B7-81DB-222B-A53022E6B45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23298" y="1676269"/>
            <a:ext cx="373997" cy="25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Picture 2" descr="https://img.washingtonpost.com/wp-apps/imrs.php?src=https://img.washingtonpost.com/blogs/worldviews/files/2016/02/HenryHankeTime.jpg&amp;w=148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720"/>
          <a:stretch/>
        </p:blipFill>
        <p:spPr bwMode="auto">
          <a:xfrm>
            <a:off x="52860" y="3416794"/>
            <a:ext cx="7272433" cy="3346214"/>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https://tse1.mm.bing.net/th?&amp;id=JN.myh2rvpfmQmXap0Nu0eESA&amp;w=300&amp;h=300&amp;c=0&amp;pid=1.9&amp;rs=0&amp;p=0"/>
          <p:cNvPicPr>
            <a:picLocks noChangeAspect="1" noChangeArrowheads="1"/>
          </p:cNvPicPr>
          <p:nvPr/>
        </p:nvPicPr>
        <p:blipFill rotWithShape="1">
          <a:blip r:embed="rId4">
            <a:extLst>
              <a:ext uri="{28A0092B-C50C-407E-A947-70E740481C1C}">
                <a14:useLocalDpi xmlns:a14="http://schemas.microsoft.com/office/drawing/2010/main" val="0"/>
              </a:ext>
            </a:extLst>
          </a:blip>
          <a:srcRect t="6718"/>
          <a:stretch/>
        </p:blipFill>
        <p:spPr bwMode="auto">
          <a:xfrm>
            <a:off x="5152" y="6208"/>
            <a:ext cx="3541367" cy="1525496"/>
          </a:xfrm>
          <a:prstGeom prst="rect">
            <a:avLst/>
          </a:prstGeom>
          <a:noFill/>
          <a:extLst>
            <a:ext uri="{909E8E84-426E-40DD-AFC4-6F175D3DCCD1}">
              <a14:hiddenFill xmlns:a14="http://schemas.microsoft.com/office/drawing/2010/main">
                <a:solidFill>
                  <a:srgbClr val="FFFFFF"/>
                </a:solidFill>
              </a14:hiddenFill>
            </a:ext>
          </a:extLst>
        </p:spPr>
      </p:pic>
      <p:pic>
        <p:nvPicPr>
          <p:cNvPr id="34832" name="Picture 351" descr="MC90043472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910" y="230906"/>
            <a:ext cx="634532" cy="720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5" name="Picture 399" descr="Dark-Pools-Jacke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8929" y="4502299"/>
            <a:ext cx="1870092" cy="235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71" name="Picture 464" descr="MC900230760[1]"/>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2160"/>
          <a:stretch/>
        </p:blipFill>
        <p:spPr bwMode="auto">
          <a:xfrm>
            <a:off x="7206281" y="3300347"/>
            <a:ext cx="1006784" cy="117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82" name="Picture 494" descr="hadoop-elephant-on-the-rise"/>
          <p:cNvPicPr>
            <a:picLocks noChangeAspect="1" noChangeArrowheads="1"/>
          </p:cNvPicPr>
          <p:nvPr/>
        </p:nvPicPr>
        <p:blipFill>
          <a:blip r:embed="rId8" cstate="print">
            <a:extLst>
              <a:ext uri="{28A0092B-C50C-407E-A947-70E740481C1C}">
                <a14:useLocalDpi xmlns:a14="http://schemas.microsoft.com/office/drawing/2010/main" val="0"/>
              </a:ext>
            </a:extLst>
          </a:blip>
          <a:srcRect r="11111" b="6667"/>
          <a:stretch>
            <a:fillRect/>
          </a:stretch>
        </p:blipFill>
        <p:spPr bwMode="auto">
          <a:xfrm>
            <a:off x="8671091" y="4522558"/>
            <a:ext cx="493619"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83" name="Text Box 495"/>
          <p:cNvSpPr txBox="1">
            <a:spLocks noChangeArrowheads="1"/>
          </p:cNvSpPr>
          <p:nvPr/>
        </p:nvSpPr>
        <p:spPr bwMode="auto">
          <a:xfrm>
            <a:off x="7596424" y="4472644"/>
            <a:ext cx="13405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000" dirty="0">
                <a:solidFill>
                  <a:schemeClr val="accent6"/>
                </a:solidFill>
                <a:highlight>
                  <a:srgbClr val="FFFF00"/>
                </a:highlight>
                <a:latin typeface="Calibri" panose="020F0502020204030204" pitchFamily="34" charset="0"/>
              </a:rPr>
              <a:t>WORKER/TASK</a:t>
            </a:r>
          </a:p>
          <a:p>
            <a:pPr algn="ctr" eaLnBrk="1" hangingPunct="1">
              <a:spcBef>
                <a:spcPct val="0"/>
              </a:spcBef>
              <a:buFontTx/>
              <a:buNone/>
            </a:pPr>
            <a:r>
              <a:rPr lang="en-US" altLang="en-US" sz="1000" dirty="0">
                <a:solidFill>
                  <a:srgbClr val="C00000"/>
                </a:solidFill>
                <a:highlight>
                  <a:srgbClr val="FFFF00"/>
                </a:highlight>
                <a:latin typeface="Calibri" panose="020F0502020204030204" pitchFamily="34" charset="0"/>
              </a:rPr>
              <a:t>HEARTBEATS</a:t>
            </a:r>
            <a:endParaRPr lang="en-US" altLang="en-US" sz="1400" dirty="0">
              <a:solidFill>
                <a:srgbClr val="C00000"/>
              </a:solidFill>
              <a:highlight>
                <a:srgbClr val="FFFF00"/>
              </a:highlight>
              <a:latin typeface="Calibri" panose="020F0502020204030204" pitchFamily="34" charset="0"/>
            </a:endParaRPr>
          </a:p>
        </p:txBody>
      </p:sp>
      <p:sp>
        <p:nvSpPr>
          <p:cNvPr id="34927" name="Rectangle 578"/>
          <p:cNvSpPr>
            <a:spLocks noChangeArrowheads="1"/>
          </p:cNvSpPr>
          <p:nvPr/>
        </p:nvSpPr>
        <p:spPr bwMode="auto">
          <a:xfrm>
            <a:off x="-14289" y="4274638"/>
            <a:ext cx="242495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solidFill>
                  <a:srgbClr val="000066"/>
                </a:solidFill>
                <a:latin typeface="Calibri" panose="020F0502020204030204" pitchFamily="34" charset="0"/>
              </a:rPr>
              <a:t>SERVER ON / OFF FLOOR ADJUST </a:t>
            </a:r>
          </a:p>
        </p:txBody>
      </p:sp>
      <p:sp>
        <p:nvSpPr>
          <p:cNvPr id="34949" name="Rectangle 606"/>
          <p:cNvSpPr>
            <a:spLocks noChangeArrowheads="1"/>
          </p:cNvSpPr>
          <p:nvPr/>
        </p:nvSpPr>
        <p:spPr bwMode="auto">
          <a:xfrm>
            <a:off x="0" y="0"/>
            <a:ext cx="9144000" cy="6858000"/>
          </a:xfrm>
          <a:prstGeom prst="rect">
            <a:avLst/>
          </a:prstGeom>
          <a:noFill/>
          <a:ln w="12700">
            <a:solidFill>
              <a:srgbClr val="0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sp>
        <p:nvSpPr>
          <p:cNvPr id="190" name="TextBox 189"/>
          <p:cNvSpPr txBox="1"/>
          <p:nvPr/>
        </p:nvSpPr>
        <p:spPr>
          <a:xfrm>
            <a:off x="5370379" y="5670469"/>
            <a:ext cx="184731" cy="318330"/>
          </a:xfrm>
          <a:prstGeom prst="rect">
            <a:avLst/>
          </a:prstGeom>
          <a:noFill/>
        </p:spPr>
        <p:txBody>
          <a:bodyPr wrap="none" rtlCol="0">
            <a:spAutoFit/>
          </a:bodyPr>
          <a:lstStyle/>
          <a:p>
            <a:endParaRPr lang="en-US" dirty="0">
              <a:solidFill>
                <a:srgbClr val="FF0000"/>
              </a:solidFill>
            </a:endParaRPr>
          </a:p>
        </p:txBody>
      </p:sp>
      <p:pic>
        <p:nvPicPr>
          <p:cNvPr id="145" name="Picture 309" descr="heartbeat-300x19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37143" y="8823"/>
            <a:ext cx="3736593" cy="172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TextBox 101"/>
          <p:cNvSpPr txBox="1"/>
          <p:nvPr/>
        </p:nvSpPr>
        <p:spPr>
          <a:xfrm>
            <a:off x="6327866" y="5540459"/>
            <a:ext cx="886205" cy="461665"/>
          </a:xfrm>
          <a:prstGeom prst="rect">
            <a:avLst/>
          </a:prstGeom>
          <a:noFill/>
        </p:spPr>
        <p:txBody>
          <a:bodyPr wrap="square" rtlCol="0">
            <a:spAutoFit/>
          </a:bodyPr>
          <a:lstStyle/>
          <a:p>
            <a:r>
              <a:rPr lang="en-US" dirty="0">
                <a:solidFill>
                  <a:schemeClr val="accent6"/>
                </a:solidFill>
              </a:rPr>
              <a:t>On Shore </a:t>
            </a:r>
            <a:r>
              <a:rPr lang="en-US" dirty="0"/>
              <a:t> </a:t>
            </a:r>
          </a:p>
          <a:p>
            <a:r>
              <a:rPr lang="en-US" dirty="0">
                <a:solidFill>
                  <a:srgbClr val="C00000"/>
                </a:solidFill>
              </a:rPr>
              <a:t>Off Shore</a:t>
            </a:r>
          </a:p>
        </p:txBody>
      </p:sp>
      <p:pic>
        <p:nvPicPr>
          <p:cNvPr id="34823" name="Picture 148" descr="MMj02827880000[1]"/>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7139908" y="6078594"/>
            <a:ext cx="588193" cy="79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05"/>
          <p:cNvSpPr txBox="1"/>
          <p:nvPr/>
        </p:nvSpPr>
        <p:spPr>
          <a:xfrm>
            <a:off x="-16529" y="4130043"/>
            <a:ext cx="4239267" cy="261610"/>
          </a:xfrm>
          <a:prstGeom prst="rect">
            <a:avLst/>
          </a:prstGeom>
          <a:noFill/>
        </p:spPr>
        <p:txBody>
          <a:bodyPr wrap="square" rtlCol="0">
            <a:spAutoFit/>
          </a:bodyPr>
          <a:lstStyle/>
          <a:p>
            <a:r>
              <a:rPr lang="en-US" sz="1100" dirty="0"/>
              <a:t>TRANSACTION RATE, SPATIAL – TEMPORAL METRICS</a:t>
            </a:r>
          </a:p>
        </p:txBody>
      </p:sp>
      <p:sp>
        <p:nvSpPr>
          <p:cNvPr id="229" name="TextBox 228"/>
          <p:cNvSpPr txBox="1"/>
          <p:nvPr/>
        </p:nvSpPr>
        <p:spPr>
          <a:xfrm>
            <a:off x="4214129" y="4126688"/>
            <a:ext cx="2652860" cy="276999"/>
          </a:xfrm>
          <a:prstGeom prst="rect">
            <a:avLst/>
          </a:prstGeom>
          <a:noFill/>
        </p:spPr>
        <p:txBody>
          <a:bodyPr wrap="square" rtlCol="0">
            <a:spAutoFit/>
          </a:bodyPr>
          <a:lstStyle/>
          <a:p>
            <a:pPr algn="ctr"/>
            <a:r>
              <a:rPr lang="en-US" dirty="0">
                <a:solidFill>
                  <a:srgbClr val="008000"/>
                </a:solidFill>
              </a:rPr>
              <a:t>STOCHASTIC HARMONIZATION</a:t>
            </a:r>
          </a:p>
        </p:txBody>
      </p:sp>
      <p:pic>
        <p:nvPicPr>
          <p:cNvPr id="178" name="Picture 191" descr="164017_1019270_wave_M"/>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90" y="4727116"/>
            <a:ext cx="759362" cy="24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314" descr="rgfiahjg[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48504" y="6318301"/>
            <a:ext cx="182106" cy="20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 name="Picture 14" descr="https://tse1.mm.bing.net/th?&amp;id=JN.x8857qmjLvxLNLV//tEUIw&amp;w=300&amp;h=300&amp;c=0&amp;pid=1.9&amp;rs=0&amp;p=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49820" y="6272503"/>
            <a:ext cx="290071" cy="290071"/>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2" descr="MC900441336[1]"/>
          <p:cNvPicPr>
            <a:picLocks noChangeAspect="1" noChangeArrowheads="1"/>
          </p:cNvPicPr>
          <p:nvPr/>
        </p:nvPicPr>
        <p:blipFill>
          <a:blip r:embed="rId14" cstate="print">
            <a:extLst>
              <a:ext uri="{28A0092B-C50C-407E-A947-70E740481C1C}">
                <a14:useLocalDpi xmlns:a14="http://schemas.microsoft.com/office/drawing/2010/main" val="0"/>
              </a:ext>
            </a:extLst>
          </a:blip>
          <a:srcRect t="12500" b="18750"/>
          <a:stretch>
            <a:fillRect/>
          </a:stretch>
        </p:blipFill>
        <p:spPr bwMode="auto">
          <a:xfrm>
            <a:off x="3202302" y="6169256"/>
            <a:ext cx="386069" cy="26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 name="Picture 2" descr="Image result for Security Exchange Commission SEC United Nation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61917" y="896735"/>
            <a:ext cx="2075226" cy="631756"/>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 descr="https://tse1.mm.bing.net/th?&amp;id=JN.BUld8t5Q/txjQdouIzLfJw&amp;w=300&amp;h=300&amp;c=0&amp;pid=1.9&amp;rs=0&amp;p=0"/>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676022" y="5294574"/>
            <a:ext cx="292800" cy="292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7013" y="4898443"/>
            <a:ext cx="951479" cy="646331"/>
          </a:xfrm>
          <a:prstGeom prst="rect">
            <a:avLst/>
          </a:prstGeom>
          <a:noFill/>
        </p:spPr>
        <p:txBody>
          <a:bodyPr wrap="none" rtlCol="0">
            <a:spAutoFit/>
          </a:bodyPr>
          <a:lstStyle/>
          <a:p>
            <a:r>
              <a:rPr lang="en-US" dirty="0">
                <a:solidFill>
                  <a:schemeClr val="accent6"/>
                </a:solidFill>
              </a:rPr>
              <a:t>SPACE-TIME</a:t>
            </a:r>
            <a:br>
              <a:rPr lang="en-US" dirty="0">
                <a:solidFill>
                  <a:schemeClr val="accent6"/>
                </a:solidFill>
              </a:rPr>
            </a:br>
            <a:r>
              <a:rPr lang="en-US" dirty="0">
                <a:solidFill>
                  <a:schemeClr val="accent6"/>
                </a:solidFill>
              </a:rPr>
              <a:t>Meters </a:t>
            </a:r>
          </a:p>
          <a:p>
            <a:r>
              <a:rPr lang="en-US" dirty="0">
                <a:solidFill>
                  <a:schemeClr val="accent6"/>
                </a:solidFill>
              </a:rPr>
              <a:t>Metrics</a:t>
            </a:r>
          </a:p>
        </p:txBody>
      </p:sp>
      <p:pic>
        <p:nvPicPr>
          <p:cNvPr id="159" name="Picture 6" descr="https://tse1.mm.bing.net/th?&amp;id=JN.lLHCzYD8NrVPI33nCXMvBQ&amp;w=300&amp;h=300&amp;c=0&amp;pid=1.9&amp;rs=0&amp;p=0"/>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3001" t="16009" r="25666" b="3991"/>
          <a:stretch/>
        </p:blipFill>
        <p:spPr bwMode="auto">
          <a:xfrm>
            <a:off x="776060" y="4729426"/>
            <a:ext cx="333467" cy="294653"/>
          </a:xfrm>
          <a:prstGeom prst="rect">
            <a:avLst/>
          </a:prstGeom>
          <a:solidFill>
            <a:schemeClr val="accent6"/>
          </a:solidFill>
          <a:ln>
            <a:solidFill>
              <a:srgbClr val="000080"/>
            </a:solidFill>
          </a:ln>
        </p:spPr>
      </p:pic>
      <p:pic>
        <p:nvPicPr>
          <p:cNvPr id="220" name="Picture 39" descr="MC900133529[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350316" y="6123010"/>
            <a:ext cx="448159" cy="24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7" descr="rgfiahjg[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867692" y="3305115"/>
            <a:ext cx="200484" cy="194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 name="Picture 40" descr="MC900133529[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442894" y="540097"/>
            <a:ext cx="494746" cy="345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4" descr="j0286851"/>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545041" y="306148"/>
            <a:ext cx="666004"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Picture 421" descr="Current National Threat Level is elevated"/>
          <p:cNvPicPr>
            <a:picLocks noChangeAspect="1" noChangeArrowheads="1"/>
          </p:cNvPicPr>
          <p:nvPr/>
        </p:nvPicPr>
        <p:blipFill>
          <a:blip r:embed="rId21">
            <a:extLst>
              <a:ext uri="{28A0092B-C50C-407E-A947-70E740481C1C}">
                <a14:useLocalDpi xmlns:a14="http://schemas.microsoft.com/office/drawing/2010/main" val="0"/>
              </a:ext>
            </a:extLst>
          </a:blip>
          <a:srcRect r="-1613"/>
          <a:stretch>
            <a:fillRect/>
          </a:stretch>
        </p:blipFill>
        <p:spPr bwMode="auto">
          <a:xfrm>
            <a:off x="-1" y="1375675"/>
            <a:ext cx="3736593" cy="427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Picture 111" descr="heart_global"/>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34988" y="4332904"/>
            <a:ext cx="1611366" cy="1237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Picture 7" descr="rgfiahjg[1]"/>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94694" y="912201"/>
            <a:ext cx="263550" cy="24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2205336" y="-19797"/>
            <a:ext cx="1370807" cy="276999"/>
          </a:xfrm>
          <a:prstGeom prst="rect">
            <a:avLst/>
          </a:prstGeom>
          <a:noFill/>
        </p:spPr>
        <p:txBody>
          <a:bodyPr wrap="square" rtlCol="0">
            <a:spAutoFit/>
          </a:bodyPr>
          <a:lstStyle/>
          <a:p>
            <a:r>
              <a:rPr lang="en-US" dirty="0">
                <a:highlight>
                  <a:srgbClr val="FFFF00"/>
                </a:highlight>
              </a:rPr>
              <a:t>CIRCUIT BREAKER</a:t>
            </a:r>
          </a:p>
        </p:txBody>
      </p:sp>
      <p:pic>
        <p:nvPicPr>
          <p:cNvPr id="221" name="Picture 39" descr="MC900133529[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049069" y="5168089"/>
            <a:ext cx="373992" cy="22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Picture 40" descr="MC900133529[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448845" y="5108122"/>
            <a:ext cx="449410" cy="26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8" name="Picture 7" descr="rgfiahjg[1]"/>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97594" y="4191210"/>
            <a:ext cx="215829" cy="171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AutoShape 60"/>
          <p:cNvSpPr>
            <a:spLocks/>
          </p:cNvSpPr>
          <p:nvPr/>
        </p:nvSpPr>
        <p:spPr bwMode="auto">
          <a:xfrm rot="16200000">
            <a:off x="3282998" y="4763540"/>
            <a:ext cx="323743" cy="1555739"/>
          </a:xfrm>
          <a:prstGeom prst="leftBrace">
            <a:avLst>
              <a:gd name="adj1" fmla="val 30556"/>
              <a:gd name="adj2" fmla="val 50000"/>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sp>
        <p:nvSpPr>
          <p:cNvPr id="13" name="TextBox 12"/>
          <p:cNvSpPr txBox="1"/>
          <p:nvPr/>
        </p:nvSpPr>
        <p:spPr>
          <a:xfrm>
            <a:off x="7191259" y="4220686"/>
            <a:ext cx="877301" cy="377026"/>
          </a:xfrm>
          <a:prstGeom prst="rect">
            <a:avLst/>
          </a:prstGeom>
          <a:noFill/>
        </p:spPr>
        <p:txBody>
          <a:bodyPr wrap="square" rtlCol="0">
            <a:spAutoFit/>
          </a:bodyPr>
          <a:lstStyle/>
          <a:p>
            <a:r>
              <a:rPr lang="en-US" sz="1050" dirty="0">
                <a:highlight>
                  <a:srgbClr val="FFFF00"/>
                </a:highlight>
              </a:rPr>
              <a:t>MASTER </a:t>
            </a:r>
          </a:p>
          <a:p>
            <a:r>
              <a:rPr lang="en-US" sz="800" dirty="0">
                <a:highlight>
                  <a:srgbClr val="FFFF00"/>
                </a:highlight>
              </a:rPr>
              <a:t>CONTROLLER</a:t>
            </a:r>
            <a:endParaRPr lang="en-US" sz="800" dirty="0">
              <a:solidFill>
                <a:srgbClr val="C00000"/>
              </a:solidFill>
              <a:highlight>
                <a:srgbClr val="FFFF00"/>
              </a:highlight>
            </a:endParaRPr>
          </a:p>
        </p:txBody>
      </p:sp>
      <p:sp>
        <p:nvSpPr>
          <p:cNvPr id="23" name="TextBox 22"/>
          <p:cNvSpPr txBox="1"/>
          <p:nvPr/>
        </p:nvSpPr>
        <p:spPr>
          <a:xfrm>
            <a:off x="3014465" y="5427469"/>
            <a:ext cx="849913" cy="784830"/>
          </a:xfrm>
          <a:prstGeom prst="rect">
            <a:avLst/>
          </a:prstGeom>
          <a:noFill/>
        </p:spPr>
        <p:txBody>
          <a:bodyPr wrap="none" rtlCol="0">
            <a:spAutoFit/>
          </a:bodyPr>
          <a:lstStyle/>
          <a:p>
            <a:pPr algn="ctr"/>
            <a:br>
              <a:rPr lang="en-US" dirty="0"/>
            </a:br>
            <a:r>
              <a:rPr lang="en-US" dirty="0">
                <a:solidFill>
                  <a:srgbClr val="66FF33"/>
                </a:solidFill>
                <a:highlight>
                  <a:srgbClr val="000000"/>
                </a:highlight>
              </a:rPr>
              <a:t>FIREFLY</a:t>
            </a:r>
            <a:br>
              <a:rPr lang="en-US" sz="1050" dirty="0"/>
            </a:br>
            <a:r>
              <a:rPr lang="en-US" sz="1050" dirty="0">
                <a:solidFill>
                  <a:srgbClr val="C00000"/>
                </a:solidFill>
              </a:rPr>
              <a:t>HEARTBEAT</a:t>
            </a:r>
            <a:br>
              <a:rPr lang="en-US" sz="1050" dirty="0"/>
            </a:br>
            <a:r>
              <a:rPr lang="en-US" sz="1050" dirty="0"/>
              <a:t>ALGO</a:t>
            </a:r>
            <a:endParaRPr lang="en-US" dirty="0"/>
          </a:p>
        </p:txBody>
      </p:sp>
      <p:sp>
        <p:nvSpPr>
          <p:cNvPr id="11" name="TextBox 10"/>
          <p:cNvSpPr txBox="1"/>
          <p:nvPr/>
        </p:nvSpPr>
        <p:spPr>
          <a:xfrm>
            <a:off x="5079940" y="556032"/>
            <a:ext cx="901419" cy="338554"/>
          </a:xfrm>
          <a:prstGeom prst="rect">
            <a:avLst/>
          </a:prstGeom>
          <a:noFill/>
        </p:spPr>
        <p:txBody>
          <a:bodyPr wrap="square" rtlCol="0">
            <a:spAutoFit/>
          </a:bodyPr>
          <a:lstStyle/>
          <a:p>
            <a:r>
              <a:rPr lang="en-US" sz="1600" dirty="0">
                <a:solidFill>
                  <a:srgbClr val="FF9999"/>
                </a:solidFill>
              </a:rPr>
              <a:t>{“108”}</a:t>
            </a:r>
            <a:endParaRPr lang="en-US" sz="1400" dirty="0">
              <a:solidFill>
                <a:srgbClr val="FF9999"/>
              </a:solidFill>
            </a:endParaRPr>
          </a:p>
        </p:txBody>
      </p:sp>
      <p:sp>
        <p:nvSpPr>
          <p:cNvPr id="17" name="Rectangle 16"/>
          <p:cNvSpPr/>
          <p:nvPr/>
        </p:nvSpPr>
        <p:spPr>
          <a:xfrm>
            <a:off x="7758368" y="3341366"/>
            <a:ext cx="1436413" cy="1200329"/>
          </a:xfrm>
          <a:prstGeom prst="rect">
            <a:avLst/>
          </a:prstGeom>
        </p:spPr>
        <p:txBody>
          <a:bodyPr wrap="square">
            <a:spAutoFit/>
          </a:bodyPr>
          <a:lstStyle/>
          <a:p>
            <a:r>
              <a:rPr lang="en-US" dirty="0">
                <a:cs typeface="Calibri" panose="020F0502020204030204" pitchFamily="34" charset="0"/>
              </a:rPr>
              <a:t>Send signal to </a:t>
            </a:r>
          </a:p>
          <a:p>
            <a:r>
              <a:rPr lang="en-US" dirty="0">
                <a:cs typeface="Calibri" panose="020F0502020204030204" pitchFamily="34" charset="0"/>
              </a:rPr>
              <a:t>Master process ID # </a:t>
            </a:r>
          </a:p>
          <a:p>
            <a:pPr algn="r"/>
            <a:r>
              <a:rPr lang="en-US" dirty="0">
                <a:cs typeface="Calibri" panose="020F0502020204030204" pitchFamily="34" charset="0"/>
              </a:rPr>
              <a:t>= new config / </a:t>
            </a:r>
          </a:p>
          <a:p>
            <a:pPr algn="r"/>
            <a:r>
              <a:rPr lang="en-US" dirty="0">
                <a:cs typeface="Calibri" panose="020F0502020204030204" pitchFamily="34" charset="0"/>
              </a:rPr>
              <a:t>Worker process checks new </a:t>
            </a:r>
          </a:p>
          <a:p>
            <a:pPr algn="r"/>
            <a:r>
              <a:rPr lang="en-US" dirty="0">
                <a:cs typeface="Calibri" panose="020F0502020204030204" pitchFamily="34" charset="0"/>
              </a:rPr>
              <a:t>config</a:t>
            </a:r>
          </a:p>
        </p:txBody>
      </p:sp>
      <p:pic>
        <p:nvPicPr>
          <p:cNvPr id="192" name="Picture 427" descr="MC900355945[1]"/>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698106" y="5865497"/>
            <a:ext cx="504333" cy="641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Picture 421" descr="Current National Threat Level is elevated"/>
          <p:cNvPicPr>
            <a:picLocks noChangeAspect="1" noChangeArrowheads="1"/>
          </p:cNvPicPr>
          <p:nvPr/>
        </p:nvPicPr>
        <p:blipFill>
          <a:blip r:embed="rId21">
            <a:extLst>
              <a:ext uri="{28A0092B-C50C-407E-A947-70E740481C1C}">
                <a14:useLocalDpi xmlns:a14="http://schemas.microsoft.com/office/drawing/2010/main" val="0"/>
              </a:ext>
            </a:extLst>
          </a:blip>
          <a:srcRect r="-1613"/>
          <a:stretch>
            <a:fillRect/>
          </a:stretch>
        </p:blipFill>
        <p:spPr bwMode="auto">
          <a:xfrm>
            <a:off x="4370610" y="3770771"/>
            <a:ext cx="2718906" cy="29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TextBox 200"/>
          <p:cNvSpPr txBox="1"/>
          <p:nvPr/>
        </p:nvSpPr>
        <p:spPr>
          <a:xfrm>
            <a:off x="7772400" y="3236109"/>
            <a:ext cx="564578" cy="246221"/>
          </a:xfrm>
          <a:prstGeom prst="rect">
            <a:avLst/>
          </a:prstGeom>
          <a:noFill/>
        </p:spPr>
        <p:txBody>
          <a:bodyPr wrap="none" rtlCol="0">
            <a:spAutoFit/>
          </a:bodyPr>
          <a:lstStyle/>
          <a:p>
            <a:r>
              <a:rPr lang="en-US" sz="1000" dirty="0">
                <a:solidFill>
                  <a:srgbClr val="FF0000"/>
                </a:solidFill>
              </a:rPr>
              <a:t>&lt;/108&gt;</a:t>
            </a:r>
          </a:p>
        </p:txBody>
      </p:sp>
      <p:pic>
        <p:nvPicPr>
          <p:cNvPr id="208" name="Picture 7" descr="rgfiahjg[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77499" y="4292222"/>
            <a:ext cx="207570" cy="20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398" descr="w_01zlzi[1]"/>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207895" y="5015344"/>
            <a:ext cx="531244" cy="57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TextBox 145"/>
          <p:cNvSpPr txBox="1"/>
          <p:nvPr/>
        </p:nvSpPr>
        <p:spPr>
          <a:xfrm>
            <a:off x="4696400" y="5438755"/>
            <a:ext cx="1611366" cy="276999"/>
          </a:xfrm>
          <a:prstGeom prst="rect">
            <a:avLst/>
          </a:prstGeom>
          <a:noFill/>
        </p:spPr>
        <p:txBody>
          <a:bodyPr wrap="square" rtlCol="0">
            <a:spAutoFit/>
          </a:bodyPr>
          <a:lstStyle/>
          <a:p>
            <a:r>
              <a:rPr lang="en-US" dirty="0"/>
              <a:t>{“TAGGED_CRYPTO”}</a:t>
            </a:r>
          </a:p>
        </p:txBody>
      </p:sp>
      <p:sp>
        <p:nvSpPr>
          <p:cNvPr id="143" name="TextBox 142"/>
          <p:cNvSpPr txBox="1"/>
          <p:nvPr/>
        </p:nvSpPr>
        <p:spPr>
          <a:xfrm>
            <a:off x="-71801" y="710760"/>
            <a:ext cx="847861" cy="276999"/>
          </a:xfrm>
          <a:prstGeom prst="rect">
            <a:avLst/>
          </a:prstGeom>
          <a:noFill/>
        </p:spPr>
        <p:txBody>
          <a:bodyPr wrap="none" rtlCol="0">
            <a:spAutoFit/>
          </a:bodyPr>
          <a:lstStyle/>
          <a:p>
            <a:r>
              <a:rPr lang="en-US" dirty="0">
                <a:solidFill>
                  <a:srgbClr val="66FF33"/>
                </a:solidFill>
                <a:highlight>
                  <a:srgbClr val="008000"/>
                </a:highlight>
              </a:rPr>
              <a:t>{“EVENT”}</a:t>
            </a:r>
          </a:p>
        </p:txBody>
      </p:sp>
      <p:sp>
        <p:nvSpPr>
          <p:cNvPr id="4" name="TextBox 3"/>
          <p:cNvSpPr txBox="1"/>
          <p:nvPr/>
        </p:nvSpPr>
        <p:spPr>
          <a:xfrm>
            <a:off x="2798475" y="6080726"/>
            <a:ext cx="513282" cy="400110"/>
          </a:xfrm>
          <a:prstGeom prst="rect">
            <a:avLst/>
          </a:prstGeom>
          <a:noFill/>
        </p:spPr>
        <p:txBody>
          <a:bodyPr wrap="none" rtlCol="0">
            <a:spAutoFit/>
          </a:bodyPr>
          <a:lstStyle/>
          <a:p>
            <a:r>
              <a:rPr lang="en-US" sz="1000" dirty="0"/>
              <a:t>STATE</a:t>
            </a:r>
          </a:p>
          <a:p>
            <a:r>
              <a:rPr lang="en-US" sz="1000" dirty="0"/>
              <a:t>META</a:t>
            </a:r>
          </a:p>
        </p:txBody>
      </p:sp>
      <p:sp>
        <p:nvSpPr>
          <p:cNvPr id="16" name="TextBox 15"/>
          <p:cNvSpPr txBox="1"/>
          <p:nvPr/>
        </p:nvSpPr>
        <p:spPr>
          <a:xfrm>
            <a:off x="3489926" y="6074353"/>
            <a:ext cx="537327" cy="400110"/>
          </a:xfrm>
          <a:prstGeom prst="rect">
            <a:avLst/>
          </a:prstGeom>
          <a:noFill/>
        </p:spPr>
        <p:txBody>
          <a:bodyPr wrap="none" rtlCol="0">
            <a:spAutoFit/>
          </a:bodyPr>
          <a:lstStyle/>
          <a:p>
            <a:r>
              <a:rPr lang="en-US" sz="1000" dirty="0"/>
              <a:t>DATA</a:t>
            </a:r>
            <a:br>
              <a:rPr lang="en-US" sz="1000" dirty="0"/>
            </a:br>
            <a:r>
              <a:rPr lang="en-US" sz="1000" dirty="0"/>
              <a:t>SNAPS</a:t>
            </a:r>
          </a:p>
        </p:txBody>
      </p:sp>
      <p:sp>
        <p:nvSpPr>
          <p:cNvPr id="29" name="TextBox 28"/>
          <p:cNvSpPr txBox="1"/>
          <p:nvPr/>
        </p:nvSpPr>
        <p:spPr>
          <a:xfrm>
            <a:off x="2844178" y="4438180"/>
            <a:ext cx="1397512" cy="276999"/>
          </a:xfrm>
          <a:prstGeom prst="rect">
            <a:avLst/>
          </a:prstGeom>
          <a:noFill/>
        </p:spPr>
        <p:txBody>
          <a:bodyPr wrap="square" rtlCol="0">
            <a:spAutoFit/>
          </a:bodyPr>
          <a:lstStyle/>
          <a:p>
            <a:r>
              <a:rPr lang="en-US" dirty="0">
                <a:highlight>
                  <a:srgbClr val="FFFF00"/>
                </a:highlight>
              </a:rPr>
              <a:t>SYNC TO CLOSEST</a:t>
            </a:r>
          </a:p>
        </p:txBody>
      </p:sp>
      <p:sp>
        <p:nvSpPr>
          <p:cNvPr id="30" name="TextBox 29"/>
          <p:cNvSpPr txBox="1"/>
          <p:nvPr/>
        </p:nvSpPr>
        <p:spPr>
          <a:xfrm>
            <a:off x="2994760" y="4870890"/>
            <a:ext cx="928844" cy="276999"/>
          </a:xfrm>
          <a:prstGeom prst="rect">
            <a:avLst/>
          </a:prstGeom>
          <a:noFill/>
        </p:spPr>
        <p:txBody>
          <a:bodyPr wrap="none" rtlCol="0">
            <a:spAutoFit/>
          </a:bodyPr>
          <a:lstStyle/>
          <a:p>
            <a:r>
              <a:rPr lang="en-US" dirty="0">
                <a:solidFill>
                  <a:srgbClr val="66FF33"/>
                </a:solidFill>
                <a:highlight>
                  <a:srgbClr val="0000FF"/>
                </a:highlight>
              </a:rPr>
              <a:t>HEARTBEAT</a:t>
            </a:r>
          </a:p>
        </p:txBody>
      </p:sp>
      <p:pic>
        <p:nvPicPr>
          <p:cNvPr id="101" name="Picture 100" descr="A close up of a newspaper&#10;&#10;Description generated with high confidence">
            <a:extLst>
              <a:ext uri="{FF2B5EF4-FFF2-40B4-BE49-F238E27FC236}">
                <a16:creationId xmlns:a16="http://schemas.microsoft.com/office/drawing/2014/main" id="{D49C2783-AF4D-43E7-B468-D4F2191EE3B8}"/>
              </a:ext>
            </a:extLst>
          </p:cNvPr>
          <p:cNvPicPr>
            <a:picLocks noChangeAspect="1"/>
          </p:cNvPicPr>
          <p:nvPr/>
        </p:nvPicPr>
        <p:blipFill rotWithShape="1">
          <a:blip r:embed="rId25">
            <a:extLst>
              <a:ext uri="{28A0092B-C50C-407E-A947-70E740481C1C}">
                <a14:useLocalDpi xmlns:a14="http://schemas.microsoft.com/office/drawing/2010/main" val="0"/>
              </a:ext>
            </a:extLst>
          </a:blip>
          <a:srcRect l="3187" t="3163" r="4730" b="73092"/>
          <a:stretch/>
        </p:blipFill>
        <p:spPr>
          <a:xfrm>
            <a:off x="9625" y="1728288"/>
            <a:ext cx="3581211" cy="1663956"/>
          </a:xfrm>
          <a:prstGeom prst="rect">
            <a:avLst/>
          </a:prstGeom>
          <a:ln w="25400">
            <a:solidFill>
              <a:schemeClr val="accent2"/>
            </a:solidFill>
          </a:ln>
        </p:spPr>
      </p:pic>
      <p:pic>
        <p:nvPicPr>
          <p:cNvPr id="170" name="Picture 39" descr="MC900133529[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240284" y="2139138"/>
            <a:ext cx="438469" cy="30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39" descr="MC900133529[1]">
            <a:extLst>
              <a:ext uri="{FF2B5EF4-FFF2-40B4-BE49-F238E27FC236}">
                <a16:creationId xmlns:a16="http://schemas.microsoft.com/office/drawing/2014/main" id="{9F778416-891A-4323-9306-9715AF18FBC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432587" y="2058923"/>
            <a:ext cx="438469" cy="30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Box 104">
            <a:extLst>
              <a:ext uri="{FF2B5EF4-FFF2-40B4-BE49-F238E27FC236}">
                <a16:creationId xmlns:a16="http://schemas.microsoft.com/office/drawing/2014/main" id="{C92C5E8D-8AD3-406F-824A-857A6A98E93F}"/>
              </a:ext>
            </a:extLst>
          </p:cNvPr>
          <p:cNvSpPr txBox="1"/>
          <p:nvPr/>
        </p:nvSpPr>
        <p:spPr>
          <a:xfrm>
            <a:off x="2231009" y="1456150"/>
            <a:ext cx="475708" cy="338554"/>
          </a:xfrm>
          <a:prstGeom prst="rect">
            <a:avLst/>
          </a:prstGeom>
          <a:noFill/>
        </p:spPr>
        <p:txBody>
          <a:bodyPr wrap="none" rtlCol="0">
            <a:spAutoFit/>
          </a:bodyPr>
          <a:lstStyle/>
          <a:p>
            <a:r>
              <a:rPr lang="en-US" sz="1600" dirty="0">
                <a:solidFill>
                  <a:srgbClr val="FFFF00"/>
                </a:solidFill>
              </a:rPr>
              <a:t>TTL</a:t>
            </a:r>
          </a:p>
        </p:txBody>
      </p:sp>
      <p:pic>
        <p:nvPicPr>
          <p:cNvPr id="213" name="Picture 2" descr="http://tse1.mm.bing.net/th?id=OIP.M7845bcbe5d205176ad9107b8b74de0abH0&amp;w=113&amp;h=106&amp;c=7&amp;rs=1&amp;qlt=90&amp;pid=3.1&amp;rm=2">
            <a:extLst>
              <a:ext uri="{FF2B5EF4-FFF2-40B4-BE49-F238E27FC236}">
                <a16:creationId xmlns:a16="http://schemas.microsoft.com/office/drawing/2014/main" id="{13C31387-60B1-4D7E-9120-B2C120337A47}"/>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03631" y="4371570"/>
            <a:ext cx="443873" cy="361404"/>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314" descr="rgfiahjg[1]">
            <a:extLst>
              <a:ext uri="{FF2B5EF4-FFF2-40B4-BE49-F238E27FC236}">
                <a16:creationId xmlns:a16="http://schemas.microsoft.com/office/drawing/2014/main" id="{D2E45C58-D706-4DC5-A348-92179D24342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68116" y="1302841"/>
            <a:ext cx="256134" cy="22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 name="Picture 327" descr="radar">
            <a:extLst>
              <a:ext uri="{FF2B5EF4-FFF2-40B4-BE49-F238E27FC236}">
                <a16:creationId xmlns:a16="http://schemas.microsoft.com/office/drawing/2014/main" id="{08893F9D-46DF-4443-A59E-FB620F5C6C53}"/>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101184" y="4733012"/>
            <a:ext cx="757743" cy="640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1057271" y="4636250"/>
            <a:ext cx="877997" cy="830997"/>
          </a:xfrm>
          <a:prstGeom prst="rect">
            <a:avLst/>
          </a:prstGeom>
          <a:noFill/>
        </p:spPr>
        <p:txBody>
          <a:bodyPr wrap="none" rtlCol="0">
            <a:spAutoFit/>
          </a:bodyPr>
          <a:lstStyle/>
          <a:p>
            <a:pPr algn="ctr"/>
            <a:r>
              <a:rPr lang="en-US" dirty="0" err="1">
                <a:solidFill>
                  <a:srgbClr val="66FF33"/>
                </a:solidFill>
              </a:rPr>
              <a:t>IDMaps</a:t>
            </a:r>
            <a:r>
              <a:rPr lang="en-US" dirty="0">
                <a:solidFill>
                  <a:srgbClr val="66FF33"/>
                </a:solidFill>
              </a:rPr>
              <a:t> </a:t>
            </a:r>
          </a:p>
          <a:p>
            <a:pPr algn="ctr"/>
            <a:endParaRPr lang="en-US" dirty="0">
              <a:solidFill>
                <a:srgbClr val="66FF33"/>
              </a:solidFill>
            </a:endParaRPr>
          </a:p>
          <a:p>
            <a:pPr algn="ctr"/>
            <a:endParaRPr lang="en-US" dirty="0">
              <a:solidFill>
                <a:srgbClr val="66FF33"/>
              </a:solidFill>
            </a:endParaRPr>
          </a:p>
          <a:p>
            <a:pPr algn="ctr"/>
            <a:r>
              <a:rPr lang="en-US" dirty="0" err="1">
                <a:solidFill>
                  <a:srgbClr val="66FF33"/>
                </a:solidFill>
              </a:rPr>
              <a:t>SonarHops</a:t>
            </a:r>
            <a:endParaRPr lang="en-US" dirty="0">
              <a:solidFill>
                <a:srgbClr val="66FF33"/>
              </a:solidFill>
            </a:endParaRPr>
          </a:p>
        </p:txBody>
      </p:sp>
      <p:pic>
        <p:nvPicPr>
          <p:cNvPr id="235" name="Picture 39" descr="MC900133529[1]">
            <a:extLst>
              <a:ext uri="{FF2B5EF4-FFF2-40B4-BE49-F238E27FC236}">
                <a16:creationId xmlns:a16="http://schemas.microsoft.com/office/drawing/2014/main" id="{FD2C2ED7-DC60-44EC-AAA9-3FE624FAFB0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962169" y="6084806"/>
            <a:ext cx="463273" cy="32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Picture 7" descr="rgfiahjg[1]">
            <a:extLst>
              <a:ext uri="{FF2B5EF4-FFF2-40B4-BE49-F238E27FC236}">
                <a16:creationId xmlns:a16="http://schemas.microsoft.com/office/drawing/2014/main" id="{6E3C5595-9C53-4619-A80E-A71B53DCA25F}"/>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800554" y="5612088"/>
            <a:ext cx="306714" cy="26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 name="Picture 84" descr="globe">
            <a:extLst>
              <a:ext uri="{FF2B5EF4-FFF2-40B4-BE49-F238E27FC236}">
                <a16:creationId xmlns:a16="http://schemas.microsoft.com/office/drawing/2014/main" id="{693504FC-AD1D-47D8-9A7D-15C887F2C00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680" y="3179213"/>
            <a:ext cx="699471" cy="245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 name="Picture 84" descr="globe">
            <a:extLst>
              <a:ext uri="{FF2B5EF4-FFF2-40B4-BE49-F238E27FC236}">
                <a16:creationId xmlns:a16="http://schemas.microsoft.com/office/drawing/2014/main" id="{94ABE058-F11F-4264-BD57-914C3AD0AAF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804922" y="3191257"/>
            <a:ext cx="795539" cy="22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8" name="Picture 314" descr="rgfiahjg[1]">
            <a:extLst>
              <a:ext uri="{FF2B5EF4-FFF2-40B4-BE49-F238E27FC236}">
                <a16:creationId xmlns:a16="http://schemas.microsoft.com/office/drawing/2014/main" id="{EA295F32-C461-4554-9122-7BFA57D2FF5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3232617"/>
            <a:ext cx="199255" cy="17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 name="Picture 314" descr="rgfiahjg[1]">
            <a:extLst>
              <a:ext uri="{FF2B5EF4-FFF2-40B4-BE49-F238E27FC236}">
                <a16:creationId xmlns:a16="http://schemas.microsoft.com/office/drawing/2014/main" id="{2FF326D3-08F1-4705-A98F-057F552476B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08055" y="3221991"/>
            <a:ext cx="199255" cy="17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 name="Picture 314" descr="rgfiahjg[1]">
            <a:extLst>
              <a:ext uri="{FF2B5EF4-FFF2-40B4-BE49-F238E27FC236}">
                <a16:creationId xmlns:a16="http://schemas.microsoft.com/office/drawing/2014/main" id="{7F554AF3-626F-4DF3-ABC4-D8F9B7030C8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52471" y="3242987"/>
            <a:ext cx="151039" cy="13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314" descr="rgfiahjg[1]">
            <a:extLst>
              <a:ext uri="{FF2B5EF4-FFF2-40B4-BE49-F238E27FC236}">
                <a16:creationId xmlns:a16="http://schemas.microsoft.com/office/drawing/2014/main" id="{C8DC104D-C955-459C-9F5A-2F79E839178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21199" y="3236213"/>
            <a:ext cx="151039" cy="13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C36B6E8E-F1D8-4554-848F-2E7EBA213841}"/>
              </a:ext>
            </a:extLst>
          </p:cNvPr>
          <p:cNvSpPr txBox="1"/>
          <p:nvPr/>
        </p:nvSpPr>
        <p:spPr>
          <a:xfrm>
            <a:off x="3469030" y="-31402"/>
            <a:ext cx="3034805" cy="338554"/>
          </a:xfrm>
          <a:prstGeom prst="rect">
            <a:avLst/>
          </a:prstGeom>
          <a:noFill/>
        </p:spPr>
        <p:txBody>
          <a:bodyPr wrap="none" rtlCol="0">
            <a:spAutoFit/>
          </a:bodyPr>
          <a:lstStyle/>
          <a:p>
            <a:r>
              <a:rPr lang="en-US" sz="1600" dirty="0">
                <a:solidFill>
                  <a:srgbClr val="FF9999"/>
                </a:solidFill>
                <a:latin typeface="+mj-lt"/>
              </a:rPr>
              <a:t>FIX “108” Heartbeat Message</a:t>
            </a:r>
          </a:p>
        </p:txBody>
      </p:sp>
      <p:sp>
        <p:nvSpPr>
          <p:cNvPr id="12" name="TextBox 11">
            <a:extLst>
              <a:ext uri="{FF2B5EF4-FFF2-40B4-BE49-F238E27FC236}">
                <a16:creationId xmlns:a16="http://schemas.microsoft.com/office/drawing/2014/main" id="{ABE6E99F-24D8-455A-A9B8-46C759823E59}"/>
              </a:ext>
            </a:extLst>
          </p:cNvPr>
          <p:cNvSpPr txBox="1"/>
          <p:nvPr/>
        </p:nvSpPr>
        <p:spPr>
          <a:xfrm>
            <a:off x="4281605" y="323411"/>
            <a:ext cx="736099" cy="246221"/>
          </a:xfrm>
          <a:prstGeom prst="rect">
            <a:avLst/>
          </a:prstGeom>
          <a:noFill/>
        </p:spPr>
        <p:txBody>
          <a:bodyPr wrap="none" rtlCol="0">
            <a:spAutoFit/>
          </a:bodyPr>
          <a:lstStyle/>
          <a:p>
            <a:r>
              <a:rPr lang="en-US" sz="1000" dirty="0">
                <a:solidFill>
                  <a:srgbClr val="66FF33"/>
                </a:solidFill>
              </a:rPr>
              <a:t>{“EVENT”}</a:t>
            </a:r>
          </a:p>
        </p:txBody>
      </p:sp>
      <p:sp>
        <p:nvSpPr>
          <p:cNvPr id="14" name="TextBox 13">
            <a:extLst>
              <a:ext uri="{FF2B5EF4-FFF2-40B4-BE49-F238E27FC236}">
                <a16:creationId xmlns:a16="http://schemas.microsoft.com/office/drawing/2014/main" id="{27756E7A-6A2A-4B36-8876-7431887F0777}"/>
              </a:ext>
            </a:extLst>
          </p:cNvPr>
          <p:cNvSpPr txBox="1"/>
          <p:nvPr/>
        </p:nvSpPr>
        <p:spPr>
          <a:xfrm>
            <a:off x="3465480" y="4107403"/>
            <a:ext cx="1003399" cy="246221"/>
          </a:xfrm>
          <a:prstGeom prst="rect">
            <a:avLst/>
          </a:prstGeom>
          <a:noFill/>
        </p:spPr>
        <p:txBody>
          <a:bodyPr wrap="square" rtlCol="0">
            <a:spAutoFit/>
          </a:bodyPr>
          <a:lstStyle/>
          <a:p>
            <a:r>
              <a:rPr lang="en-US" sz="1000" dirty="0"/>
              <a:t>MESSAGE BUS</a:t>
            </a:r>
          </a:p>
        </p:txBody>
      </p:sp>
      <p:pic>
        <p:nvPicPr>
          <p:cNvPr id="217" name="Picture 7" descr="rgfiahjg[1]">
            <a:extLst>
              <a:ext uri="{FF2B5EF4-FFF2-40B4-BE49-F238E27FC236}">
                <a16:creationId xmlns:a16="http://schemas.microsoft.com/office/drawing/2014/main" id="{F0204703-E083-4293-874A-C6F93AA26989}"/>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084644" y="325081"/>
            <a:ext cx="257801" cy="25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p:cNvSpPr txBox="1"/>
          <p:nvPr/>
        </p:nvSpPr>
        <p:spPr>
          <a:xfrm>
            <a:off x="4524056" y="4805781"/>
            <a:ext cx="2368889" cy="338554"/>
          </a:xfrm>
          <a:prstGeom prst="rect">
            <a:avLst/>
          </a:prstGeom>
          <a:noFill/>
        </p:spPr>
        <p:txBody>
          <a:bodyPr wrap="square" rtlCol="0">
            <a:spAutoFit/>
          </a:bodyPr>
          <a:lstStyle/>
          <a:p>
            <a:r>
              <a:rPr lang="en-US" sz="1600" dirty="0">
                <a:highlight>
                  <a:srgbClr val="FFFF00"/>
                </a:highlight>
              </a:rPr>
              <a:t>Quantum Speed Limit</a:t>
            </a:r>
          </a:p>
        </p:txBody>
      </p:sp>
      <p:sp>
        <p:nvSpPr>
          <p:cNvPr id="21" name="Rectangle 20">
            <a:extLst>
              <a:ext uri="{FF2B5EF4-FFF2-40B4-BE49-F238E27FC236}">
                <a16:creationId xmlns:a16="http://schemas.microsoft.com/office/drawing/2014/main" id="{0A80FCA6-5794-4E19-89F0-03F4C232D13C}"/>
              </a:ext>
            </a:extLst>
          </p:cNvPr>
          <p:cNvSpPr/>
          <p:nvPr/>
        </p:nvSpPr>
        <p:spPr>
          <a:xfrm>
            <a:off x="7172539" y="3203234"/>
            <a:ext cx="1834176" cy="276999"/>
          </a:xfrm>
          <a:prstGeom prst="rect">
            <a:avLst/>
          </a:prstGeom>
        </p:spPr>
        <p:txBody>
          <a:bodyPr wrap="square">
            <a:spAutoFit/>
          </a:bodyPr>
          <a:lstStyle/>
          <a:p>
            <a:r>
              <a:rPr lang="en-US" dirty="0">
                <a:solidFill>
                  <a:srgbClr val="FFFF00"/>
                </a:solidFill>
                <a:highlight>
                  <a:srgbClr val="FF0000"/>
                </a:highlight>
                <a:cs typeface="Calibri" panose="020F0502020204030204" pitchFamily="34" charset="0"/>
              </a:rPr>
              <a:t>STOP  </a:t>
            </a:r>
          </a:p>
        </p:txBody>
      </p:sp>
      <p:pic>
        <p:nvPicPr>
          <p:cNvPr id="5124" name="Picture 4" descr="https://tse1.mm.bing.net/th?&amp;id=JN./4ns%2bB73kKMEc9eLopE5TA&amp;w=300&amp;h=300&amp;c=0&amp;pid=1.9&amp;rs=0&amp;p=0"/>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27261" t="3762" r="16739" b="20047"/>
          <a:stretch/>
        </p:blipFill>
        <p:spPr bwMode="auto">
          <a:xfrm>
            <a:off x="2387770" y="5619924"/>
            <a:ext cx="619540" cy="272079"/>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32"/>
          <p:cNvPicPr preferRelativeResize="0">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859898" y="5318463"/>
            <a:ext cx="333410" cy="205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4" name="TextBox 143">
            <a:extLst>
              <a:ext uri="{FF2B5EF4-FFF2-40B4-BE49-F238E27FC236}">
                <a16:creationId xmlns:a16="http://schemas.microsoft.com/office/drawing/2014/main" id="{6E8E0087-29CF-4952-BCEE-D7AB12065F99}"/>
              </a:ext>
            </a:extLst>
          </p:cNvPr>
          <p:cNvSpPr txBox="1"/>
          <p:nvPr/>
        </p:nvSpPr>
        <p:spPr>
          <a:xfrm>
            <a:off x="2282547" y="5892256"/>
            <a:ext cx="847861" cy="276999"/>
          </a:xfrm>
          <a:prstGeom prst="rect">
            <a:avLst/>
          </a:prstGeom>
          <a:noFill/>
        </p:spPr>
        <p:txBody>
          <a:bodyPr wrap="none" rtlCol="0">
            <a:spAutoFit/>
          </a:bodyPr>
          <a:lstStyle/>
          <a:p>
            <a:r>
              <a:rPr lang="en-US" dirty="0">
                <a:solidFill>
                  <a:srgbClr val="66FF33"/>
                </a:solidFill>
                <a:highlight>
                  <a:srgbClr val="008000"/>
                </a:highlight>
              </a:rPr>
              <a:t>{“EVENT”}</a:t>
            </a:r>
          </a:p>
        </p:txBody>
      </p:sp>
      <p:sp>
        <p:nvSpPr>
          <p:cNvPr id="151" name="TextBox 150">
            <a:extLst>
              <a:ext uri="{FF2B5EF4-FFF2-40B4-BE49-F238E27FC236}">
                <a16:creationId xmlns:a16="http://schemas.microsoft.com/office/drawing/2014/main" id="{10FCC5C0-4FDC-447B-9B4C-640C4FC89EA0}"/>
              </a:ext>
            </a:extLst>
          </p:cNvPr>
          <p:cNvSpPr txBox="1"/>
          <p:nvPr/>
        </p:nvSpPr>
        <p:spPr>
          <a:xfrm>
            <a:off x="3685271" y="5880436"/>
            <a:ext cx="847861" cy="276999"/>
          </a:xfrm>
          <a:prstGeom prst="rect">
            <a:avLst/>
          </a:prstGeom>
          <a:noFill/>
        </p:spPr>
        <p:txBody>
          <a:bodyPr wrap="none" rtlCol="0">
            <a:spAutoFit/>
          </a:bodyPr>
          <a:lstStyle/>
          <a:p>
            <a:r>
              <a:rPr lang="en-US" dirty="0">
                <a:solidFill>
                  <a:srgbClr val="66FF33"/>
                </a:solidFill>
                <a:highlight>
                  <a:srgbClr val="008000"/>
                </a:highlight>
              </a:rPr>
              <a:t>{“EVENT”}</a:t>
            </a:r>
          </a:p>
        </p:txBody>
      </p:sp>
      <p:pic>
        <p:nvPicPr>
          <p:cNvPr id="152" name="Picture 4" descr="https://tse1.mm.bing.net/th?&amp;id=JN./4ns%2bB73kKMEc9eLopE5TA&amp;w=300&amp;h=300&amp;c=0&amp;pid=1.9&amp;rs=0&amp;p=0">
            <a:extLst>
              <a:ext uri="{FF2B5EF4-FFF2-40B4-BE49-F238E27FC236}">
                <a16:creationId xmlns:a16="http://schemas.microsoft.com/office/drawing/2014/main" id="{F71E8F04-1587-42D2-8547-CA3B6FED8093}"/>
              </a:ext>
            </a:extLst>
          </p:cNvPr>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27261" t="3762" r="16739" b="20047"/>
          <a:stretch/>
        </p:blipFill>
        <p:spPr bwMode="auto">
          <a:xfrm>
            <a:off x="3801953" y="5604567"/>
            <a:ext cx="619540" cy="27207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8E3FD2A-4A00-43A1-A131-08856283D2A3}"/>
              </a:ext>
            </a:extLst>
          </p:cNvPr>
          <p:cNvSpPr txBox="1"/>
          <p:nvPr/>
        </p:nvSpPr>
        <p:spPr>
          <a:xfrm>
            <a:off x="4568775" y="4327589"/>
            <a:ext cx="1911101" cy="553998"/>
          </a:xfrm>
          <a:prstGeom prst="rect">
            <a:avLst/>
          </a:prstGeom>
          <a:solidFill>
            <a:srgbClr val="000066"/>
          </a:solidFill>
        </p:spPr>
        <p:txBody>
          <a:bodyPr wrap="none" rtlCol="0">
            <a:spAutoFit/>
          </a:bodyPr>
          <a:lstStyle/>
          <a:p>
            <a:pPr algn="ctr"/>
            <a:r>
              <a:rPr lang="en-US" sz="1000" dirty="0">
                <a:solidFill>
                  <a:srgbClr val="66FF33"/>
                </a:solidFill>
              </a:rPr>
              <a:t>“LENGTH OF REAL TIME CYCLE IS</a:t>
            </a:r>
            <a:br>
              <a:rPr lang="en-US" sz="1000" dirty="0">
                <a:solidFill>
                  <a:srgbClr val="66FF33"/>
                </a:solidFill>
              </a:rPr>
            </a:br>
            <a:r>
              <a:rPr lang="en-US" sz="1000" dirty="0">
                <a:solidFill>
                  <a:srgbClr val="66FF33"/>
                </a:solidFill>
              </a:rPr>
              <a:t>ARBITRARY AS LONG AS NODES </a:t>
            </a:r>
            <a:br>
              <a:rPr lang="en-US" sz="1000" dirty="0">
                <a:solidFill>
                  <a:srgbClr val="66FF33"/>
                </a:solidFill>
              </a:rPr>
            </a:br>
            <a:r>
              <a:rPr lang="en-US" sz="1000" dirty="0">
                <a:solidFill>
                  <a:srgbClr val="4B4779"/>
                </a:solidFill>
                <a:highlight>
                  <a:srgbClr val="66FF33"/>
                </a:highlight>
              </a:rPr>
              <a:t>EVENTUALLY</a:t>
            </a:r>
            <a:r>
              <a:rPr lang="en-US" sz="1000" dirty="0">
                <a:solidFill>
                  <a:srgbClr val="4B4779"/>
                </a:solidFill>
                <a:highlight>
                  <a:srgbClr val="FFFF00"/>
                </a:highlight>
              </a:rPr>
              <a:t> </a:t>
            </a:r>
            <a:r>
              <a:rPr lang="en-US" sz="1000" dirty="0">
                <a:solidFill>
                  <a:srgbClr val="66FF33"/>
                </a:solidFill>
              </a:rPr>
              <a:t>AGREE</a:t>
            </a:r>
          </a:p>
        </p:txBody>
      </p:sp>
      <p:pic>
        <p:nvPicPr>
          <p:cNvPr id="175" name="Picture 7" descr="rgfiahjg[1]">
            <a:extLst>
              <a:ext uri="{FF2B5EF4-FFF2-40B4-BE49-F238E27FC236}">
                <a16:creationId xmlns:a16="http://schemas.microsoft.com/office/drawing/2014/main" id="{C0FF0BE9-4C35-4237-8531-8DF2E903595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679958" y="4654851"/>
            <a:ext cx="270622" cy="215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Picture 7" descr="rgfiahjg[1]">
            <a:extLst>
              <a:ext uri="{FF2B5EF4-FFF2-40B4-BE49-F238E27FC236}">
                <a16:creationId xmlns:a16="http://schemas.microsoft.com/office/drawing/2014/main" id="{0B08E6FB-8878-4D1A-A6F4-FA76DBEB5FC7}"/>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44583" y="4654850"/>
            <a:ext cx="270622" cy="215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Picture 297" descr="default">
            <a:extLst>
              <a:ext uri="{FF2B5EF4-FFF2-40B4-BE49-F238E27FC236}">
                <a16:creationId xmlns:a16="http://schemas.microsoft.com/office/drawing/2014/main" id="{59EA7195-BBE8-4F95-8005-AC233CF03FBE}"/>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101709" y="5623055"/>
            <a:ext cx="329003" cy="34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60FCFA65-5EDE-46D1-8A33-37221CCEB076}"/>
              </a:ext>
            </a:extLst>
          </p:cNvPr>
          <p:cNvSpPr txBox="1"/>
          <p:nvPr/>
        </p:nvSpPr>
        <p:spPr>
          <a:xfrm>
            <a:off x="7639922" y="6316353"/>
            <a:ext cx="1276311" cy="246221"/>
          </a:xfrm>
          <a:prstGeom prst="rect">
            <a:avLst/>
          </a:prstGeom>
          <a:noFill/>
        </p:spPr>
        <p:txBody>
          <a:bodyPr wrap="none" rtlCol="0">
            <a:spAutoFit/>
          </a:bodyPr>
          <a:lstStyle/>
          <a:p>
            <a:r>
              <a:rPr lang="en-US" sz="1000" dirty="0">
                <a:solidFill>
                  <a:srgbClr val="66FF33"/>
                </a:solidFill>
              </a:rPr>
              <a:t>{“ORG_ID”} {“URN”}</a:t>
            </a:r>
          </a:p>
        </p:txBody>
      </p:sp>
      <p:pic>
        <p:nvPicPr>
          <p:cNvPr id="155" name="Picture 314" descr="rgfiahjg[1]">
            <a:extLst>
              <a:ext uri="{FF2B5EF4-FFF2-40B4-BE49-F238E27FC236}">
                <a16:creationId xmlns:a16="http://schemas.microsoft.com/office/drawing/2014/main" id="{E856980C-2DD3-46EA-8627-67D19269D93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74128" y="5627431"/>
            <a:ext cx="302081" cy="26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5FBCE2D3-4BEC-4752-9416-225B530CE706}"/>
              </a:ext>
            </a:extLst>
          </p:cNvPr>
          <p:cNvSpPr txBox="1"/>
          <p:nvPr/>
        </p:nvSpPr>
        <p:spPr>
          <a:xfrm>
            <a:off x="1990927" y="493537"/>
            <a:ext cx="1044898" cy="276999"/>
          </a:xfrm>
          <a:prstGeom prst="rect">
            <a:avLst/>
          </a:prstGeom>
          <a:noFill/>
        </p:spPr>
        <p:txBody>
          <a:bodyPr wrap="square" rtlCol="0">
            <a:spAutoFit/>
          </a:bodyPr>
          <a:lstStyle/>
          <a:p>
            <a:r>
              <a:rPr lang="en-US" dirty="0">
                <a:solidFill>
                  <a:srgbClr val="FF0000"/>
                </a:solidFill>
                <a:highlight>
                  <a:srgbClr val="FFFF00"/>
                </a:highlight>
              </a:rPr>
              <a:t>TTL</a:t>
            </a:r>
          </a:p>
        </p:txBody>
      </p:sp>
      <p:pic>
        <p:nvPicPr>
          <p:cNvPr id="160" name="Picture 960" descr="MC900338732[1]">
            <a:extLst>
              <a:ext uri="{FF2B5EF4-FFF2-40B4-BE49-F238E27FC236}">
                <a16:creationId xmlns:a16="http://schemas.microsoft.com/office/drawing/2014/main" id="{9810EDE0-2698-467C-8641-41CC1213D0EB}"/>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696376" y="523086"/>
            <a:ext cx="639556" cy="68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 name="TextBox 161">
            <a:extLst>
              <a:ext uri="{FF2B5EF4-FFF2-40B4-BE49-F238E27FC236}">
                <a16:creationId xmlns:a16="http://schemas.microsoft.com/office/drawing/2014/main" id="{57AF6AC9-01EB-4DC0-AF65-2CFE1BB2AA8A}"/>
              </a:ext>
            </a:extLst>
          </p:cNvPr>
          <p:cNvSpPr txBox="1"/>
          <p:nvPr/>
        </p:nvSpPr>
        <p:spPr>
          <a:xfrm>
            <a:off x="4816910" y="5653130"/>
            <a:ext cx="1276311" cy="246221"/>
          </a:xfrm>
          <a:prstGeom prst="rect">
            <a:avLst/>
          </a:prstGeom>
          <a:solidFill>
            <a:schemeClr val="accent2"/>
          </a:solidFill>
        </p:spPr>
        <p:txBody>
          <a:bodyPr wrap="none" rtlCol="0">
            <a:spAutoFit/>
          </a:bodyPr>
          <a:lstStyle/>
          <a:p>
            <a:r>
              <a:rPr lang="en-US" sz="1000" dirty="0">
                <a:solidFill>
                  <a:srgbClr val="66FF33"/>
                </a:solidFill>
              </a:rPr>
              <a:t>{“ORG_ID”} {“URN”}</a:t>
            </a:r>
          </a:p>
        </p:txBody>
      </p:sp>
      <p:sp>
        <p:nvSpPr>
          <p:cNvPr id="2" name="TextBox 1"/>
          <p:cNvSpPr txBox="1"/>
          <p:nvPr/>
        </p:nvSpPr>
        <p:spPr>
          <a:xfrm>
            <a:off x="3539012" y="3023349"/>
            <a:ext cx="1249162" cy="276999"/>
          </a:xfrm>
          <a:prstGeom prst="rect">
            <a:avLst/>
          </a:prstGeom>
          <a:noFill/>
        </p:spPr>
        <p:txBody>
          <a:bodyPr wrap="square" rtlCol="0">
            <a:spAutoFit/>
          </a:bodyPr>
          <a:lstStyle/>
          <a:p>
            <a:r>
              <a:rPr lang="en-US" dirty="0">
                <a:solidFill>
                  <a:srgbClr val="C00000"/>
                </a:solidFill>
                <a:highlight>
                  <a:srgbClr val="FFFF00"/>
                </a:highlight>
              </a:rPr>
              <a:t> </a:t>
            </a:r>
          </a:p>
        </p:txBody>
      </p:sp>
      <p:pic>
        <p:nvPicPr>
          <p:cNvPr id="174" name="Picture 1956" descr="w_01zlzi[1]">
            <a:extLst>
              <a:ext uri="{FF2B5EF4-FFF2-40B4-BE49-F238E27FC236}">
                <a16:creationId xmlns:a16="http://schemas.microsoft.com/office/drawing/2014/main" id="{5C5FDC12-1C19-4AC5-A387-5579EACDB66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8919" y="6418658"/>
            <a:ext cx="417695" cy="45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Picture 1956" descr="w_01zlzi[1]">
            <a:extLst>
              <a:ext uri="{FF2B5EF4-FFF2-40B4-BE49-F238E27FC236}">
                <a16:creationId xmlns:a16="http://schemas.microsoft.com/office/drawing/2014/main" id="{3A5D7801-DA0C-4477-8122-D27D48DAEE7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810078" y="6412784"/>
            <a:ext cx="417695" cy="45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97">
            <a:extLst>
              <a:ext uri="{FF2B5EF4-FFF2-40B4-BE49-F238E27FC236}">
                <a16:creationId xmlns:a16="http://schemas.microsoft.com/office/drawing/2014/main" id="{9D7A477A-DFEB-458A-AC1B-EA1D80BA4369}"/>
              </a:ext>
            </a:extLst>
          </p:cNvPr>
          <p:cNvSpPr txBox="1"/>
          <p:nvPr/>
        </p:nvSpPr>
        <p:spPr>
          <a:xfrm>
            <a:off x="690503" y="5324823"/>
            <a:ext cx="1542447" cy="430887"/>
          </a:xfrm>
          <a:prstGeom prst="rect">
            <a:avLst/>
          </a:prstGeom>
          <a:noFill/>
        </p:spPr>
        <p:txBody>
          <a:bodyPr wrap="square" rtlCol="0">
            <a:spAutoFit/>
          </a:bodyPr>
          <a:lstStyle/>
          <a:p>
            <a:pPr algn="ctr"/>
            <a:r>
              <a:rPr lang="en-US" sz="1100" dirty="0"/>
              <a:t>PRICE DISCOVERY </a:t>
            </a:r>
          </a:p>
          <a:p>
            <a:pPr algn="ctr"/>
            <a:r>
              <a:rPr lang="en-US" sz="1100" dirty="0"/>
              <a:t>ALGORITHMS</a:t>
            </a:r>
          </a:p>
        </p:txBody>
      </p:sp>
      <p:pic>
        <p:nvPicPr>
          <p:cNvPr id="163" name="Picture 1956" descr="w_01zlzi[1]">
            <a:extLst>
              <a:ext uri="{FF2B5EF4-FFF2-40B4-BE49-F238E27FC236}">
                <a16:creationId xmlns:a16="http://schemas.microsoft.com/office/drawing/2014/main" id="{AC63FA7A-5308-48BB-AE6D-24CE33631BC8}"/>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183989" y="2594279"/>
            <a:ext cx="306403" cy="33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144D5351-4B0E-4F7F-904D-BA32D2FE5672}"/>
              </a:ext>
            </a:extLst>
          </p:cNvPr>
          <p:cNvSpPr txBox="1"/>
          <p:nvPr/>
        </p:nvSpPr>
        <p:spPr>
          <a:xfrm>
            <a:off x="2414570" y="2358704"/>
            <a:ext cx="583814" cy="246221"/>
          </a:xfrm>
          <a:prstGeom prst="rect">
            <a:avLst/>
          </a:prstGeom>
          <a:noFill/>
        </p:spPr>
        <p:txBody>
          <a:bodyPr wrap="none" rtlCol="0">
            <a:spAutoFit/>
          </a:bodyPr>
          <a:lstStyle/>
          <a:p>
            <a:r>
              <a:rPr lang="en-US" sz="1000" dirty="0">
                <a:solidFill>
                  <a:srgbClr val="C00000"/>
                </a:solidFill>
              </a:rPr>
              <a:t>{“108”}</a:t>
            </a:r>
          </a:p>
        </p:txBody>
      </p:sp>
      <p:sp>
        <p:nvSpPr>
          <p:cNvPr id="184" name="TextBox 183">
            <a:extLst>
              <a:ext uri="{FF2B5EF4-FFF2-40B4-BE49-F238E27FC236}">
                <a16:creationId xmlns:a16="http://schemas.microsoft.com/office/drawing/2014/main" id="{C8535652-9BB9-480B-8BCB-65B4D97F73B6}"/>
              </a:ext>
            </a:extLst>
          </p:cNvPr>
          <p:cNvSpPr txBox="1"/>
          <p:nvPr/>
        </p:nvSpPr>
        <p:spPr>
          <a:xfrm>
            <a:off x="3078559" y="2819096"/>
            <a:ext cx="583814" cy="246221"/>
          </a:xfrm>
          <a:prstGeom prst="rect">
            <a:avLst/>
          </a:prstGeom>
          <a:noFill/>
        </p:spPr>
        <p:txBody>
          <a:bodyPr wrap="none" rtlCol="0">
            <a:spAutoFit/>
          </a:bodyPr>
          <a:lstStyle/>
          <a:p>
            <a:r>
              <a:rPr lang="en-US" sz="1000" dirty="0">
                <a:solidFill>
                  <a:srgbClr val="C00000"/>
                </a:solidFill>
              </a:rPr>
              <a:t>{“108”}</a:t>
            </a:r>
          </a:p>
        </p:txBody>
      </p:sp>
      <p:sp>
        <p:nvSpPr>
          <p:cNvPr id="198" name="TextBox 197">
            <a:extLst>
              <a:ext uri="{FF2B5EF4-FFF2-40B4-BE49-F238E27FC236}">
                <a16:creationId xmlns:a16="http://schemas.microsoft.com/office/drawing/2014/main" id="{40593919-F095-4296-A979-0CBD7671BF91}"/>
              </a:ext>
            </a:extLst>
          </p:cNvPr>
          <p:cNvSpPr txBox="1"/>
          <p:nvPr/>
        </p:nvSpPr>
        <p:spPr>
          <a:xfrm>
            <a:off x="1192021" y="2398957"/>
            <a:ext cx="583814" cy="246221"/>
          </a:xfrm>
          <a:prstGeom prst="rect">
            <a:avLst/>
          </a:prstGeom>
          <a:noFill/>
        </p:spPr>
        <p:txBody>
          <a:bodyPr wrap="none" rtlCol="0">
            <a:spAutoFit/>
          </a:bodyPr>
          <a:lstStyle/>
          <a:p>
            <a:r>
              <a:rPr lang="en-US" sz="1000" dirty="0">
                <a:solidFill>
                  <a:srgbClr val="C00000"/>
                </a:solidFill>
              </a:rPr>
              <a:t>{“108”}</a:t>
            </a:r>
          </a:p>
        </p:txBody>
      </p:sp>
      <p:pic>
        <p:nvPicPr>
          <p:cNvPr id="219" name="Picture 7" descr="rgfiahjg[1]">
            <a:extLst>
              <a:ext uri="{FF2B5EF4-FFF2-40B4-BE49-F238E27FC236}">
                <a16:creationId xmlns:a16="http://schemas.microsoft.com/office/drawing/2014/main" id="{B2405201-8EC7-4B99-B765-C0D8CEC0292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9428" y="1902756"/>
            <a:ext cx="206331" cy="16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 name="Picture 7" descr="rgfiahjg[1]">
            <a:extLst>
              <a:ext uri="{FF2B5EF4-FFF2-40B4-BE49-F238E27FC236}">
                <a16:creationId xmlns:a16="http://schemas.microsoft.com/office/drawing/2014/main" id="{B7170BA3-FEA8-40E7-9AB5-D27E2FC21CD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335932" y="2588599"/>
            <a:ext cx="267205" cy="2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 name="Picture 7" descr="rgfiahjg[1]">
            <a:extLst>
              <a:ext uri="{FF2B5EF4-FFF2-40B4-BE49-F238E27FC236}">
                <a16:creationId xmlns:a16="http://schemas.microsoft.com/office/drawing/2014/main" id="{E09C92F0-CBF3-4C4C-AADE-36A85E244BE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587846" y="2569643"/>
            <a:ext cx="267205" cy="2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 name="Picture 7" descr="rgfiahjg[1]">
            <a:extLst>
              <a:ext uri="{FF2B5EF4-FFF2-40B4-BE49-F238E27FC236}">
                <a16:creationId xmlns:a16="http://schemas.microsoft.com/office/drawing/2014/main" id="{A8A21CD5-C878-4453-86AA-434BCFAD7B2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335681" y="2605914"/>
            <a:ext cx="267205" cy="2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 name="TextBox 226">
            <a:extLst>
              <a:ext uri="{FF2B5EF4-FFF2-40B4-BE49-F238E27FC236}">
                <a16:creationId xmlns:a16="http://schemas.microsoft.com/office/drawing/2014/main" id="{08D742CC-93E2-4CE6-8E2A-6BDDBC9A6DA7}"/>
              </a:ext>
            </a:extLst>
          </p:cNvPr>
          <p:cNvSpPr txBox="1"/>
          <p:nvPr/>
        </p:nvSpPr>
        <p:spPr>
          <a:xfrm>
            <a:off x="-71801" y="1711357"/>
            <a:ext cx="583814" cy="246221"/>
          </a:xfrm>
          <a:prstGeom prst="rect">
            <a:avLst/>
          </a:prstGeom>
          <a:noFill/>
        </p:spPr>
        <p:txBody>
          <a:bodyPr wrap="none" rtlCol="0">
            <a:spAutoFit/>
          </a:bodyPr>
          <a:lstStyle/>
          <a:p>
            <a:r>
              <a:rPr lang="en-US" sz="1000" dirty="0">
                <a:solidFill>
                  <a:srgbClr val="C00000"/>
                </a:solidFill>
              </a:rPr>
              <a:t>{“108”}</a:t>
            </a:r>
          </a:p>
        </p:txBody>
      </p:sp>
      <p:sp>
        <p:nvSpPr>
          <p:cNvPr id="100" name="TextBox 99">
            <a:extLst>
              <a:ext uri="{FF2B5EF4-FFF2-40B4-BE49-F238E27FC236}">
                <a16:creationId xmlns:a16="http://schemas.microsoft.com/office/drawing/2014/main" id="{7D321D6E-5D16-4CFB-B830-2315C796FCDD}"/>
              </a:ext>
            </a:extLst>
          </p:cNvPr>
          <p:cNvSpPr txBox="1"/>
          <p:nvPr/>
        </p:nvSpPr>
        <p:spPr>
          <a:xfrm>
            <a:off x="5202286" y="263978"/>
            <a:ext cx="694791" cy="338554"/>
          </a:xfrm>
          <a:prstGeom prst="rect">
            <a:avLst/>
          </a:prstGeom>
          <a:noFill/>
        </p:spPr>
        <p:txBody>
          <a:bodyPr wrap="square" rtlCol="0">
            <a:spAutoFit/>
          </a:bodyPr>
          <a:lstStyle/>
          <a:p>
            <a:r>
              <a:rPr lang="en-US" sz="1600" dirty="0">
                <a:solidFill>
                  <a:srgbClr val="C00000"/>
                </a:solidFill>
                <a:latin typeface="+mj-lt"/>
              </a:rPr>
              <a:t>FIX</a:t>
            </a:r>
          </a:p>
        </p:txBody>
      </p:sp>
      <p:pic>
        <p:nvPicPr>
          <p:cNvPr id="231" name="Picture 228" descr="85397-Royalty-Free-RF-Clipart-Illustration-Of-3d-Red-Blue-And-Green-Arrows-Forming-A-Dollar-Symbol">
            <a:extLst>
              <a:ext uri="{FF2B5EF4-FFF2-40B4-BE49-F238E27FC236}">
                <a16:creationId xmlns:a16="http://schemas.microsoft.com/office/drawing/2014/main" id="{EB5FB59E-395A-4BEE-9991-E079CC7968B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3252365" y="2019856"/>
            <a:ext cx="319755" cy="35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 name="Picture 191" descr="164017_1019270_wave_M">
            <a:extLst>
              <a:ext uri="{FF2B5EF4-FFF2-40B4-BE49-F238E27FC236}">
                <a16:creationId xmlns:a16="http://schemas.microsoft.com/office/drawing/2014/main" id="{B9CE5995-9224-4AA2-8394-38E32206EA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47262" y="4733757"/>
            <a:ext cx="705409" cy="210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 name="Picture 105" descr="ANd9GcRghdTnBI_EWeXj64menTkDGffUWQmX_FofVEEiB7LjhJd24AQG">
            <a:extLst>
              <a:ext uri="{FF2B5EF4-FFF2-40B4-BE49-F238E27FC236}">
                <a16:creationId xmlns:a16="http://schemas.microsoft.com/office/drawing/2014/main" id="{FEE5D3D1-5213-458F-9B3F-76D1007D54BD}"/>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595942" y="2865389"/>
            <a:ext cx="636955" cy="49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14" descr="rgfiahjg[1]">
            <a:extLst>
              <a:ext uri="{FF2B5EF4-FFF2-40B4-BE49-F238E27FC236}">
                <a16:creationId xmlns:a16="http://schemas.microsoft.com/office/drawing/2014/main" id="{DD96E954-7B78-EFC9-9EE4-C960E11A46B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79568" y="353030"/>
            <a:ext cx="205689" cy="179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14" descr="rgfiahjg[1]">
            <a:extLst>
              <a:ext uri="{FF2B5EF4-FFF2-40B4-BE49-F238E27FC236}">
                <a16:creationId xmlns:a16="http://schemas.microsoft.com/office/drawing/2014/main" id="{77A3BF3B-09C6-6CE2-CAA7-EA720848E8D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541170" y="1837395"/>
            <a:ext cx="205689" cy="179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40" descr="MC900133529[1]">
            <a:extLst>
              <a:ext uri="{FF2B5EF4-FFF2-40B4-BE49-F238E27FC236}">
                <a16:creationId xmlns:a16="http://schemas.microsoft.com/office/drawing/2014/main" id="{F2E94371-2209-0B4C-92B6-44C3ACB3A9F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0125" y="305585"/>
            <a:ext cx="559387" cy="45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956" descr="w_01zlzi[1]">
            <a:extLst>
              <a:ext uri="{FF2B5EF4-FFF2-40B4-BE49-F238E27FC236}">
                <a16:creationId xmlns:a16="http://schemas.microsoft.com/office/drawing/2014/main" id="{5D683833-94C7-3CB7-8FBB-78B60A6852C6}"/>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459519" y="279998"/>
            <a:ext cx="581368" cy="620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 name="Picture 2" descr="https://tse1.mm.bing.net/th?&amp;id=JN.nNtY%2b%2bCaq7nn58rFRtWj9Q&amp;w=300&amp;h=300&amp;c=0&amp;pid=1.9&amp;rs=0&amp;p=0"/>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4216475" y="2897829"/>
            <a:ext cx="638981" cy="53032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956" descr="w_01zlzi[1]">
            <a:extLst>
              <a:ext uri="{FF2B5EF4-FFF2-40B4-BE49-F238E27FC236}">
                <a16:creationId xmlns:a16="http://schemas.microsoft.com/office/drawing/2014/main" id="{A77BDB2D-897E-28EC-E34C-AD1826940E1C}"/>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256388" y="755200"/>
            <a:ext cx="476534" cy="50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5">
            <a:extLst>
              <a:ext uri="{FF2B5EF4-FFF2-40B4-BE49-F238E27FC236}">
                <a16:creationId xmlns:a16="http://schemas.microsoft.com/office/drawing/2014/main" id="{E4A1CBFA-84C1-F3BF-3018-0162FDA9E9E7}"/>
              </a:ext>
            </a:extLst>
          </p:cNvPr>
          <p:cNvPicPr>
            <a:picLocks noChangeAspect="1"/>
          </p:cNvPicPr>
          <p:nvPr/>
        </p:nvPicPr>
        <p:blipFill rotWithShape="1">
          <a:blip r:embed="rId36">
            <a:extLst>
              <a:ext uri="{28A0092B-C50C-407E-A947-70E740481C1C}">
                <a14:useLocalDpi xmlns:a14="http://schemas.microsoft.com/office/drawing/2010/main" val="0"/>
              </a:ext>
            </a:extLst>
          </a:blip>
          <a:srcRect b="54428"/>
          <a:stretch/>
        </p:blipFill>
        <p:spPr>
          <a:xfrm>
            <a:off x="7275459" y="6207"/>
            <a:ext cx="1859114" cy="1717825"/>
          </a:xfrm>
          <a:prstGeom prst="rect">
            <a:avLst/>
          </a:prstGeom>
        </p:spPr>
      </p:pic>
      <p:sp>
        <p:nvSpPr>
          <p:cNvPr id="49" name="TextBox 48">
            <a:extLst>
              <a:ext uri="{FF2B5EF4-FFF2-40B4-BE49-F238E27FC236}">
                <a16:creationId xmlns:a16="http://schemas.microsoft.com/office/drawing/2014/main" id="{8568AED8-37E0-679E-1D3F-FC3614BA1BF1}"/>
              </a:ext>
            </a:extLst>
          </p:cNvPr>
          <p:cNvSpPr txBox="1"/>
          <p:nvPr/>
        </p:nvSpPr>
        <p:spPr>
          <a:xfrm>
            <a:off x="7156560" y="1210951"/>
            <a:ext cx="1643994" cy="584775"/>
          </a:xfrm>
          <a:prstGeom prst="rect">
            <a:avLst/>
          </a:prstGeom>
          <a:noFill/>
        </p:spPr>
        <p:txBody>
          <a:bodyPr wrap="square">
            <a:spAutoFit/>
          </a:bodyPr>
          <a:lstStyle/>
          <a:p>
            <a:r>
              <a:rPr lang="en-US" sz="1600" dirty="0">
                <a:highlight>
                  <a:srgbClr val="FFFF00"/>
                </a:highlight>
                <a:latin typeface="+mj-lt"/>
              </a:rPr>
              <a:t>NON-</a:t>
            </a:r>
          </a:p>
          <a:p>
            <a:r>
              <a:rPr lang="en-US" sz="1600" dirty="0">
                <a:highlight>
                  <a:srgbClr val="FFFF00"/>
                </a:highlight>
                <a:latin typeface="+mj-lt"/>
              </a:rPr>
              <a:t>REPUDIATION</a:t>
            </a:r>
          </a:p>
        </p:txBody>
      </p:sp>
      <p:pic>
        <p:nvPicPr>
          <p:cNvPr id="50" name="Picture 169" descr="SEARCH">
            <a:extLst>
              <a:ext uri="{FF2B5EF4-FFF2-40B4-BE49-F238E27FC236}">
                <a16:creationId xmlns:a16="http://schemas.microsoft.com/office/drawing/2014/main" id="{F4CCB3D7-20D8-E510-BE89-49A9EB4DC2C2}"/>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412280" y="9802"/>
            <a:ext cx="860184" cy="113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 descr="https://tse1.mm.bing.net/th?&amp;id=JN.FPkeCEraZrvjpUCdamq1zQ&amp;w=300&amp;h=300&amp;c=0&amp;pid=1.9&amp;rs=0&amp;p=0">
            <a:extLst>
              <a:ext uri="{FF2B5EF4-FFF2-40B4-BE49-F238E27FC236}">
                <a16:creationId xmlns:a16="http://schemas.microsoft.com/office/drawing/2014/main" id="{2C67062B-7EF7-831F-EEE9-BCDB70E4C2B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590104" y="1141006"/>
            <a:ext cx="607308" cy="507091"/>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5C5E1854-1BA1-69CB-43C0-D7B4576B2AC3}"/>
              </a:ext>
            </a:extLst>
          </p:cNvPr>
          <p:cNvSpPr txBox="1"/>
          <p:nvPr/>
        </p:nvSpPr>
        <p:spPr>
          <a:xfrm>
            <a:off x="54199" y="1465345"/>
            <a:ext cx="575157" cy="276999"/>
          </a:xfrm>
          <a:prstGeom prst="rect">
            <a:avLst/>
          </a:prstGeom>
          <a:noFill/>
        </p:spPr>
        <p:txBody>
          <a:bodyPr wrap="none" rtlCol="0">
            <a:spAutoFit/>
          </a:bodyPr>
          <a:lstStyle/>
          <a:p>
            <a:r>
              <a:rPr lang="en-US" dirty="0">
                <a:solidFill>
                  <a:srgbClr val="FFFF00"/>
                </a:solidFill>
              </a:rPr>
              <a:t>START</a:t>
            </a:r>
          </a:p>
        </p:txBody>
      </p:sp>
      <p:sp>
        <p:nvSpPr>
          <p:cNvPr id="53" name="TextBox 52">
            <a:extLst>
              <a:ext uri="{FF2B5EF4-FFF2-40B4-BE49-F238E27FC236}">
                <a16:creationId xmlns:a16="http://schemas.microsoft.com/office/drawing/2014/main" id="{D1432EDE-4477-53FA-4D55-425E9E12F13A}"/>
              </a:ext>
            </a:extLst>
          </p:cNvPr>
          <p:cNvSpPr txBox="1"/>
          <p:nvPr/>
        </p:nvSpPr>
        <p:spPr>
          <a:xfrm>
            <a:off x="2932951" y="1489374"/>
            <a:ext cx="514115" cy="276999"/>
          </a:xfrm>
          <a:prstGeom prst="rect">
            <a:avLst/>
          </a:prstGeom>
          <a:noFill/>
        </p:spPr>
        <p:txBody>
          <a:bodyPr wrap="none" rtlCol="0">
            <a:spAutoFit/>
          </a:bodyPr>
          <a:lstStyle/>
          <a:p>
            <a:r>
              <a:rPr lang="en-US" dirty="0">
                <a:solidFill>
                  <a:srgbClr val="FFFF00"/>
                </a:solidFill>
              </a:rPr>
              <a:t>STOP</a:t>
            </a:r>
          </a:p>
        </p:txBody>
      </p:sp>
      <p:pic>
        <p:nvPicPr>
          <p:cNvPr id="18" name="Picture 4" descr="http://www.crwr.utexas.edu/gis/gishydro05/Time/RepresentingSpaceAndTime/4Pannel.gif">
            <a:extLst>
              <a:ext uri="{FF2B5EF4-FFF2-40B4-BE49-F238E27FC236}">
                <a16:creationId xmlns:a16="http://schemas.microsoft.com/office/drawing/2014/main" id="{EA15A87D-8D0C-7D51-BA84-7765DC9CE9A5}"/>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l="58512" t="15669" r="7546" b="61172"/>
          <a:stretch/>
        </p:blipFill>
        <p:spPr bwMode="auto">
          <a:xfrm>
            <a:off x="4838658" y="2855156"/>
            <a:ext cx="690481" cy="59470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http://www.khaleejmag.com/wp-content/uploads/2015/07/Forex-Market-Hours.jpg">
            <a:extLst>
              <a:ext uri="{FF2B5EF4-FFF2-40B4-BE49-F238E27FC236}">
                <a16:creationId xmlns:a16="http://schemas.microsoft.com/office/drawing/2014/main" id="{3FBCBF38-49C9-8C17-9730-DB02EAE75E05}"/>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603757" y="1732859"/>
            <a:ext cx="1860294" cy="117003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4" descr="globe">
            <a:extLst>
              <a:ext uri="{FF2B5EF4-FFF2-40B4-BE49-F238E27FC236}">
                <a16:creationId xmlns:a16="http://schemas.microsoft.com/office/drawing/2014/main" id="{E7F002F2-C841-DAAD-D89F-75D850B033A6}"/>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8851" y="1209480"/>
            <a:ext cx="1409694" cy="31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314" descr="rgfiahjg[1]">
            <a:extLst>
              <a:ext uri="{FF2B5EF4-FFF2-40B4-BE49-F238E27FC236}">
                <a16:creationId xmlns:a16="http://schemas.microsoft.com/office/drawing/2014/main" id="{05FAF098-4D7B-D759-982C-D18B0556DD8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55395" y="1237045"/>
            <a:ext cx="274875" cy="23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55">
            <a:extLst>
              <a:ext uri="{FF2B5EF4-FFF2-40B4-BE49-F238E27FC236}">
                <a16:creationId xmlns:a16="http://schemas.microsoft.com/office/drawing/2014/main" id="{5EA90857-DEFC-76A5-BE57-2B25026D643C}"/>
              </a:ext>
            </a:extLst>
          </p:cNvPr>
          <p:cNvSpPr txBox="1"/>
          <p:nvPr/>
        </p:nvSpPr>
        <p:spPr>
          <a:xfrm>
            <a:off x="4384443" y="5862025"/>
            <a:ext cx="1649076" cy="276999"/>
          </a:xfrm>
          <a:prstGeom prst="rect">
            <a:avLst/>
          </a:prstGeom>
          <a:noFill/>
        </p:spPr>
        <p:txBody>
          <a:bodyPr wrap="square">
            <a:spAutoFit/>
          </a:bodyPr>
          <a:lstStyle/>
          <a:p>
            <a:r>
              <a:rPr lang="en-US" dirty="0"/>
              <a:t>Zero Trust Transaction</a:t>
            </a:r>
          </a:p>
        </p:txBody>
      </p:sp>
      <p:sp>
        <p:nvSpPr>
          <p:cNvPr id="58" name="TextBox 57">
            <a:extLst>
              <a:ext uri="{FF2B5EF4-FFF2-40B4-BE49-F238E27FC236}">
                <a16:creationId xmlns:a16="http://schemas.microsoft.com/office/drawing/2014/main" id="{726847E5-5CFA-AF8E-6952-5C732B7B5D37}"/>
              </a:ext>
            </a:extLst>
          </p:cNvPr>
          <p:cNvSpPr txBox="1"/>
          <p:nvPr/>
        </p:nvSpPr>
        <p:spPr>
          <a:xfrm>
            <a:off x="4398823" y="6046678"/>
            <a:ext cx="2894507" cy="461665"/>
          </a:xfrm>
          <a:prstGeom prst="rect">
            <a:avLst/>
          </a:prstGeom>
          <a:noFill/>
        </p:spPr>
        <p:txBody>
          <a:bodyPr wrap="square">
            <a:spAutoFit/>
          </a:bodyPr>
          <a:lstStyle/>
          <a:p>
            <a:r>
              <a:rPr lang="en-US" dirty="0"/>
              <a:t>on TIME X, in Y condition at PLACE Z</a:t>
            </a:r>
          </a:p>
          <a:p>
            <a:r>
              <a:rPr lang="en-US" dirty="0"/>
              <a:t>Capital Market Smart Contracts </a:t>
            </a:r>
          </a:p>
        </p:txBody>
      </p:sp>
      <p:sp>
        <p:nvSpPr>
          <p:cNvPr id="148" name="TextBox 147"/>
          <p:cNvSpPr txBox="1"/>
          <p:nvPr/>
        </p:nvSpPr>
        <p:spPr>
          <a:xfrm>
            <a:off x="4131769" y="1181591"/>
            <a:ext cx="3185552" cy="553998"/>
          </a:xfrm>
          <a:prstGeom prst="rect">
            <a:avLst/>
          </a:prstGeom>
          <a:noFill/>
        </p:spPr>
        <p:txBody>
          <a:bodyPr wrap="none" rtlCol="0">
            <a:spAutoFit/>
          </a:bodyPr>
          <a:lstStyle/>
          <a:p>
            <a:pPr algn="ctr"/>
            <a:r>
              <a:rPr lang="en-US" sz="1800" dirty="0">
                <a:solidFill>
                  <a:srgbClr val="FF9999"/>
                </a:solidFill>
              </a:rPr>
              <a:t>ALGORITHMIC REGULATION</a:t>
            </a:r>
          </a:p>
          <a:p>
            <a:pPr algn="ctr"/>
            <a:r>
              <a:rPr lang="en-US" dirty="0">
                <a:solidFill>
                  <a:srgbClr val="66FF33"/>
                </a:solidFill>
              </a:rPr>
              <a:t>UTZ TIME ZONE STOCHASTIC HARMONIZATION</a:t>
            </a:r>
          </a:p>
        </p:txBody>
      </p:sp>
      <p:sp>
        <p:nvSpPr>
          <p:cNvPr id="36" name="TextBox 35">
            <a:extLst>
              <a:ext uri="{FF2B5EF4-FFF2-40B4-BE49-F238E27FC236}">
                <a16:creationId xmlns:a16="http://schemas.microsoft.com/office/drawing/2014/main" id="{1D3BD817-A2A6-CCA0-78C3-C3BB72058BE2}"/>
              </a:ext>
            </a:extLst>
          </p:cNvPr>
          <p:cNvSpPr txBox="1"/>
          <p:nvPr/>
        </p:nvSpPr>
        <p:spPr>
          <a:xfrm>
            <a:off x="3502022" y="1668118"/>
            <a:ext cx="2004302" cy="307777"/>
          </a:xfrm>
          <a:prstGeom prst="rect">
            <a:avLst/>
          </a:prstGeom>
          <a:noFill/>
        </p:spPr>
        <p:txBody>
          <a:bodyPr wrap="square" rtlCol="0">
            <a:spAutoFit/>
          </a:bodyPr>
          <a:lstStyle/>
          <a:p>
            <a:r>
              <a:rPr lang="en-US" sz="1400" dirty="0">
                <a:highlight>
                  <a:srgbClr val="00FF00"/>
                </a:highlight>
              </a:rPr>
              <a:t>UTZ TIME ZONE SYNC</a:t>
            </a:r>
          </a:p>
        </p:txBody>
      </p:sp>
      <p:pic>
        <p:nvPicPr>
          <p:cNvPr id="1026" name="Picture 2">
            <a:extLst>
              <a:ext uri="{FF2B5EF4-FFF2-40B4-BE49-F238E27FC236}">
                <a16:creationId xmlns:a16="http://schemas.microsoft.com/office/drawing/2014/main" id="{82F5C167-8113-6D2F-A850-DE74367188CA}"/>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455642" y="1724032"/>
            <a:ext cx="1766074" cy="170705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
          <p:cNvSpPr>
            <a:spLocks noChangeArrowheads="1"/>
          </p:cNvSpPr>
          <p:nvPr/>
        </p:nvSpPr>
        <p:spPr bwMode="auto">
          <a:xfrm>
            <a:off x="6292144" y="2224925"/>
            <a:ext cx="866846" cy="46166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mj-lt"/>
                <a:cs typeface="Times New Roman" panose="02020603050405020304" pitchFamily="18" charset="0"/>
              </a:rPr>
              <a:t>Game </a:t>
            </a: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mj-lt"/>
                <a:cs typeface="Times New Roman" panose="02020603050405020304" pitchFamily="18" charset="0"/>
              </a:rPr>
              <a:t>Theory </a:t>
            </a:r>
          </a:p>
        </p:txBody>
      </p:sp>
      <p:sp>
        <p:nvSpPr>
          <p:cNvPr id="19" name="TextBox 18"/>
          <p:cNvSpPr txBox="1"/>
          <p:nvPr/>
        </p:nvSpPr>
        <p:spPr>
          <a:xfrm>
            <a:off x="6270788" y="1665533"/>
            <a:ext cx="1025849" cy="646331"/>
          </a:xfrm>
          <a:prstGeom prst="rect">
            <a:avLst/>
          </a:prstGeom>
          <a:noFill/>
        </p:spPr>
        <p:txBody>
          <a:bodyPr wrap="square" rtlCol="0">
            <a:spAutoFit/>
          </a:bodyPr>
          <a:lstStyle/>
          <a:p>
            <a:pPr algn="r"/>
            <a:r>
              <a:rPr lang="en-US" dirty="0"/>
              <a:t>NASH </a:t>
            </a:r>
          </a:p>
          <a:p>
            <a:pPr algn="r"/>
            <a:r>
              <a:rPr lang="en-US" dirty="0"/>
              <a:t>Equilibrium</a:t>
            </a:r>
          </a:p>
          <a:p>
            <a:pPr algn="r"/>
            <a:r>
              <a:rPr lang="en-US" dirty="0"/>
              <a:t>Algorithms</a:t>
            </a:r>
          </a:p>
        </p:txBody>
      </p:sp>
      <p:pic>
        <p:nvPicPr>
          <p:cNvPr id="55" name="Picture 314" descr="rgfiahjg[1]">
            <a:extLst>
              <a:ext uri="{FF2B5EF4-FFF2-40B4-BE49-F238E27FC236}">
                <a16:creationId xmlns:a16="http://schemas.microsoft.com/office/drawing/2014/main" id="{E122746E-3F13-D440-2895-27556CF0BF0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210258" y="1732859"/>
            <a:ext cx="233334" cy="20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F8E8FAF0-CB07-726C-0D8A-3B3A027523FC}"/>
              </a:ext>
            </a:extLst>
          </p:cNvPr>
          <p:cNvSpPr txBox="1"/>
          <p:nvPr/>
        </p:nvSpPr>
        <p:spPr>
          <a:xfrm>
            <a:off x="3470529" y="1071937"/>
            <a:ext cx="405880" cy="707886"/>
          </a:xfrm>
          <a:prstGeom prst="rect">
            <a:avLst/>
          </a:prstGeom>
          <a:noFill/>
        </p:spPr>
        <p:txBody>
          <a:bodyPr wrap="none" rtlCol="0">
            <a:spAutoFit/>
          </a:bodyPr>
          <a:lstStyle/>
          <a:p>
            <a:r>
              <a:rPr lang="en-US" sz="1000" dirty="0">
                <a:highlight>
                  <a:srgbClr val="00FF00"/>
                </a:highlight>
              </a:rPr>
              <a:t>SLA </a:t>
            </a:r>
          </a:p>
          <a:p>
            <a:endParaRPr lang="en-US" sz="1000" dirty="0">
              <a:highlight>
                <a:srgbClr val="00FF00"/>
              </a:highlight>
            </a:endParaRPr>
          </a:p>
          <a:p>
            <a:endParaRPr lang="en-US" sz="1000" dirty="0">
              <a:highlight>
                <a:srgbClr val="00FF00"/>
              </a:highlight>
            </a:endParaRPr>
          </a:p>
          <a:p>
            <a:r>
              <a:rPr lang="en-US" sz="1000" dirty="0">
                <a:highlight>
                  <a:srgbClr val="00FF00"/>
                </a:highlight>
              </a:rPr>
              <a:t>SLO</a:t>
            </a:r>
          </a:p>
        </p:txBody>
      </p:sp>
      <p:sp>
        <p:nvSpPr>
          <p:cNvPr id="59" name="TextBox 58">
            <a:extLst>
              <a:ext uri="{FF2B5EF4-FFF2-40B4-BE49-F238E27FC236}">
                <a16:creationId xmlns:a16="http://schemas.microsoft.com/office/drawing/2014/main" id="{86F2E2E5-BDAF-341B-B94C-124DE2F3083B}"/>
              </a:ext>
            </a:extLst>
          </p:cNvPr>
          <p:cNvSpPr txBox="1"/>
          <p:nvPr/>
        </p:nvSpPr>
        <p:spPr>
          <a:xfrm>
            <a:off x="7184617" y="-31402"/>
            <a:ext cx="773866" cy="307777"/>
          </a:xfrm>
          <a:prstGeom prst="rect">
            <a:avLst/>
          </a:prstGeom>
          <a:noFill/>
        </p:spPr>
        <p:txBody>
          <a:bodyPr wrap="none" rtlCol="0">
            <a:spAutoFit/>
          </a:bodyPr>
          <a:lstStyle/>
          <a:p>
            <a:r>
              <a:rPr lang="en-US" sz="1400" dirty="0">
                <a:highlight>
                  <a:srgbClr val="FFFF00"/>
                </a:highlight>
              </a:rPr>
              <a:t>Q.R.N.B</a:t>
            </a:r>
          </a:p>
        </p:txBody>
      </p:sp>
      <p:pic>
        <p:nvPicPr>
          <p:cNvPr id="60" name="Picture 1956" descr="w_01zlzi[1]">
            <a:extLst>
              <a:ext uri="{FF2B5EF4-FFF2-40B4-BE49-F238E27FC236}">
                <a16:creationId xmlns:a16="http://schemas.microsoft.com/office/drawing/2014/main" id="{16015B7B-4E07-0D9E-3FD9-6CF854D55FA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742806" y="-36293"/>
            <a:ext cx="405907" cy="385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4B8BBDD9-5BB1-A662-8895-0028FC978DA7}"/>
              </a:ext>
            </a:extLst>
          </p:cNvPr>
          <p:cNvSpPr txBox="1"/>
          <p:nvPr/>
        </p:nvSpPr>
        <p:spPr>
          <a:xfrm>
            <a:off x="5095013" y="3101930"/>
            <a:ext cx="691215" cy="400110"/>
          </a:xfrm>
          <a:prstGeom prst="rect">
            <a:avLst/>
          </a:prstGeom>
          <a:noFill/>
        </p:spPr>
        <p:txBody>
          <a:bodyPr wrap="none" rtlCol="0">
            <a:spAutoFit/>
          </a:bodyPr>
          <a:lstStyle/>
          <a:p>
            <a:pPr algn="r"/>
            <a:r>
              <a:rPr lang="en-US" sz="1000" dirty="0"/>
              <a:t>Waves</a:t>
            </a:r>
          </a:p>
          <a:p>
            <a:pPr algn="r"/>
            <a:r>
              <a:rPr lang="en-US" sz="1000" dirty="0"/>
              <a:t>Quantum</a:t>
            </a:r>
          </a:p>
        </p:txBody>
      </p:sp>
      <p:sp>
        <p:nvSpPr>
          <p:cNvPr id="34945" name="TextBox 34944">
            <a:extLst>
              <a:ext uri="{FF2B5EF4-FFF2-40B4-BE49-F238E27FC236}">
                <a16:creationId xmlns:a16="http://schemas.microsoft.com/office/drawing/2014/main" id="{5F11635C-2C3E-850E-0025-07072630AB7D}"/>
              </a:ext>
            </a:extLst>
          </p:cNvPr>
          <p:cNvSpPr txBox="1"/>
          <p:nvPr/>
        </p:nvSpPr>
        <p:spPr>
          <a:xfrm>
            <a:off x="4934607" y="5010662"/>
            <a:ext cx="1596630" cy="276999"/>
          </a:xfrm>
          <a:prstGeom prst="rect">
            <a:avLst/>
          </a:prstGeom>
          <a:noFill/>
        </p:spPr>
        <p:txBody>
          <a:bodyPr wrap="square">
            <a:spAutoFit/>
          </a:bodyPr>
          <a:lstStyle/>
          <a:p>
            <a:r>
              <a:rPr lang="en-US" sz="1200" dirty="0"/>
              <a:t>Erlang Time Equations</a:t>
            </a:r>
          </a:p>
        </p:txBody>
      </p:sp>
      <p:sp>
        <p:nvSpPr>
          <p:cNvPr id="34947" name="TextBox 34946">
            <a:extLst>
              <a:ext uri="{FF2B5EF4-FFF2-40B4-BE49-F238E27FC236}">
                <a16:creationId xmlns:a16="http://schemas.microsoft.com/office/drawing/2014/main" id="{A17D40BB-AAAF-27A1-6546-1C048E5000D2}"/>
              </a:ext>
            </a:extLst>
          </p:cNvPr>
          <p:cNvSpPr txBox="1"/>
          <p:nvPr/>
        </p:nvSpPr>
        <p:spPr>
          <a:xfrm>
            <a:off x="1924995" y="668585"/>
            <a:ext cx="1203535" cy="276999"/>
          </a:xfrm>
          <a:prstGeom prst="rect">
            <a:avLst/>
          </a:prstGeom>
          <a:noFill/>
        </p:spPr>
        <p:txBody>
          <a:bodyPr wrap="none" rtlCol="0">
            <a:spAutoFit/>
          </a:bodyPr>
          <a:lstStyle/>
          <a:p>
            <a:r>
              <a:rPr lang="en-US" dirty="0">
                <a:solidFill>
                  <a:srgbClr val="66FF33"/>
                </a:solidFill>
                <a:highlight>
                  <a:srgbClr val="008000"/>
                </a:highlight>
              </a:rPr>
              <a:t>{“THRESHOLD”}</a:t>
            </a:r>
          </a:p>
        </p:txBody>
      </p:sp>
      <p:sp>
        <p:nvSpPr>
          <p:cNvPr id="3" name="TextBox 2">
            <a:extLst>
              <a:ext uri="{FF2B5EF4-FFF2-40B4-BE49-F238E27FC236}">
                <a16:creationId xmlns:a16="http://schemas.microsoft.com/office/drawing/2014/main" id="{125892CD-DFF3-A85C-77EA-09BDD3913C4E}"/>
              </a:ext>
            </a:extLst>
          </p:cNvPr>
          <p:cNvSpPr txBox="1"/>
          <p:nvPr/>
        </p:nvSpPr>
        <p:spPr>
          <a:xfrm>
            <a:off x="2330523" y="482510"/>
            <a:ext cx="540533" cy="276999"/>
          </a:xfrm>
          <a:prstGeom prst="rect">
            <a:avLst/>
          </a:prstGeom>
          <a:noFill/>
        </p:spPr>
        <p:txBody>
          <a:bodyPr wrap="none" rtlCol="0">
            <a:spAutoFit/>
          </a:bodyPr>
          <a:lstStyle/>
          <a:p>
            <a:r>
              <a:rPr lang="en-US" dirty="0">
                <a:highlight>
                  <a:srgbClr val="00FF00"/>
                </a:highlight>
                <a:latin typeface="+mj-lt"/>
              </a:rPr>
              <a:t>&lt; = &gt;</a:t>
            </a:r>
          </a:p>
        </p:txBody>
      </p:sp>
      <p:sp>
        <p:nvSpPr>
          <p:cNvPr id="10" name="TextBox 9">
            <a:extLst>
              <a:ext uri="{FF2B5EF4-FFF2-40B4-BE49-F238E27FC236}">
                <a16:creationId xmlns:a16="http://schemas.microsoft.com/office/drawing/2014/main" id="{6AFE11E9-6841-2A6E-EA76-9B36C906A4A9}"/>
              </a:ext>
            </a:extLst>
          </p:cNvPr>
          <p:cNvSpPr txBox="1"/>
          <p:nvPr/>
        </p:nvSpPr>
        <p:spPr>
          <a:xfrm>
            <a:off x="5684207" y="1650887"/>
            <a:ext cx="1058674" cy="461665"/>
          </a:xfrm>
          <a:prstGeom prst="rect">
            <a:avLst/>
          </a:prstGeom>
          <a:noFill/>
        </p:spPr>
        <p:txBody>
          <a:bodyPr wrap="square">
            <a:spAutoFit/>
          </a:bodyPr>
          <a:lstStyle/>
          <a:p>
            <a:r>
              <a:rPr lang="en-US" dirty="0" err="1">
                <a:latin typeface="+mj-lt"/>
              </a:rPr>
              <a:t>RaQL</a:t>
            </a:r>
            <a:endParaRPr lang="en-US" dirty="0">
              <a:latin typeface="+mj-lt"/>
            </a:endParaRPr>
          </a:p>
          <a:p>
            <a:r>
              <a:rPr lang="en-US" dirty="0"/>
              <a:t>Q VALUES</a:t>
            </a:r>
          </a:p>
        </p:txBody>
      </p:sp>
      <p:pic>
        <p:nvPicPr>
          <p:cNvPr id="203" name="Picture 356" descr="MC900432552[1]"/>
          <p:cNvPicPr>
            <a:picLocks noChangeAspect="1" noChangeArrowheads="1"/>
          </p:cNvPicPr>
          <p:nvPr/>
        </p:nvPicPr>
        <p:blipFill>
          <a:blip r:embed="rId42" cstate="print">
            <a:extLst>
              <a:ext uri="{28A0092B-C50C-407E-A947-70E740481C1C}">
                <a14:useLocalDpi xmlns:a14="http://schemas.microsoft.com/office/drawing/2010/main" val="0"/>
              </a:ext>
            </a:extLst>
          </a:blip>
          <a:srcRect t="16667" b="16667"/>
          <a:stretch>
            <a:fillRect/>
          </a:stretch>
        </p:blipFill>
        <p:spPr bwMode="auto">
          <a:xfrm>
            <a:off x="-32267" y="1061355"/>
            <a:ext cx="521801" cy="44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0CA052F2-CE05-21E6-978A-71ED7E676CCF}"/>
              </a:ext>
            </a:extLst>
          </p:cNvPr>
          <p:cNvSpPr txBox="1"/>
          <p:nvPr/>
        </p:nvSpPr>
        <p:spPr>
          <a:xfrm>
            <a:off x="7629909" y="5188813"/>
            <a:ext cx="1257395" cy="276999"/>
          </a:xfrm>
          <a:prstGeom prst="rect">
            <a:avLst/>
          </a:prstGeom>
          <a:noFill/>
        </p:spPr>
        <p:txBody>
          <a:bodyPr wrap="none" rtlCol="0">
            <a:spAutoFit/>
          </a:bodyPr>
          <a:lstStyle/>
          <a:p>
            <a:r>
              <a:rPr lang="en-US" dirty="0">
                <a:highlight>
                  <a:srgbClr val="FFFF00"/>
                </a:highlight>
              </a:rPr>
              <a:t>SHADOW BANKS</a:t>
            </a:r>
          </a:p>
        </p:txBody>
      </p:sp>
      <p:sp>
        <p:nvSpPr>
          <p:cNvPr id="7" name="TextBox 6">
            <a:extLst>
              <a:ext uri="{FF2B5EF4-FFF2-40B4-BE49-F238E27FC236}">
                <a16:creationId xmlns:a16="http://schemas.microsoft.com/office/drawing/2014/main" id="{FF7C4BFE-8892-52E4-6E8C-669331B9E42C}"/>
              </a:ext>
            </a:extLst>
          </p:cNvPr>
          <p:cNvSpPr txBox="1"/>
          <p:nvPr/>
        </p:nvSpPr>
        <p:spPr>
          <a:xfrm>
            <a:off x="1788265" y="4876608"/>
            <a:ext cx="756937" cy="553998"/>
          </a:xfrm>
          <a:prstGeom prst="rect">
            <a:avLst/>
          </a:prstGeom>
          <a:noFill/>
        </p:spPr>
        <p:txBody>
          <a:bodyPr wrap="none" rtlCol="0">
            <a:spAutoFit/>
          </a:bodyPr>
          <a:lstStyle/>
          <a:p>
            <a:r>
              <a:rPr lang="en-US" sz="1000" dirty="0"/>
              <a:t>Distance </a:t>
            </a:r>
          </a:p>
          <a:p>
            <a:r>
              <a:rPr lang="en-US" sz="1000" dirty="0"/>
              <a:t>Estimation</a:t>
            </a:r>
          </a:p>
          <a:p>
            <a:r>
              <a:rPr lang="en-US" sz="1000" dirty="0"/>
              <a:t>Service</a:t>
            </a:r>
          </a:p>
        </p:txBody>
      </p:sp>
      <p:pic>
        <p:nvPicPr>
          <p:cNvPr id="32" name="Picture 32">
            <a:extLst>
              <a:ext uri="{FF2B5EF4-FFF2-40B4-BE49-F238E27FC236}">
                <a16:creationId xmlns:a16="http://schemas.microsoft.com/office/drawing/2014/main" id="{CD00EBBA-9F21-9AE0-7BBC-A7B9D7286DE1}"/>
              </a:ext>
            </a:extLst>
          </p:cNvPr>
          <p:cNvPicPr preferRelativeResize="0">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690340" y="5133740"/>
            <a:ext cx="396733" cy="24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61" descr="ANd9GcSvFw_tMrkk6m7ea9AXfz9T74cDFaG7dhZclhP3ULjqQOeSvpjr">
            <a:extLst>
              <a:ext uri="{FF2B5EF4-FFF2-40B4-BE49-F238E27FC236}">
                <a16:creationId xmlns:a16="http://schemas.microsoft.com/office/drawing/2014/main" id="{046AD9F7-F5FC-B2E7-F467-444A326F4D93}"/>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778632" y="5317397"/>
            <a:ext cx="257389" cy="21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46" name="Picture 7" descr="rgfiahjg[1]">
            <a:extLst>
              <a:ext uri="{FF2B5EF4-FFF2-40B4-BE49-F238E27FC236}">
                <a16:creationId xmlns:a16="http://schemas.microsoft.com/office/drawing/2014/main" id="{0D965380-C539-A320-4661-97C6CAD6AA3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97594" y="4673965"/>
            <a:ext cx="300004" cy="23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38" descr="cropped-20130722_Logo2">
            <a:extLst>
              <a:ext uri="{FF2B5EF4-FFF2-40B4-BE49-F238E27FC236}">
                <a16:creationId xmlns:a16="http://schemas.microsoft.com/office/drawing/2014/main" id="{8B9FEBF0-33F8-1C1F-A03B-1742A023FBAA}"/>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4229" y="5897964"/>
            <a:ext cx="816665" cy="512654"/>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5" name="等腰三角形 54">
            <a:extLst>
              <a:ext uri="{FF2B5EF4-FFF2-40B4-BE49-F238E27FC236}">
                <a16:creationId xmlns:a16="http://schemas.microsoft.com/office/drawing/2014/main" id="{20CBBCFD-7BD0-3772-3FE1-897D889A9B85}"/>
              </a:ext>
            </a:extLst>
          </p:cNvPr>
          <p:cNvSpPr/>
          <p:nvPr/>
        </p:nvSpPr>
        <p:spPr>
          <a:xfrm>
            <a:off x="1694207" y="5927865"/>
            <a:ext cx="217487" cy="431800"/>
          </a:xfrm>
          <a:prstGeom prst="triangle">
            <a:avLst/>
          </a:prstGeom>
        </p:spPr>
        <p:style>
          <a:lnRef idx="0">
            <a:schemeClr val="accent2"/>
          </a:lnRef>
          <a:fillRef idx="3">
            <a:schemeClr val="accent2"/>
          </a:fillRef>
          <a:effectRef idx="3">
            <a:schemeClr val="accent2"/>
          </a:effectRef>
          <a:fontRef idx="minor">
            <a:schemeClr val="lt1"/>
          </a:fontRef>
        </p:style>
        <p:txBody>
          <a:bodyPr anchor="ctr"/>
          <a:lstStyle/>
          <a:p>
            <a:pPr eaLnBrk="1" hangingPunct="1">
              <a:defRPr/>
            </a:pPr>
            <a:endParaRPr lang="zh-CN" altLang="en-US" sz="1800" b="0"/>
          </a:p>
        </p:txBody>
      </p:sp>
      <p:sp>
        <p:nvSpPr>
          <p:cNvPr id="39" name="等腰三角形 54">
            <a:extLst>
              <a:ext uri="{FF2B5EF4-FFF2-40B4-BE49-F238E27FC236}">
                <a16:creationId xmlns:a16="http://schemas.microsoft.com/office/drawing/2014/main" id="{B9653C7C-3B1A-A597-6B9A-78E6EF34A385}"/>
              </a:ext>
            </a:extLst>
          </p:cNvPr>
          <p:cNvSpPr/>
          <p:nvPr/>
        </p:nvSpPr>
        <p:spPr>
          <a:xfrm>
            <a:off x="902952" y="5961451"/>
            <a:ext cx="217487" cy="431800"/>
          </a:xfrm>
          <a:prstGeom prst="triangle">
            <a:avLst/>
          </a:prstGeom>
          <a:solidFill>
            <a:srgbClr val="008000"/>
          </a:solidFill>
        </p:spPr>
        <p:style>
          <a:lnRef idx="0">
            <a:schemeClr val="accent2"/>
          </a:lnRef>
          <a:fillRef idx="3">
            <a:schemeClr val="accent2"/>
          </a:fillRef>
          <a:effectRef idx="3">
            <a:schemeClr val="accent2"/>
          </a:effectRef>
          <a:fontRef idx="minor">
            <a:schemeClr val="lt1"/>
          </a:fontRef>
        </p:style>
        <p:txBody>
          <a:bodyPr anchor="ctr"/>
          <a:lstStyle/>
          <a:p>
            <a:pPr eaLnBrk="1" hangingPunct="1">
              <a:defRPr/>
            </a:pPr>
            <a:endParaRPr lang="zh-CN" altLang="en-US" sz="1800" b="0"/>
          </a:p>
        </p:txBody>
      </p:sp>
      <p:pic>
        <p:nvPicPr>
          <p:cNvPr id="42" name="Picture 39" descr="MC900133529[1]">
            <a:extLst>
              <a:ext uri="{FF2B5EF4-FFF2-40B4-BE49-F238E27FC236}">
                <a16:creationId xmlns:a16="http://schemas.microsoft.com/office/drawing/2014/main" id="{E7304D5B-28B7-A186-FEE4-6C8BD52F9756}"/>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215637" y="6162648"/>
            <a:ext cx="448159" cy="24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42">
            <a:extLst>
              <a:ext uri="{FF2B5EF4-FFF2-40B4-BE49-F238E27FC236}">
                <a16:creationId xmlns:a16="http://schemas.microsoft.com/office/drawing/2014/main" id="{DBF73D94-527E-DB2D-6B76-2DF710EE2EFF}"/>
              </a:ext>
            </a:extLst>
          </p:cNvPr>
          <p:cNvSpPr txBox="1"/>
          <p:nvPr/>
        </p:nvSpPr>
        <p:spPr>
          <a:xfrm>
            <a:off x="1020309" y="5652084"/>
            <a:ext cx="808235" cy="553998"/>
          </a:xfrm>
          <a:prstGeom prst="rect">
            <a:avLst/>
          </a:prstGeom>
          <a:noFill/>
        </p:spPr>
        <p:txBody>
          <a:bodyPr wrap="none" rtlCol="0">
            <a:spAutoFit/>
          </a:bodyPr>
          <a:lstStyle/>
          <a:p>
            <a:pPr algn="ctr"/>
            <a:r>
              <a:rPr lang="en-US" sz="1000" dirty="0"/>
              <a:t>Hop by Hop</a:t>
            </a:r>
          </a:p>
          <a:p>
            <a:pPr algn="ctr"/>
            <a:r>
              <a:rPr lang="en-US" sz="1000" dirty="0"/>
              <a:t>INTEREST</a:t>
            </a:r>
          </a:p>
          <a:p>
            <a:pPr algn="ctr"/>
            <a:r>
              <a:rPr lang="en-US" sz="1000" dirty="0"/>
              <a:t>DISTANCE</a:t>
            </a:r>
          </a:p>
        </p:txBody>
      </p:sp>
      <p:pic>
        <p:nvPicPr>
          <p:cNvPr id="54" name="Picture 7" descr="rgfiahjg[1]">
            <a:extLst>
              <a:ext uri="{FF2B5EF4-FFF2-40B4-BE49-F238E27FC236}">
                <a16:creationId xmlns:a16="http://schemas.microsoft.com/office/drawing/2014/main" id="{75619C56-A86D-0F84-8FC9-798E492F11F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04936" y="5775215"/>
            <a:ext cx="191711" cy="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50" name="Picture 314" descr="rgfiahjg[1]">
            <a:extLst>
              <a:ext uri="{FF2B5EF4-FFF2-40B4-BE49-F238E27FC236}">
                <a16:creationId xmlns:a16="http://schemas.microsoft.com/office/drawing/2014/main" id="{2E84FD5A-AAFD-D65A-348B-354C59B0B3A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46256" y="5766054"/>
            <a:ext cx="199255" cy="17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51" name="Picture 314" descr="rgfiahjg[1]">
            <a:extLst>
              <a:ext uri="{FF2B5EF4-FFF2-40B4-BE49-F238E27FC236}">
                <a16:creationId xmlns:a16="http://schemas.microsoft.com/office/drawing/2014/main" id="{E1FF47E6-8139-EBB5-7565-FBB3C89BD3A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8674" y="213177"/>
            <a:ext cx="278571" cy="242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60">
            <a:extLst>
              <a:ext uri="{FF2B5EF4-FFF2-40B4-BE49-F238E27FC236}">
                <a16:creationId xmlns:a16="http://schemas.microsoft.com/office/drawing/2014/main" id="{2D606A24-FA25-D5E3-0DBB-600BA8775647}"/>
              </a:ext>
            </a:extLst>
          </p:cNvPr>
          <p:cNvSpPr txBox="1"/>
          <p:nvPr/>
        </p:nvSpPr>
        <p:spPr>
          <a:xfrm>
            <a:off x="1030198" y="1669587"/>
            <a:ext cx="894797" cy="707886"/>
          </a:xfrm>
          <a:prstGeom prst="rect">
            <a:avLst/>
          </a:prstGeom>
          <a:noFill/>
        </p:spPr>
        <p:txBody>
          <a:bodyPr wrap="none" rtlCol="0">
            <a:spAutoFit/>
          </a:bodyPr>
          <a:lstStyle/>
          <a:p>
            <a:pPr algn="ctr"/>
            <a:r>
              <a:rPr lang="en-US" sz="1000" dirty="0">
                <a:highlight>
                  <a:srgbClr val="00FF00"/>
                </a:highlight>
              </a:rPr>
              <a:t>QUANTUM</a:t>
            </a:r>
          </a:p>
          <a:p>
            <a:pPr algn="ctr"/>
            <a:r>
              <a:rPr lang="en-US" sz="1000" dirty="0">
                <a:highlight>
                  <a:srgbClr val="00FF00"/>
                </a:highlight>
              </a:rPr>
              <a:t>WAVE EVENT</a:t>
            </a:r>
          </a:p>
          <a:p>
            <a:pPr algn="ctr"/>
            <a:r>
              <a:rPr lang="en-US" sz="1000" dirty="0">
                <a:highlight>
                  <a:srgbClr val="00FF00"/>
                </a:highlight>
              </a:rPr>
              <a:t>DETECTION</a:t>
            </a:r>
          </a:p>
          <a:p>
            <a:pPr algn="ctr"/>
            <a:endParaRPr lang="en-US" sz="1000" dirty="0"/>
          </a:p>
        </p:txBody>
      </p:sp>
      <p:sp>
        <p:nvSpPr>
          <p:cNvPr id="34944" name="TextBox 34943">
            <a:extLst>
              <a:ext uri="{FF2B5EF4-FFF2-40B4-BE49-F238E27FC236}">
                <a16:creationId xmlns:a16="http://schemas.microsoft.com/office/drawing/2014/main" id="{855213B1-1EC1-8F05-94F9-901DAC2E5737}"/>
              </a:ext>
            </a:extLst>
          </p:cNvPr>
          <p:cNvSpPr txBox="1"/>
          <p:nvPr/>
        </p:nvSpPr>
        <p:spPr>
          <a:xfrm>
            <a:off x="0" y="2846021"/>
            <a:ext cx="3065263" cy="246221"/>
          </a:xfrm>
          <a:prstGeom prst="rect">
            <a:avLst/>
          </a:prstGeom>
          <a:noFill/>
        </p:spPr>
        <p:txBody>
          <a:bodyPr wrap="none" rtlCol="0">
            <a:spAutoFit/>
          </a:bodyPr>
          <a:lstStyle/>
          <a:p>
            <a:r>
              <a:rPr lang="en-US" sz="1000" dirty="0"/>
              <a:t>Peg event reports to closest Heartbeat EPOCH Interval</a:t>
            </a:r>
          </a:p>
        </p:txBody>
      </p:sp>
      <p:sp>
        <p:nvSpPr>
          <p:cNvPr id="34948" name="TextBox 34947">
            <a:extLst>
              <a:ext uri="{FF2B5EF4-FFF2-40B4-BE49-F238E27FC236}">
                <a16:creationId xmlns:a16="http://schemas.microsoft.com/office/drawing/2014/main" id="{90E2A7F6-CE2A-63CA-14F5-B88111BABF73}"/>
              </a:ext>
            </a:extLst>
          </p:cNvPr>
          <p:cNvSpPr txBox="1"/>
          <p:nvPr/>
        </p:nvSpPr>
        <p:spPr>
          <a:xfrm>
            <a:off x="15367" y="2664177"/>
            <a:ext cx="847861" cy="276999"/>
          </a:xfrm>
          <a:prstGeom prst="rect">
            <a:avLst/>
          </a:prstGeom>
          <a:noFill/>
        </p:spPr>
        <p:txBody>
          <a:bodyPr wrap="none" rtlCol="0">
            <a:spAutoFit/>
          </a:bodyPr>
          <a:lstStyle/>
          <a:p>
            <a:r>
              <a:rPr lang="en-US" dirty="0">
                <a:solidFill>
                  <a:srgbClr val="66FF33"/>
                </a:solidFill>
                <a:highlight>
                  <a:srgbClr val="008000"/>
                </a:highlight>
              </a:rPr>
              <a:t>{“EVENT”}</a:t>
            </a:r>
          </a:p>
        </p:txBody>
      </p:sp>
      <p:pic>
        <p:nvPicPr>
          <p:cNvPr id="34952" name="Picture 39" descr="MC900133529[1]">
            <a:extLst>
              <a:ext uri="{FF2B5EF4-FFF2-40B4-BE49-F238E27FC236}">
                <a16:creationId xmlns:a16="http://schemas.microsoft.com/office/drawing/2014/main" id="{970A0864-987F-0F06-1E43-055B519D9FD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0777" y="2106796"/>
            <a:ext cx="438469" cy="30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53" name="Picture 39" descr="MC900133529[1]">
            <a:extLst>
              <a:ext uri="{FF2B5EF4-FFF2-40B4-BE49-F238E27FC236}">
                <a16:creationId xmlns:a16="http://schemas.microsoft.com/office/drawing/2014/main" id="{7F59AAB8-88BE-8E1C-9935-9ED3D1411B7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71998" y="2634570"/>
            <a:ext cx="337341" cy="30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54" name="Picture 165" descr="JKUTI1Ps_normal">
            <a:extLst>
              <a:ext uri="{FF2B5EF4-FFF2-40B4-BE49-F238E27FC236}">
                <a16:creationId xmlns:a16="http://schemas.microsoft.com/office/drawing/2014/main" id="{D84BF93A-A3A0-433F-78FD-98B39E1ECE21}"/>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448546" y="5616140"/>
            <a:ext cx="350673" cy="29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55" name="TextBox 34954">
            <a:extLst>
              <a:ext uri="{FF2B5EF4-FFF2-40B4-BE49-F238E27FC236}">
                <a16:creationId xmlns:a16="http://schemas.microsoft.com/office/drawing/2014/main" id="{99F5F369-CCE1-9C32-0C60-F68C5DA71283}"/>
              </a:ext>
            </a:extLst>
          </p:cNvPr>
          <p:cNvSpPr txBox="1"/>
          <p:nvPr/>
        </p:nvSpPr>
        <p:spPr>
          <a:xfrm>
            <a:off x="7144214" y="2900312"/>
            <a:ext cx="2265637" cy="430887"/>
          </a:xfrm>
          <a:prstGeom prst="rect">
            <a:avLst/>
          </a:prstGeom>
          <a:noFill/>
        </p:spPr>
        <p:txBody>
          <a:bodyPr wrap="square" rtlCol="0">
            <a:spAutoFit/>
          </a:bodyPr>
          <a:lstStyle/>
          <a:p>
            <a:r>
              <a:rPr lang="en-US" sz="1100" dirty="0">
                <a:highlight>
                  <a:srgbClr val="00FF00"/>
                </a:highlight>
                <a:latin typeface="+mj-lt"/>
              </a:rPr>
              <a:t>SOUND WAVES QUANTUM</a:t>
            </a:r>
          </a:p>
          <a:p>
            <a:r>
              <a:rPr lang="en-US" sz="1100" dirty="0">
                <a:highlight>
                  <a:srgbClr val="00FF00"/>
                </a:highlight>
                <a:latin typeface="+mj-lt"/>
              </a:rPr>
              <a:t>COMPUTER SPEED PARITY</a:t>
            </a:r>
          </a:p>
        </p:txBody>
      </p:sp>
      <p:sp>
        <p:nvSpPr>
          <p:cNvPr id="34957" name="TextBox 34956">
            <a:extLst>
              <a:ext uri="{FF2B5EF4-FFF2-40B4-BE49-F238E27FC236}">
                <a16:creationId xmlns:a16="http://schemas.microsoft.com/office/drawing/2014/main" id="{01882867-AD22-87C4-52B5-CEAC859FCD9B}"/>
              </a:ext>
            </a:extLst>
          </p:cNvPr>
          <p:cNvSpPr txBox="1"/>
          <p:nvPr/>
        </p:nvSpPr>
        <p:spPr>
          <a:xfrm>
            <a:off x="7211272" y="1718158"/>
            <a:ext cx="1956191" cy="738664"/>
          </a:xfrm>
          <a:prstGeom prst="rect">
            <a:avLst/>
          </a:prstGeom>
          <a:solidFill>
            <a:srgbClr val="66FF33"/>
          </a:solidFill>
          <a:ln>
            <a:solidFill>
              <a:srgbClr val="002060"/>
            </a:solidFill>
          </a:ln>
        </p:spPr>
        <p:txBody>
          <a:bodyPr wrap="square">
            <a:spAutoFit/>
          </a:bodyPr>
          <a:lstStyle/>
          <a:p>
            <a:r>
              <a:rPr lang="en-US" sz="1400" dirty="0">
                <a:highlight>
                  <a:srgbClr val="FFFF00"/>
                </a:highlight>
              </a:rPr>
              <a:t>SOUND WAVES enable</a:t>
            </a:r>
            <a:endParaRPr lang="en-US" sz="1400" dirty="0"/>
          </a:p>
          <a:p>
            <a:r>
              <a:rPr lang="en-US" sz="1400" dirty="0"/>
              <a:t>Different types of quantum tech to “talk”</a:t>
            </a:r>
          </a:p>
        </p:txBody>
      </p:sp>
      <p:pic>
        <p:nvPicPr>
          <p:cNvPr id="1028" name="Picture 4" descr="Sound wave set. Sound waves, Equalizer, Audio waves, Radio signal, Music. Recording. Vector illustration">
            <a:extLst>
              <a:ext uri="{FF2B5EF4-FFF2-40B4-BE49-F238E27FC236}">
                <a16:creationId xmlns:a16="http://schemas.microsoft.com/office/drawing/2014/main" id="{98A5C0BE-BADD-7973-4C43-29D4BEF4341B}"/>
              </a:ext>
            </a:extLst>
          </p:cNvPr>
          <p:cNvPicPr>
            <a:picLocks noChangeAspect="1" noChangeArrowheads="1"/>
          </p:cNvPicPr>
          <p:nvPr/>
        </p:nvPicPr>
        <p:blipFill rotWithShape="1">
          <a:blip r:embed="rId46">
            <a:extLst>
              <a:ext uri="{28A0092B-C50C-407E-A947-70E740481C1C}">
                <a14:useLocalDpi xmlns:a14="http://schemas.microsoft.com/office/drawing/2010/main" val="0"/>
              </a:ext>
            </a:extLst>
          </a:blip>
          <a:srcRect r="66312" b="47089"/>
          <a:stretch/>
        </p:blipFill>
        <p:spPr bwMode="auto">
          <a:xfrm>
            <a:off x="7205916" y="2434068"/>
            <a:ext cx="1930099" cy="5127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86D0A63-36E9-4066-A9E1-788F9ECF2662}"/>
              </a:ext>
            </a:extLst>
          </p:cNvPr>
          <p:cNvSpPr/>
          <p:nvPr/>
        </p:nvSpPr>
        <p:spPr bwMode="auto">
          <a:xfrm>
            <a:off x="-22577" y="-14080"/>
            <a:ext cx="9166577" cy="68756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71786" name="Picture 210" descr="rsz_tesla_final"/>
          <p:cNvPicPr>
            <a:picLocks noChangeAspect="1" noChangeArrowheads="1"/>
          </p:cNvPicPr>
          <p:nvPr/>
        </p:nvPicPr>
        <p:blipFill>
          <a:blip r:embed="rId3">
            <a:extLst>
              <a:ext uri="{28A0092B-C50C-407E-A947-70E740481C1C}">
                <a14:useLocalDpi xmlns:a14="http://schemas.microsoft.com/office/drawing/2010/main" val="0"/>
              </a:ext>
            </a:extLst>
          </a:blip>
          <a:srcRect l="6201" t="10020" r="6976" b="19833"/>
          <a:stretch>
            <a:fillRect/>
          </a:stretch>
        </p:blipFill>
        <p:spPr bwMode="auto">
          <a:xfrm>
            <a:off x="-103400" y="-14080"/>
            <a:ext cx="3296656" cy="161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Rectangle 7"/>
          <p:cNvSpPr>
            <a:spLocks noChangeArrowheads="1"/>
          </p:cNvSpPr>
          <p:nvPr/>
        </p:nvSpPr>
        <p:spPr bwMode="auto">
          <a:xfrm>
            <a:off x="-22577" y="1831740"/>
            <a:ext cx="4495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pPr>
            <a:endParaRPr lang="en-US" altLang="en-US" sz="1600" b="0" dirty="0"/>
          </a:p>
          <a:p>
            <a:pPr eaLnBrk="1" hangingPunct="1">
              <a:lnSpc>
                <a:spcPct val="80000"/>
              </a:lnSpc>
              <a:buFontTx/>
              <a:buNone/>
            </a:pPr>
            <a:r>
              <a:rPr lang="en-US" altLang="en-US" sz="1200" dirty="0"/>
              <a:t>Phase 2: Shared file stores data for 5 tags: </a:t>
            </a:r>
          </a:p>
          <a:p>
            <a:pPr eaLnBrk="1" hangingPunct="1">
              <a:lnSpc>
                <a:spcPct val="80000"/>
              </a:lnSpc>
              <a:buFontTx/>
              <a:buNone/>
            </a:pPr>
            <a:r>
              <a:rPr lang="en-US" altLang="en-US" sz="1200" dirty="0"/>
              <a:t>(1) Active ID</a:t>
            </a:r>
          </a:p>
          <a:p>
            <a:pPr eaLnBrk="1" hangingPunct="1">
              <a:lnSpc>
                <a:spcPct val="80000"/>
              </a:lnSpc>
              <a:buFontTx/>
              <a:buNone/>
            </a:pPr>
            <a:r>
              <a:rPr lang="en-US" altLang="en-US" sz="1200" dirty="0"/>
              <a:t>(2) Heartbeat 1.</a:t>
            </a:r>
          </a:p>
          <a:p>
            <a:pPr eaLnBrk="1" hangingPunct="1">
              <a:lnSpc>
                <a:spcPct val="80000"/>
              </a:lnSpc>
              <a:buFontTx/>
              <a:buNone/>
            </a:pPr>
            <a:r>
              <a:rPr lang="en-US" altLang="en-US" sz="1200" dirty="0"/>
              <a:t>(3) Heartbeat 2.</a:t>
            </a:r>
          </a:p>
          <a:p>
            <a:pPr eaLnBrk="1" hangingPunct="1">
              <a:lnSpc>
                <a:spcPct val="80000"/>
              </a:lnSpc>
              <a:buFontTx/>
              <a:buNone/>
            </a:pPr>
            <a:r>
              <a:rPr lang="en-US" altLang="en-US" sz="1200" dirty="0"/>
              <a:t>(4) Device Status 1.</a:t>
            </a:r>
          </a:p>
          <a:p>
            <a:pPr eaLnBrk="1" hangingPunct="1">
              <a:lnSpc>
                <a:spcPct val="80000"/>
              </a:lnSpc>
              <a:buFontTx/>
              <a:buNone/>
            </a:pPr>
            <a:r>
              <a:rPr lang="en-US" altLang="en-US" sz="1200" dirty="0"/>
              <a:t>(5) Device Status 2.</a:t>
            </a:r>
            <a:endParaRPr lang="en-US" altLang="en-US" sz="1050" dirty="0"/>
          </a:p>
          <a:p>
            <a:pPr eaLnBrk="1" hangingPunct="1">
              <a:lnSpc>
                <a:spcPct val="80000"/>
              </a:lnSpc>
            </a:pPr>
            <a:endParaRPr lang="en-US" altLang="en-US" sz="1200" dirty="0"/>
          </a:p>
          <a:p>
            <a:pPr eaLnBrk="1" hangingPunct="1">
              <a:lnSpc>
                <a:spcPct val="80000"/>
              </a:lnSpc>
            </a:pPr>
            <a:endParaRPr lang="en-US" altLang="en-US" sz="1200" b="0" dirty="0"/>
          </a:p>
          <a:p>
            <a:pPr eaLnBrk="1" hangingPunct="1">
              <a:lnSpc>
                <a:spcPct val="80000"/>
              </a:lnSpc>
            </a:pPr>
            <a:endParaRPr lang="en-US" altLang="en-US" sz="1200" b="0" dirty="0"/>
          </a:p>
          <a:p>
            <a:pPr eaLnBrk="1" hangingPunct="1">
              <a:lnSpc>
                <a:spcPct val="80000"/>
              </a:lnSpc>
            </a:pPr>
            <a:endParaRPr lang="en-US" altLang="en-US" sz="1200" b="0" dirty="0"/>
          </a:p>
        </p:txBody>
      </p:sp>
      <p:pic>
        <p:nvPicPr>
          <p:cNvPr id="71685" name="Picture 7" descr="j028685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14076" y="3128938"/>
            <a:ext cx="527283" cy="443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523" name="Group 19"/>
          <p:cNvGraphicFramePr>
            <a:graphicFrameLocks noGrp="1"/>
          </p:cNvGraphicFramePr>
          <p:nvPr>
            <p:extLst>
              <p:ext uri="{D42A27DB-BD31-4B8C-83A1-F6EECF244321}">
                <p14:modId xmlns:p14="http://schemas.microsoft.com/office/powerpoint/2010/main" val="558192819"/>
              </p:ext>
            </p:extLst>
          </p:nvPr>
        </p:nvGraphicFramePr>
        <p:xfrm>
          <a:off x="-4109" y="3168491"/>
          <a:ext cx="4467225" cy="3701255"/>
        </p:xfrm>
        <a:graphic>
          <a:graphicData uri="http://schemas.openxmlformats.org/drawingml/2006/table">
            <a:tbl>
              <a:tblPr/>
              <a:tblGrid>
                <a:gridCol w="1146175">
                  <a:extLst>
                    <a:ext uri="{9D8B030D-6E8A-4147-A177-3AD203B41FA5}">
                      <a16:colId xmlns:a16="http://schemas.microsoft.com/office/drawing/2014/main" val="20000"/>
                    </a:ext>
                  </a:extLst>
                </a:gridCol>
                <a:gridCol w="1382713">
                  <a:extLst>
                    <a:ext uri="{9D8B030D-6E8A-4147-A177-3AD203B41FA5}">
                      <a16:colId xmlns:a16="http://schemas.microsoft.com/office/drawing/2014/main" val="20001"/>
                    </a:ext>
                  </a:extLst>
                </a:gridCol>
                <a:gridCol w="747712">
                  <a:extLst>
                    <a:ext uri="{9D8B030D-6E8A-4147-A177-3AD203B41FA5}">
                      <a16:colId xmlns:a16="http://schemas.microsoft.com/office/drawing/2014/main" val="20002"/>
                    </a:ext>
                  </a:extLst>
                </a:gridCol>
                <a:gridCol w="1190625">
                  <a:extLst>
                    <a:ext uri="{9D8B030D-6E8A-4147-A177-3AD203B41FA5}">
                      <a16:colId xmlns:a16="http://schemas.microsoft.com/office/drawing/2014/main" val="20003"/>
                    </a:ext>
                  </a:extLst>
                </a:gridCol>
              </a:tblGrid>
              <a:tr h="37865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TAG</a:t>
                      </a:r>
                      <a:endParaRPr kumimoji="0" lang="en-US" altLang="ja-JP" sz="1800" b="0" i="0" u="none" strike="noStrike" cap="none" normalizeH="0" baseline="0" dirty="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5E5E5"/>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err="1">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ExDesc</a:t>
                      </a:r>
                      <a:endParaRPr kumimoji="0" lang="en-US" altLang="ja-JP" sz="1800" b="0" i="0" u="none" strike="noStrike" cap="none" normalizeH="0" baseline="0" dirty="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5E5E5"/>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err="1">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digitalset</a:t>
                      </a:r>
                      <a:endParaRPr kumimoji="0" lang="en-US" altLang="ja-JP" sz="1800" b="0" i="0" u="none" strike="noStrike" cap="none" normalizeH="0" baseline="0" dirty="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5E5E5"/>
                    </a:solidFill>
                  </a:tcPr>
                </a:tc>
                <a:tc rowSpan="8">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dirty="0" err="1">
                          <a:ln>
                            <a:noFill/>
                          </a:ln>
                          <a:solidFill>
                            <a:schemeClr val="tx1"/>
                          </a:solidFill>
                          <a:effectLst/>
                          <a:latin typeface="Arial" panose="020B0604020202020204" pitchFamily="34" charset="0"/>
                          <a:cs typeface="Times New Roman" panose="02020603050405020304" pitchFamily="18" charset="0"/>
                        </a:rPr>
                        <a:t>UniInt</a:t>
                      </a:r>
                      <a:r>
                        <a:rPr kumimoji="0" lang="en-US" altLang="en-US" sz="1100" b="1"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 does not examine the remaining attributes, the point source and location must match</a:t>
                      </a:r>
                    </a:p>
                  </a:txBody>
                  <a:tcPr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20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Arial" panose="020B0604020202020204" pitchFamily="34" charset="0"/>
                          <a:cs typeface="Times New Roman" panose="02020603050405020304" pitchFamily="18" charset="0"/>
                        </a:rPr>
                        <a:t>ActiveID</a:t>
                      </a:r>
                      <a:endPar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[UFO2_ACTIVEID]</a:t>
                      </a:r>
                      <a:endPar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1"/>
                  </a:ext>
                </a:extLst>
              </a:tr>
              <a:tr h="51820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IF1_Heartbeat</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(IF-Node1)</a:t>
                      </a:r>
                      <a:endPar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a:t>
                      </a:r>
                      <a:r>
                        <a:rPr kumimoji="0" lang="en-US" altLang="en-US" sz="105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UFO2_HEARTBEAT:#]</a:t>
                      </a:r>
                      <a:endParaRPr kumimoji="0" lang="en-US" altLang="en-US" sz="18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2"/>
                  </a:ext>
                </a:extLst>
              </a:tr>
              <a:tr h="51820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IF2_Heartbeat</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(IF-Node2)</a:t>
                      </a:r>
                      <a:endPar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[UFO2_HEARTBEAT:#]</a:t>
                      </a:r>
                      <a:endParaRPr kumimoji="0" lang="en-US" altLang="en-US" sz="20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3"/>
                  </a:ext>
                </a:extLst>
              </a:tr>
              <a:tr h="51820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IF1_DeviceStatus</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(IF-Node1)</a:t>
                      </a:r>
                      <a:endPar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[UFO2_DEVICESTAT:#]</a:t>
                      </a:r>
                      <a:endParaRPr kumimoji="0" lang="en-US" altLang="en-US" sz="20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4"/>
                  </a:ext>
                </a:extLst>
              </a:tr>
              <a:tr h="51820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IF2_DeviceStatus</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(IF-Node2)</a:t>
                      </a:r>
                      <a:endPar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[UFO2_DEVICESTAT:#]</a:t>
                      </a:r>
                      <a:endParaRPr kumimoji="0" lang="en-US" altLang="en-US" sz="20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5"/>
                  </a:ext>
                </a:extLst>
              </a:tr>
              <a:tr h="36579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IF1_State</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(IF-Node1)</a:t>
                      </a:r>
                      <a:endPar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[UFO2_STATE:#]</a:t>
                      </a:r>
                      <a:endPar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IF_State</a:t>
                      </a:r>
                      <a:endPar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6"/>
                  </a:ext>
                </a:extLst>
              </a:tr>
              <a:tr h="36579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IF2_State</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(IF-Node2)</a:t>
                      </a:r>
                      <a:endPar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[UFO2_STATE:#]</a:t>
                      </a:r>
                      <a:endPar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chemeClr val="tx1"/>
                          </a:solidFill>
                          <a:effectLst/>
                          <a:latin typeface="Arial" panose="020B0604020202020204" pitchFamily="34" charset="0"/>
                          <a:cs typeface="Times New Roman" panose="02020603050405020304" pitchFamily="18" charset="0"/>
                        </a:rPr>
                        <a:t>IF_State</a:t>
                      </a:r>
                      <a:endParaRPr kumimoji="0" lang="en-US" altLang="en-US" sz="18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7"/>
                  </a:ext>
                </a:extLst>
              </a:tr>
            </a:tbl>
          </a:graphicData>
        </a:graphic>
      </p:graphicFrame>
      <p:sp>
        <p:nvSpPr>
          <p:cNvPr id="71727" name="Text Box 59"/>
          <p:cNvSpPr txBox="1">
            <a:spLocks noChangeArrowheads="1"/>
          </p:cNvSpPr>
          <p:nvPr/>
        </p:nvSpPr>
        <p:spPr bwMode="auto">
          <a:xfrm>
            <a:off x="3246655" y="6186993"/>
            <a:ext cx="132491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dirty="0">
                <a:solidFill>
                  <a:srgbClr val="CC0000"/>
                </a:solidFill>
                <a:latin typeface="Calibri" panose="020F0502020204030204" pitchFamily="34" charset="0"/>
              </a:rPr>
              <a:t>Heartbeat</a:t>
            </a:r>
          </a:p>
          <a:p>
            <a:pPr eaLnBrk="1" hangingPunct="1">
              <a:spcBef>
                <a:spcPct val="0"/>
              </a:spcBef>
              <a:buFontTx/>
              <a:buNone/>
            </a:pPr>
            <a:r>
              <a:rPr lang="en-US" altLang="en-US" sz="1400" dirty="0">
                <a:solidFill>
                  <a:srgbClr val="CC0000"/>
                </a:solidFill>
                <a:latin typeface="Calibri" panose="020F0502020204030204" pitchFamily="34" charset="0"/>
              </a:rPr>
              <a:t>State meta </a:t>
            </a:r>
          </a:p>
          <a:p>
            <a:pPr eaLnBrk="1" hangingPunct="1">
              <a:spcBef>
                <a:spcPct val="0"/>
              </a:spcBef>
              <a:buFontTx/>
              <a:buNone/>
            </a:pPr>
            <a:r>
              <a:rPr lang="en-US" altLang="en-US" sz="1400" dirty="0">
                <a:solidFill>
                  <a:srgbClr val="CC0000"/>
                </a:solidFill>
                <a:latin typeface="Calibri" panose="020F0502020204030204" pitchFamily="34" charset="0"/>
              </a:rPr>
              <a:t>Data snapshots</a:t>
            </a:r>
          </a:p>
        </p:txBody>
      </p:sp>
      <p:pic>
        <p:nvPicPr>
          <p:cNvPr id="71730"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3825" y="3618083"/>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4" name="Picture 79"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75837" y="3594672"/>
            <a:ext cx="432275" cy="31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5" name="Picture 80"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43200" y="4103688"/>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6" name="Picture 81"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23125" y="4670841"/>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7" name="Picture 82"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8331" y="5172510"/>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8" name="Picture 83"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27860" y="5700658"/>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9" name="Picture 89" descr="SEARCH"/>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0182" y="-31959"/>
            <a:ext cx="1213564" cy="1255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5" name="Rectangle 98"/>
          <p:cNvSpPr>
            <a:spLocks noChangeArrowheads="1"/>
          </p:cNvSpPr>
          <p:nvPr/>
        </p:nvSpPr>
        <p:spPr bwMode="auto">
          <a:xfrm>
            <a:off x="-108776" y="1804177"/>
            <a:ext cx="3254148" cy="28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FontTx/>
              <a:buNone/>
            </a:pPr>
            <a:r>
              <a:rPr lang="en-US" altLang="en-US" sz="1600" b="0" dirty="0">
                <a:latin typeface="Calibri" panose="020F0502020204030204" pitchFamily="34" charset="0"/>
              </a:rPr>
              <a:t> </a:t>
            </a:r>
            <a:r>
              <a:rPr lang="en-US" altLang="en-US" sz="1400" dirty="0">
                <a:latin typeface="Calibri" panose="020F0502020204030204" pitchFamily="34" charset="0"/>
              </a:rPr>
              <a:t>PMU</a:t>
            </a:r>
            <a:r>
              <a:rPr lang="en-US" altLang="en-US" sz="1400" b="0" dirty="0">
                <a:latin typeface="Calibri" panose="020F0502020204030204" pitchFamily="34" charset="0"/>
              </a:rPr>
              <a:t> </a:t>
            </a:r>
            <a:r>
              <a:rPr lang="en-US" altLang="en-US" sz="1400" dirty="0">
                <a:latin typeface="Calibri" panose="020F0502020204030204" pitchFamily="34" charset="0"/>
              </a:rPr>
              <a:t>data time-stamp measure C</a:t>
            </a:r>
            <a:r>
              <a:rPr lang="en-US" altLang="en-US" sz="1400" dirty="0">
                <a:solidFill>
                  <a:srgbClr val="CC0000"/>
                </a:solidFill>
                <a:latin typeface="Calibri" panose="020F0502020204030204" pitchFamily="34" charset="0"/>
              </a:rPr>
              <a:t>37</a:t>
            </a:r>
            <a:r>
              <a:rPr lang="en-US" altLang="en-US" sz="1400" dirty="0">
                <a:latin typeface="Calibri" panose="020F0502020204030204" pitchFamily="34" charset="0"/>
              </a:rPr>
              <a:t>.118</a:t>
            </a:r>
            <a:endParaRPr lang="en-US" altLang="en-US" sz="1800" dirty="0">
              <a:latin typeface="Calibri" panose="020F0502020204030204" pitchFamily="34" charset="0"/>
            </a:endParaRPr>
          </a:p>
        </p:txBody>
      </p:sp>
      <p:sp>
        <p:nvSpPr>
          <p:cNvPr id="71747" name="Text Box 113"/>
          <p:cNvSpPr txBox="1">
            <a:spLocks noChangeArrowheads="1"/>
          </p:cNvSpPr>
          <p:nvPr/>
        </p:nvSpPr>
        <p:spPr bwMode="auto">
          <a:xfrm>
            <a:off x="7477305" y="3884877"/>
            <a:ext cx="81109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dirty="0">
                <a:latin typeface="Calibri" panose="020F0502020204030204" pitchFamily="34" charset="0"/>
              </a:rPr>
              <a:t>SYNC </a:t>
            </a:r>
          </a:p>
          <a:p>
            <a:pPr eaLnBrk="1" hangingPunct="1">
              <a:spcBef>
                <a:spcPct val="0"/>
              </a:spcBef>
              <a:buFontTx/>
              <a:buNone/>
            </a:pPr>
            <a:r>
              <a:rPr lang="en-US" altLang="en-US" sz="1000" dirty="0">
                <a:latin typeface="Calibri" panose="020F0502020204030204" pitchFamily="34" charset="0"/>
              </a:rPr>
              <a:t>DELTA </a:t>
            </a:r>
          </a:p>
          <a:p>
            <a:pPr eaLnBrk="1" hangingPunct="1">
              <a:spcBef>
                <a:spcPct val="0"/>
              </a:spcBef>
              <a:buFontTx/>
              <a:buNone/>
            </a:pPr>
            <a:r>
              <a:rPr lang="en-US" altLang="en-US" sz="1000" dirty="0">
                <a:solidFill>
                  <a:srgbClr val="C00000"/>
                </a:solidFill>
                <a:latin typeface="Calibri" panose="020F0502020204030204" pitchFamily="34" charset="0"/>
              </a:rPr>
              <a:t>HEART</a:t>
            </a:r>
          </a:p>
          <a:p>
            <a:pPr eaLnBrk="1" hangingPunct="1">
              <a:spcBef>
                <a:spcPct val="0"/>
              </a:spcBef>
              <a:buFontTx/>
              <a:buNone/>
            </a:pPr>
            <a:r>
              <a:rPr lang="en-US" altLang="en-US" sz="1000" dirty="0">
                <a:solidFill>
                  <a:srgbClr val="C00000"/>
                </a:solidFill>
                <a:latin typeface="Calibri" panose="020F0502020204030204" pitchFamily="34" charset="0"/>
              </a:rPr>
              <a:t>BEAT</a:t>
            </a:r>
            <a:endParaRPr lang="en-US" altLang="en-US" sz="1000" dirty="0">
              <a:latin typeface="Calibri" panose="020F0502020204030204" pitchFamily="34" charset="0"/>
            </a:endParaRPr>
          </a:p>
        </p:txBody>
      </p:sp>
      <p:sp>
        <p:nvSpPr>
          <p:cNvPr id="71748" name="Rectangle 114"/>
          <p:cNvSpPr>
            <a:spLocks noChangeArrowheads="1"/>
          </p:cNvSpPr>
          <p:nvPr/>
        </p:nvSpPr>
        <p:spPr bwMode="auto">
          <a:xfrm>
            <a:off x="4495800" y="3119993"/>
            <a:ext cx="3021340"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dirty="0">
                <a:latin typeface="Calibri" panose="020F0502020204030204" pitchFamily="34" charset="0"/>
              </a:rPr>
              <a:t>IEC 61850 Objects  logical nodes, data </a:t>
            </a:r>
          </a:p>
          <a:p>
            <a:pPr eaLnBrk="1" hangingPunct="1">
              <a:spcBef>
                <a:spcPct val="0"/>
              </a:spcBef>
              <a:buFontTx/>
              <a:buNone/>
            </a:pPr>
            <a:r>
              <a:rPr lang="en-US" altLang="en-US" sz="1400" dirty="0">
                <a:latin typeface="Calibri" panose="020F0502020204030204" pitchFamily="34" charset="0"/>
              </a:rPr>
              <a:t>objects or data attributes resends  </a:t>
            </a:r>
          </a:p>
          <a:p>
            <a:pPr eaLnBrk="1" hangingPunct="1">
              <a:spcBef>
                <a:spcPct val="0"/>
              </a:spcBef>
              <a:buFontTx/>
              <a:buNone/>
            </a:pPr>
            <a:r>
              <a:rPr lang="en-US" altLang="en-US" sz="1400" dirty="0">
                <a:latin typeface="Calibri" panose="020F0502020204030204" pitchFamily="34" charset="0"/>
              </a:rPr>
              <a:t>message with the heartbeat cycle</a:t>
            </a:r>
          </a:p>
        </p:txBody>
      </p:sp>
      <p:pic>
        <p:nvPicPr>
          <p:cNvPr id="71796" name="Picture 147" descr="meter3a"/>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82075" y="1405391"/>
            <a:ext cx="509331" cy="376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71753" name="Rectangle 149"/>
          <p:cNvSpPr>
            <a:spLocks noChangeArrowheads="1"/>
          </p:cNvSpPr>
          <p:nvPr/>
        </p:nvSpPr>
        <p:spPr bwMode="auto">
          <a:xfrm>
            <a:off x="4438168" y="4535847"/>
            <a:ext cx="3233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t>IEEE 802.1AG HOP BY HOP DETECTION </a:t>
            </a:r>
          </a:p>
          <a:p>
            <a:pPr eaLnBrk="1" hangingPunct="1">
              <a:spcBef>
                <a:spcPct val="0"/>
              </a:spcBef>
              <a:buFontTx/>
              <a:buNone/>
            </a:pPr>
            <a:r>
              <a:rPr lang="en-US" altLang="en-US" sz="1200" dirty="0"/>
              <a:t>IEEE 802.11 HbH HOP BY HOP CONTROL </a:t>
            </a:r>
          </a:p>
        </p:txBody>
      </p:sp>
      <p:pic>
        <p:nvPicPr>
          <p:cNvPr id="71754" name="Picture 139" descr="MC900149716[1]"/>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50871" y="6446043"/>
            <a:ext cx="5334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6" name="Picture 139" descr="MC900149716[1]"/>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73861" y="6444092"/>
            <a:ext cx="5334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0" name="Picture 159" descr="ANd9GcQTvaDnC5PecRtWptpQ4kNwHvylBZtQ5KFpN3z-X3J9K_Ek2rbU"/>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38794" y="6488240"/>
            <a:ext cx="45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1" name="Text Box 160"/>
          <p:cNvSpPr txBox="1">
            <a:spLocks noChangeArrowheads="1"/>
          </p:cNvSpPr>
          <p:nvPr/>
        </p:nvSpPr>
        <p:spPr bwMode="auto">
          <a:xfrm>
            <a:off x="4413949" y="5122108"/>
            <a:ext cx="43651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rPr>
              <a:t>CROSS LEVEL OVERAGES / SHORTAGES ADJUST FOR</a:t>
            </a:r>
          </a:p>
          <a:p>
            <a:pPr eaLnBrk="1" hangingPunct="1">
              <a:spcBef>
                <a:spcPct val="0"/>
              </a:spcBef>
              <a:buFontTx/>
              <a:buNone/>
            </a:pPr>
            <a:r>
              <a:rPr lang="en-US" altLang="en-US" sz="1200" dirty="0">
                <a:latin typeface="Calibri" panose="020F0502020204030204" pitchFamily="34" charset="0"/>
              </a:rPr>
              <a:t>TIME / DISTANCE BETWEEN NETWORK NODES</a:t>
            </a:r>
          </a:p>
        </p:txBody>
      </p:sp>
      <p:pic>
        <p:nvPicPr>
          <p:cNvPr id="71762"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5924" y="2632229"/>
            <a:ext cx="136467" cy="13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0" name="Text Box 173"/>
          <p:cNvSpPr txBox="1">
            <a:spLocks noChangeArrowheads="1"/>
          </p:cNvSpPr>
          <p:nvPr/>
        </p:nvSpPr>
        <p:spPr bwMode="auto">
          <a:xfrm>
            <a:off x="4577616" y="6265193"/>
            <a:ext cx="26638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dirty="0"/>
              <a:t>.0001     .05     .01     .1     0   5   15   30    99</a:t>
            </a:r>
          </a:p>
        </p:txBody>
      </p:sp>
      <p:sp>
        <p:nvSpPr>
          <p:cNvPr id="71771" name="AutoShape 174"/>
          <p:cNvSpPr>
            <a:spLocks/>
          </p:cNvSpPr>
          <p:nvPr/>
        </p:nvSpPr>
        <p:spPr bwMode="auto">
          <a:xfrm rot="5400000">
            <a:off x="5864632" y="4991100"/>
            <a:ext cx="152400" cy="2819400"/>
          </a:xfrm>
          <a:prstGeom prst="leftBracket">
            <a:avLst>
              <a:gd name="adj" fmla="val 154167"/>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sp>
        <p:nvSpPr>
          <p:cNvPr id="71776" name="Text Box 181"/>
          <p:cNvSpPr txBox="1">
            <a:spLocks noChangeArrowheads="1"/>
          </p:cNvSpPr>
          <p:nvPr/>
        </p:nvSpPr>
        <p:spPr bwMode="auto">
          <a:xfrm>
            <a:off x="4413949" y="4924410"/>
            <a:ext cx="362636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rPr>
              <a:t> &lt; HOPS = CHEAPER     Sync Delta Heartbeat Messages</a:t>
            </a:r>
          </a:p>
        </p:txBody>
      </p:sp>
      <p:pic>
        <p:nvPicPr>
          <p:cNvPr id="71779" name="Picture 297" descr="default"/>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19272" y="1361877"/>
            <a:ext cx="310761" cy="387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80" name="Text Box 186"/>
          <p:cNvSpPr txBox="1">
            <a:spLocks noChangeArrowheads="1"/>
          </p:cNvSpPr>
          <p:nvPr/>
        </p:nvSpPr>
        <p:spPr bwMode="auto">
          <a:xfrm>
            <a:off x="3158262" y="1648942"/>
            <a:ext cx="401531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dirty="0">
                <a:solidFill>
                  <a:schemeClr val="accent6"/>
                </a:solidFill>
              </a:rPr>
              <a:t>Paul Revere = Linear, Sequential meme</a:t>
            </a:r>
          </a:p>
        </p:txBody>
      </p:sp>
      <p:sp>
        <p:nvSpPr>
          <p:cNvPr id="71781" name="Text Box 187"/>
          <p:cNvSpPr txBox="1">
            <a:spLocks noChangeArrowheads="1"/>
          </p:cNvSpPr>
          <p:nvPr/>
        </p:nvSpPr>
        <p:spPr bwMode="auto">
          <a:xfrm>
            <a:off x="6555280" y="2103547"/>
            <a:ext cx="127567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r>
              <a:rPr lang="en-US" altLang="en-US" sz="1200" dirty="0">
                <a:solidFill>
                  <a:schemeClr val="accent2"/>
                </a:solidFill>
                <a:latin typeface="Calibri" panose="020F0502020204030204" pitchFamily="34" charset="0"/>
              </a:rPr>
              <a:t>WATER DROP </a:t>
            </a:r>
          </a:p>
          <a:p>
            <a:pPr algn="r" eaLnBrk="1" hangingPunct="1">
              <a:spcBef>
                <a:spcPct val="0"/>
              </a:spcBef>
              <a:buFontTx/>
              <a:buNone/>
            </a:pPr>
            <a:r>
              <a:rPr lang="en-US" altLang="en-US" sz="1200" dirty="0">
                <a:solidFill>
                  <a:schemeClr val="accent2"/>
                </a:solidFill>
                <a:latin typeface="Calibri" panose="020F0502020204030204" pitchFamily="34" charset="0"/>
              </a:rPr>
              <a:t>MEME= RADIUS</a:t>
            </a:r>
            <a:br>
              <a:rPr lang="en-US" altLang="en-US" sz="1200" dirty="0">
                <a:solidFill>
                  <a:schemeClr val="accent2"/>
                </a:solidFill>
                <a:latin typeface="Calibri" panose="020F0502020204030204" pitchFamily="34" charset="0"/>
              </a:rPr>
            </a:br>
            <a:r>
              <a:rPr lang="en-US" altLang="en-US" sz="1200" dirty="0">
                <a:solidFill>
                  <a:schemeClr val="accent2"/>
                </a:solidFill>
                <a:latin typeface="Calibri" panose="020F0502020204030204" pitchFamily="34" charset="0"/>
              </a:rPr>
              <a:t>DISTANCE FROM </a:t>
            </a:r>
          </a:p>
          <a:p>
            <a:pPr algn="r" eaLnBrk="1" hangingPunct="1">
              <a:spcBef>
                <a:spcPct val="0"/>
              </a:spcBef>
              <a:buFontTx/>
              <a:buNone/>
            </a:pPr>
            <a:r>
              <a:rPr lang="en-US" altLang="en-US" sz="1200" dirty="0">
                <a:solidFill>
                  <a:schemeClr val="accent2"/>
                </a:solidFill>
                <a:latin typeface="Calibri" panose="020F0502020204030204" pitchFamily="34" charset="0"/>
              </a:rPr>
              <a:t>ENERGY SOURCE</a:t>
            </a:r>
          </a:p>
        </p:txBody>
      </p:sp>
      <p:sp>
        <p:nvSpPr>
          <p:cNvPr id="71787" name="Line 62"/>
          <p:cNvSpPr>
            <a:spLocks noChangeShapeType="1"/>
          </p:cNvSpPr>
          <p:nvPr/>
        </p:nvSpPr>
        <p:spPr bwMode="auto">
          <a:xfrm>
            <a:off x="3810000" y="1418634"/>
            <a:ext cx="0" cy="20140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788" name="Line 63"/>
          <p:cNvSpPr>
            <a:spLocks noChangeShapeType="1"/>
          </p:cNvSpPr>
          <p:nvPr/>
        </p:nvSpPr>
        <p:spPr bwMode="auto">
          <a:xfrm flipV="1">
            <a:off x="3048685" y="1519335"/>
            <a:ext cx="1644126" cy="1184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89" name="Line 64"/>
          <p:cNvSpPr>
            <a:spLocks noChangeShapeType="1"/>
          </p:cNvSpPr>
          <p:nvPr/>
        </p:nvSpPr>
        <p:spPr bwMode="auto">
          <a:xfrm>
            <a:off x="3505200" y="1430480"/>
            <a:ext cx="0" cy="20140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790" name="Line 65"/>
          <p:cNvSpPr>
            <a:spLocks noChangeShapeType="1"/>
          </p:cNvSpPr>
          <p:nvPr/>
        </p:nvSpPr>
        <p:spPr bwMode="auto">
          <a:xfrm>
            <a:off x="4085640" y="1413907"/>
            <a:ext cx="0" cy="20140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791" name="Line 66"/>
          <p:cNvSpPr>
            <a:spLocks noChangeShapeType="1"/>
          </p:cNvSpPr>
          <p:nvPr/>
        </p:nvSpPr>
        <p:spPr bwMode="auto">
          <a:xfrm>
            <a:off x="4343400" y="1425706"/>
            <a:ext cx="0" cy="20140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792" name="Line 67"/>
          <p:cNvSpPr>
            <a:spLocks noChangeShapeType="1"/>
          </p:cNvSpPr>
          <p:nvPr/>
        </p:nvSpPr>
        <p:spPr bwMode="auto">
          <a:xfrm>
            <a:off x="3274297" y="1425706"/>
            <a:ext cx="0" cy="20140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 name="TextBox 1"/>
          <p:cNvSpPr txBox="1"/>
          <p:nvPr/>
        </p:nvSpPr>
        <p:spPr>
          <a:xfrm>
            <a:off x="2478575" y="3863487"/>
            <a:ext cx="824265" cy="276999"/>
          </a:xfrm>
          <a:prstGeom prst="rect">
            <a:avLst/>
          </a:prstGeom>
          <a:noFill/>
        </p:spPr>
        <p:txBody>
          <a:bodyPr wrap="none" rtlCol="0">
            <a:spAutoFit/>
          </a:bodyPr>
          <a:lstStyle/>
          <a:p>
            <a:r>
              <a:rPr lang="en-US" dirty="0"/>
              <a:t>&lt;/EVENT&gt;</a:t>
            </a:r>
          </a:p>
        </p:txBody>
      </p:sp>
      <p:sp>
        <p:nvSpPr>
          <p:cNvPr id="102" name="TextBox 101"/>
          <p:cNvSpPr txBox="1"/>
          <p:nvPr/>
        </p:nvSpPr>
        <p:spPr>
          <a:xfrm>
            <a:off x="2478575" y="4343013"/>
            <a:ext cx="824265" cy="276999"/>
          </a:xfrm>
          <a:prstGeom prst="rect">
            <a:avLst/>
          </a:prstGeom>
          <a:noFill/>
        </p:spPr>
        <p:txBody>
          <a:bodyPr wrap="none" rtlCol="0">
            <a:spAutoFit/>
          </a:bodyPr>
          <a:lstStyle/>
          <a:p>
            <a:r>
              <a:rPr lang="en-US" dirty="0"/>
              <a:t>&lt;/EVENT&gt;</a:t>
            </a:r>
          </a:p>
        </p:txBody>
      </p:sp>
      <p:sp>
        <p:nvSpPr>
          <p:cNvPr id="103" name="TextBox 102"/>
          <p:cNvSpPr txBox="1"/>
          <p:nvPr/>
        </p:nvSpPr>
        <p:spPr>
          <a:xfrm>
            <a:off x="2453807" y="4871628"/>
            <a:ext cx="824265" cy="276999"/>
          </a:xfrm>
          <a:prstGeom prst="rect">
            <a:avLst/>
          </a:prstGeom>
          <a:noFill/>
        </p:spPr>
        <p:txBody>
          <a:bodyPr wrap="none" rtlCol="0">
            <a:spAutoFit/>
          </a:bodyPr>
          <a:lstStyle/>
          <a:p>
            <a:r>
              <a:rPr lang="en-US" dirty="0"/>
              <a:t>&lt;/EVENT&gt;</a:t>
            </a:r>
          </a:p>
        </p:txBody>
      </p:sp>
      <p:sp>
        <p:nvSpPr>
          <p:cNvPr id="104" name="TextBox 103"/>
          <p:cNvSpPr txBox="1"/>
          <p:nvPr/>
        </p:nvSpPr>
        <p:spPr>
          <a:xfrm>
            <a:off x="2491943" y="5376151"/>
            <a:ext cx="824265" cy="276999"/>
          </a:xfrm>
          <a:prstGeom prst="rect">
            <a:avLst/>
          </a:prstGeom>
          <a:noFill/>
        </p:spPr>
        <p:txBody>
          <a:bodyPr wrap="none" rtlCol="0">
            <a:spAutoFit/>
          </a:bodyPr>
          <a:lstStyle/>
          <a:p>
            <a:r>
              <a:rPr lang="en-US" dirty="0"/>
              <a:t>&lt;/EVENT&gt;</a:t>
            </a:r>
          </a:p>
        </p:txBody>
      </p:sp>
      <p:sp>
        <p:nvSpPr>
          <p:cNvPr id="105" name="TextBox 104"/>
          <p:cNvSpPr txBox="1"/>
          <p:nvPr/>
        </p:nvSpPr>
        <p:spPr>
          <a:xfrm>
            <a:off x="2491942" y="5901938"/>
            <a:ext cx="824265" cy="276999"/>
          </a:xfrm>
          <a:prstGeom prst="rect">
            <a:avLst/>
          </a:prstGeom>
          <a:noFill/>
        </p:spPr>
        <p:txBody>
          <a:bodyPr wrap="none" rtlCol="0">
            <a:spAutoFit/>
          </a:bodyPr>
          <a:lstStyle/>
          <a:p>
            <a:r>
              <a:rPr lang="en-US" dirty="0"/>
              <a:t>&lt;/EVENT&gt;</a:t>
            </a:r>
          </a:p>
        </p:txBody>
      </p:sp>
      <p:pic>
        <p:nvPicPr>
          <p:cNvPr id="107"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758" y="4140486"/>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758" y="4665501"/>
            <a:ext cx="274638" cy="218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4800" y="5176491"/>
            <a:ext cx="274638" cy="233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2749" y="5699717"/>
            <a:ext cx="274638" cy="24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7" descr="j028685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9917" y="4306618"/>
            <a:ext cx="345010" cy="299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319" descr="5610371-world-rada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587855" y="5510871"/>
            <a:ext cx="1565202" cy="136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447" y="5708556"/>
            <a:ext cx="186822" cy="206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Picture 314" descr="rgfiahjg[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56123" y="5705817"/>
            <a:ext cx="197201" cy="21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Text Box 322"/>
          <p:cNvSpPr txBox="1">
            <a:spLocks noChangeArrowheads="1"/>
          </p:cNvSpPr>
          <p:nvPr/>
        </p:nvSpPr>
        <p:spPr bwMode="auto">
          <a:xfrm>
            <a:off x="7909378" y="5591101"/>
            <a:ext cx="722636" cy="566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dirty="0">
              <a:solidFill>
                <a:srgbClr val="00FF00"/>
              </a:solidFill>
            </a:endParaRPr>
          </a:p>
          <a:p>
            <a:pPr eaLnBrk="1" hangingPunct="1">
              <a:spcBef>
                <a:spcPct val="0"/>
              </a:spcBef>
              <a:buFontTx/>
              <a:buNone/>
            </a:pPr>
            <a:r>
              <a:rPr lang="en-US" altLang="en-US" sz="1200" dirty="0" err="1">
                <a:solidFill>
                  <a:srgbClr val="00FF00"/>
                </a:solidFill>
              </a:rPr>
              <a:t>SonarHops</a:t>
            </a:r>
            <a:endParaRPr lang="en-US" altLang="en-US" sz="1200" dirty="0">
              <a:solidFill>
                <a:srgbClr val="00FF00"/>
              </a:solidFill>
            </a:endParaRPr>
          </a:p>
        </p:txBody>
      </p:sp>
      <p:sp>
        <p:nvSpPr>
          <p:cNvPr id="141" name="Text Box 323"/>
          <p:cNvSpPr txBox="1">
            <a:spLocks noChangeArrowheads="1"/>
          </p:cNvSpPr>
          <p:nvPr/>
        </p:nvSpPr>
        <p:spPr bwMode="auto">
          <a:xfrm>
            <a:off x="7993777" y="5600107"/>
            <a:ext cx="592899" cy="29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solidFill>
                  <a:srgbClr val="00FF00"/>
                </a:solidFill>
              </a:rPr>
              <a:t>IDMaps</a:t>
            </a:r>
          </a:p>
        </p:txBody>
      </p:sp>
      <p:sp>
        <p:nvSpPr>
          <p:cNvPr id="150" name="等腰三角形 54"/>
          <p:cNvSpPr/>
          <p:nvPr/>
        </p:nvSpPr>
        <p:spPr bwMode="auto">
          <a:xfrm>
            <a:off x="7647791" y="6506255"/>
            <a:ext cx="259828" cy="349368"/>
          </a:xfrm>
          <a:prstGeom prst="triangle">
            <a:avLst/>
          </a:prstGeom>
          <a:solidFill>
            <a:srgbClr val="66FF33"/>
          </a:solidFill>
        </p:spPr>
        <p:style>
          <a:lnRef idx="0">
            <a:schemeClr val="accent2"/>
          </a:lnRef>
          <a:fillRef idx="3">
            <a:schemeClr val="accent2"/>
          </a:fillRef>
          <a:effectRef idx="3">
            <a:schemeClr val="accent2"/>
          </a:effectRef>
          <a:fontRef idx="minor">
            <a:schemeClr val="lt1"/>
          </a:fontRef>
        </p:style>
        <p:txBody>
          <a:bodyPr anchor="ctr"/>
          <a:lstStyle/>
          <a:p>
            <a:pPr eaLnBrk="1" hangingPunct="1">
              <a:defRPr/>
            </a:pPr>
            <a:endParaRPr lang="zh-CN" altLang="en-US" sz="1800" b="0"/>
          </a:p>
        </p:txBody>
      </p:sp>
      <p:sp>
        <p:nvSpPr>
          <p:cNvPr id="7" name="TextBox 6"/>
          <p:cNvSpPr txBox="1"/>
          <p:nvPr/>
        </p:nvSpPr>
        <p:spPr>
          <a:xfrm>
            <a:off x="4610638" y="444332"/>
            <a:ext cx="2172133" cy="307777"/>
          </a:xfrm>
          <a:prstGeom prst="rect">
            <a:avLst/>
          </a:prstGeom>
          <a:noFill/>
        </p:spPr>
        <p:txBody>
          <a:bodyPr wrap="none" rtlCol="0">
            <a:spAutoFit/>
          </a:bodyPr>
          <a:lstStyle/>
          <a:p>
            <a:r>
              <a:rPr lang="en-US" sz="1400" dirty="0">
                <a:solidFill>
                  <a:schemeClr val="accent2"/>
                </a:solidFill>
              </a:rPr>
              <a:t>BLOCKCHAIN MICROGRIDS</a:t>
            </a:r>
          </a:p>
        </p:txBody>
      </p:sp>
      <p:pic>
        <p:nvPicPr>
          <p:cNvPr id="162" name="Picture 210" descr="bitcoin-blockchai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09135" y="5953"/>
            <a:ext cx="2030432" cy="520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0800000">
            <a:off x="3262311" y="3512695"/>
            <a:ext cx="1197538" cy="1041037"/>
          </a:xfrm>
          <a:prstGeom prst="rect">
            <a:avLst/>
          </a:prstGeom>
        </p:spPr>
      </p:pic>
      <p:sp>
        <p:nvSpPr>
          <p:cNvPr id="13" name="TextBox 12"/>
          <p:cNvSpPr txBox="1"/>
          <p:nvPr/>
        </p:nvSpPr>
        <p:spPr>
          <a:xfrm>
            <a:off x="7541495" y="6332619"/>
            <a:ext cx="535724" cy="307777"/>
          </a:xfrm>
          <a:prstGeom prst="rect">
            <a:avLst/>
          </a:prstGeom>
          <a:noFill/>
        </p:spPr>
        <p:txBody>
          <a:bodyPr wrap="none" rtlCol="0">
            <a:spAutoFit/>
          </a:bodyPr>
          <a:lstStyle/>
          <a:p>
            <a:r>
              <a:rPr lang="en-US" sz="1400" dirty="0">
                <a:solidFill>
                  <a:srgbClr val="66FF33"/>
                </a:solidFill>
              </a:rPr>
              <a:t>NDN</a:t>
            </a:r>
          </a:p>
        </p:txBody>
      </p:sp>
      <p:pic>
        <p:nvPicPr>
          <p:cNvPr id="179" name="Picture 314" descr="rgfiahjg[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82895" y="291975"/>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154179" y="5626540"/>
            <a:ext cx="667170" cy="246221"/>
          </a:xfrm>
          <a:prstGeom prst="rect">
            <a:avLst/>
          </a:prstGeom>
          <a:noFill/>
        </p:spPr>
        <p:txBody>
          <a:bodyPr wrap="none" rtlCol="0">
            <a:spAutoFit/>
          </a:bodyPr>
          <a:lstStyle/>
          <a:p>
            <a:r>
              <a:rPr lang="en-US" sz="1000" dirty="0"/>
              <a:t>{“UUID”}</a:t>
            </a:r>
          </a:p>
        </p:txBody>
      </p:sp>
      <p:sp>
        <p:nvSpPr>
          <p:cNvPr id="181" name="TextBox 180"/>
          <p:cNvSpPr txBox="1"/>
          <p:nvPr/>
        </p:nvSpPr>
        <p:spPr>
          <a:xfrm>
            <a:off x="196344" y="5129930"/>
            <a:ext cx="667170" cy="246221"/>
          </a:xfrm>
          <a:prstGeom prst="rect">
            <a:avLst/>
          </a:prstGeom>
          <a:noFill/>
        </p:spPr>
        <p:txBody>
          <a:bodyPr wrap="none" rtlCol="0">
            <a:spAutoFit/>
          </a:bodyPr>
          <a:lstStyle/>
          <a:p>
            <a:r>
              <a:rPr lang="en-US" sz="1000" dirty="0"/>
              <a:t>{“UUID”}</a:t>
            </a:r>
          </a:p>
        </p:txBody>
      </p:sp>
      <p:pic>
        <p:nvPicPr>
          <p:cNvPr id="182" name="Picture 88"/>
          <p:cNvPicPr preferRelativeResize="0">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49544" y="6233443"/>
            <a:ext cx="474088" cy="23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3" name="Picture 88"/>
          <p:cNvPicPr preferRelativeResize="0">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69933" y="6590948"/>
            <a:ext cx="474088" cy="23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32252" y="3692900"/>
            <a:ext cx="756938" cy="246221"/>
          </a:xfrm>
          <a:prstGeom prst="rect">
            <a:avLst/>
          </a:prstGeom>
          <a:noFill/>
        </p:spPr>
        <p:txBody>
          <a:bodyPr wrap="none" rtlCol="0">
            <a:spAutoFit/>
          </a:bodyPr>
          <a:lstStyle/>
          <a:p>
            <a:r>
              <a:rPr lang="en-US" sz="1000" dirty="0"/>
              <a:t>{“Org_ID”}</a:t>
            </a:r>
          </a:p>
        </p:txBody>
      </p:sp>
      <p:pic>
        <p:nvPicPr>
          <p:cNvPr id="190"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1010" y="6178937"/>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701" y="6558490"/>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p:nvSpPr>
        <p:spPr>
          <a:xfrm>
            <a:off x="-51755" y="1439386"/>
            <a:ext cx="3149563" cy="461665"/>
          </a:xfrm>
          <a:prstGeom prst="rect">
            <a:avLst/>
          </a:prstGeom>
        </p:spPr>
        <p:txBody>
          <a:bodyPr wrap="square">
            <a:spAutoFit/>
          </a:bodyPr>
          <a:lstStyle/>
          <a:p>
            <a:r>
              <a:rPr lang="en-US" dirty="0">
                <a:latin typeface="+mj-lt"/>
              </a:rPr>
              <a:t>IEEE C37.118 Time Synchronization </a:t>
            </a:r>
          </a:p>
          <a:p>
            <a:r>
              <a:rPr lang="en-US" dirty="0">
                <a:latin typeface="+mj-lt"/>
              </a:rPr>
              <a:t>Harmonization Heartbeat update Interval</a:t>
            </a:r>
          </a:p>
        </p:txBody>
      </p:sp>
      <p:sp>
        <p:nvSpPr>
          <p:cNvPr id="19" name="TextBox 18"/>
          <p:cNvSpPr txBox="1"/>
          <p:nvPr/>
        </p:nvSpPr>
        <p:spPr>
          <a:xfrm>
            <a:off x="4400728" y="6067253"/>
            <a:ext cx="3378455" cy="276999"/>
          </a:xfrm>
          <a:prstGeom prst="rect">
            <a:avLst/>
          </a:prstGeom>
          <a:noFill/>
        </p:spPr>
        <p:txBody>
          <a:bodyPr wrap="square" rtlCol="0">
            <a:spAutoFit/>
          </a:bodyPr>
          <a:lstStyle/>
          <a:p>
            <a:r>
              <a:rPr lang="en-US" dirty="0">
                <a:solidFill>
                  <a:srgbClr val="008000"/>
                </a:solidFill>
              </a:rPr>
              <a:t>FIREFLY-</a:t>
            </a:r>
            <a:r>
              <a:rPr lang="en-US" dirty="0">
                <a:solidFill>
                  <a:srgbClr val="C00000"/>
                </a:solidFill>
              </a:rPr>
              <a:t>HEARTBEAT</a:t>
            </a:r>
            <a:r>
              <a:rPr lang="en-US" dirty="0"/>
              <a:t> ALGO EVENT MESSAGE BUS</a:t>
            </a:r>
          </a:p>
        </p:txBody>
      </p:sp>
      <p:pic>
        <p:nvPicPr>
          <p:cNvPr id="196" name="Picture 84" descr="glob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04378" y="1003399"/>
            <a:ext cx="2017869"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 name="Picture 1956" descr="w_01zlzi[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045673" y="3312483"/>
            <a:ext cx="493129" cy="537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Photo published for GREENEUM 10 07 17">
            <a:extLst>
              <a:ext uri="{FF2B5EF4-FFF2-40B4-BE49-F238E27FC236}">
                <a16:creationId xmlns:a16="http://schemas.microsoft.com/office/drawing/2014/main" id="{69FED365-E685-4B9C-BB07-A2AC721DB4F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59960" y="3845"/>
            <a:ext cx="1635517" cy="14136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D1E02E4-BCE6-4C7E-8B63-CD9D96C42667}"/>
              </a:ext>
            </a:extLst>
          </p:cNvPr>
          <p:cNvSpPr txBox="1"/>
          <p:nvPr/>
        </p:nvSpPr>
        <p:spPr>
          <a:xfrm>
            <a:off x="3030329" y="-43320"/>
            <a:ext cx="1690078" cy="307777"/>
          </a:xfrm>
          <a:prstGeom prst="rect">
            <a:avLst/>
          </a:prstGeom>
          <a:noFill/>
        </p:spPr>
        <p:txBody>
          <a:bodyPr wrap="none" rtlCol="0">
            <a:spAutoFit/>
          </a:bodyPr>
          <a:lstStyle/>
          <a:p>
            <a:r>
              <a:rPr lang="en-US" sz="1400" dirty="0">
                <a:highlight>
                  <a:srgbClr val="00FF00"/>
                </a:highlight>
              </a:rPr>
              <a:t>ENERGEUM TOKENS</a:t>
            </a:r>
          </a:p>
        </p:txBody>
      </p:sp>
      <p:grpSp>
        <p:nvGrpSpPr>
          <p:cNvPr id="168" name="Group 167">
            <a:extLst>
              <a:ext uri="{FF2B5EF4-FFF2-40B4-BE49-F238E27FC236}">
                <a16:creationId xmlns:a16="http://schemas.microsoft.com/office/drawing/2014/main" id="{DD5CB397-38A4-43D0-A63A-A469AF7001E0}"/>
              </a:ext>
            </a:extLst>
          </p:cNvPr>
          <p:cNvGrpSpPr/>
          <p:nvPr/>
        </p:nvGrpSpPr>
        <p:grpSpPr>
          <a:xfrm>
            <a:off x="7595994" y="3964344"/>
            <a:ext cx="1883516" cy="1790293"/>
            <a:chOff x="7833459" y="4370809"/>
            <a:chExt cx="1609993" cy="1169729"/>
          </a:xfrm>
        </p:grpSpPr>
        <p:grpSp>
          <p:nvGrpSpPr>
            <p:cNvPr id="169" name="Group 16">
              <a:extLst>
                <a:ext uri="{FF2B5EF4-FFF2-40B4-BE49-F238E27FC236}">
                  <a16:creationId xmlns:a16="http://schemas.microsoft.com/office/drawing/2014/main" id="{76C07B84-4D72-4837-B2D8-20FF55BBFBF0}"/>
                </a:ext>
              </a:extLst>
            </p:cNvPr>
            <p:cNvGrpSpPr>
              <a:grpSpLocks/>
            </p:cNvGrpSpPr>
            <p:nvPr/>
          </p:nvGrpSpPr>
          <p:grpSpPr bwMode="auto">
            <a:xfrm>
              <a:off x="8198086" y="4370809"/>
              <a:ext cx="949325" cy="737670"/>
              <a:chOff x="4417" y="2679"/>
              <a:chExt cx="598" cy="562"/>
            </a:xfrm>
          </p:grpSpPr>
          <p:pic>
            <p:nvPicPr>
              <p:cNvPr id="180" name="Picture 20" descr="MC900133529[1]">
                <a:extLst>
                  <a:ext uri="{FF2B5EF4-FFF2-40B4-BE49-F238E27FC236}">
                    <a16:creationId xmlns:a16="http://schemas.microsoft.com/office/drawing/2014/main" id="{49C1889B-E0E2-48CC-8D2C-F0AB74A9DFB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1" y="3067"/>
                <a:ext cx="2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 name="Picture 21" descr="MC900133529[1]">
                <a:extLst>
                  <a:ext uri="{FF2B5EF4-FFF2-40B4-BE49-F238E27FC236}">
                    <a16:creationId xmlns:a16="http://schemas.microsoft.com/office/drawing/2014/main" id="{0D55FA21-874F-4B6F-8980-3F2B9CC2CCD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54" y="2883"/>
                <a:ext cx="2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 name="Picture 22" descr="MC900133529[1]">
                <a:extLst>
                  <a:ext uri="{FF2B5EF4-FFF2-40B4-BE49-F238E27FC236}">
                    <a16:creationId xmlns:a16="http://schemas.microsoft.com/office/drawing/2014/main" id="{BD6441C8-437E-42E4-B45F-47B6035CD4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5" y="2692"/>
                <a:ext cx="2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AutoShape 24">
                <a:extLst>
                  <a:ext uri="{FF2B5EF4-FFF2-40B4-BE49-F238E27FC236}">
                    <a16:creationId xmlns:a16="http://schemas.microsoft.com/office/drawing/2014/main" id="{52541762-E219-404A-9A6F-51608C19AD15}"/>
                  </a:ext>
                </a:extLst>
              </p:cNvPr>
              <p:cNvSpPr>
                <a:spLocks/>
              </p:cNvSpPr>
              <p:nvPr/>
            </p:nvSpPr>
            <p:spPr bwMode="auto">
              <a:xfrm>
                <a:off x="4651" y="2690"/>
                <a:ext cx="144" cy="528"/>
              </a:xfrm>
              <a:prstGeom prst="leftBrace">
                <a:avLst>
                  <a:gd name="adj1" fmla="val 30556"/>
                  <a:gd name="adj2" fmla="val 50000"/>
                </a:avLst>
              </a:prstGeom>
              <a:noFill/>
              <a:ln w="19050">
                <a:solidFill>
                  <a:srgbClr val="00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pic>
            <p:nvPicPr>
              <p:cNvPr id="202" name="Picture 7" descr="rgfiahjg[1]">
                <a:extLst>
                  <a:ext uri="{FF2B5EF4-FFF2-40B4-BE49-F238E27FC236}">
                    <a16:creationId xmlns:a16="http://schemas.microsoft.com/office/drawing/2014/main" id="{8068743F-174D-4756-92B3-46F35F695B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7" y="2680"/>
                <a:ext cx="9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AutoShape 41">
                <a:extLst>
                  <a:ext uri="{FF2B5EF4-FFF2-40B4-BE49-F238E27FC236}">
                    <a16:creationId xmlns:a16="http://schemas.microsoft.com/office/drawing/2014/main" id="{D70D5BC9-7D89-429C-8B79-EE9C061FFA9A}"/>
                  </a:ext>
                </a:extLst>
              </p:cNvPr>
              <p:cNvSpPr>
                <a:spLocks/>
              </p:cNvSpPr>
              <p:nvPr/>
            </p:nvSpPr>
            <p:spPr bwMode="auto">
              <a:xfrm rot="10800000">
                <a:off x="4488" y="2686"/>
                <a:ext cx="144" cy="528"/>
              </a:xfrm>
              <a:prstGeom prst="leftBrace">
                <a:avLst>
                  <a:gd name="adj1" fmla="val 30556"/>
                  <a:gd name="adj2" fmla="val 50000"/>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pic>
            <p:nvPicPr>
              <p:cNvPr id="205" name="Picture 42" descr="ANd9GcSvFw_tMrkk6m7ea9AXfz9T74cDFaG7dhZclhP3ULjqQOeSvpjr">
                <a:extLst>
                  <a:ext uri="{FF2B5EF4-FFF2-40B4-BE49-F238E27FC236}">
                    <a16:creationId xmlns:a16="http://schemas.microsoft.com/office/drawing/2014/main" id="{5B284297-F203-41CF-B5EA-1146A2B53DA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81" y="2679"/>
                <a:ext cx="122"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1" name="TextBox 170">
              <a:extLst>
                <a:ext uri="{FF2B5EF4-FFF2-40B4-BE49-F238E27FC236}">
                  <a16:creationId xmlns:a16="http://schemas.microsoft.com/office/drawing/2014/main" id="{DF9460C6-1DAB-4D92-A1C8-ED56CFD1F5A3}"/>
                </a:ext>
              </a:extLst>
            </p:cNvPr>
            <p:cNvSpPr txBox="1"/>
            <p:nvPr/>
          </p:nvSpPr>
          <p:spPr>
            <a:xfrm>
              <a:off x="7833459" y="5232761"/>
              <a:ext cx="1609993" cy="307777"/>
            </a:xfrm>
            <a:prstGeom prst="rect">
              <a:avLst/>
            </a:prstGeom>
            <a:noFill/>
          </p:spPr>
          <p:txBody>
            <a:bodyPr wrap="none" rtlCol="0">
              <a:spAutoFit/>
            </a:bodyPr>
            <a:lstStyle/>
            <a:p>
              <a:r>
                <a:rPr lang="en-US" sz="1400" dirty="0">
                  <a:solidFill>
                    <a:srgbClr val="008000"/>
                  </a:solidFill>
                </a:rPr>
                <a:t>FIREFLY </a:t>
              </a:r>
              <a:r>
                <a:rPr lang="en-US" sz="1400" dirty="0">
                  <a:solidFill>
                    <a:srgbClr val="C00000"/>
                  </a:solidFill>
                </a:rPr>
                <a:t>EVENT</a:t>
              </a:r>
              <a:r>
                <a:rPr lang="en-US" sz="1400" dirty="0"/>
                <a:t> BUS</a:t>
              </a:r>
            </a:p>
          </p:txBody>
        </p:sp>
        <p:pic>
          <p:nvPicPr>
            <p:cNvPr id="172" name="Picture 2" descr="https://s-media-cache-ak0.pinimg.com/736x/5a/f3/18/5af31896d942288cb102be5a9506137f.jpg">
              <a:extLst>
                <a:ext uri="{FF2B5EF4-FFF2-40B4-BE49-F238E27FC236}">
                  <a16:creationId xmlns:a16="http://schemas.microsoft.com/office/drawing/2014/main" id="{F530499D-8220-46A3-B3C6-F53BDBFA24F9}"/>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28499" t="14979" r="28370" b="14854"/>
            <a:stretch/>
          </p:blipFill>
          <p:spPr bwMode="auto">
            <a:xfrm>
              <a:off x="8472342" y="4555472"/>
              <a:ext cx="165086" cy="15062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88">
              <a:extLst>
                <a:ext uri="{FF2B5EF4-FFF2-40B4-BE49-F238E27FC236}">
                  <a16:creationId xmlns:a16="http://schemas.microsoft.com/office/drawing/2014/main" id="{83A77F07-F9E0-44DC-B9EF-E6AEF94B98A6}"/>
                </a:ext>
              </a:extLst>
            </p:cNvPr>
            <p:cNvPicPr preferRelativeResize="0">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764205" y="5123785"/>
              <a:ext cx="364410" cy="16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75" name="Picture 314" descr="rgfiahjg[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67159" y="1039413"/>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Picture 314" descr="rgfiahjg[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85153" y="1039132"/>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3A09D022-4420-45B4-847D-575342D4D026}"/>
              </a:ext>
            </a:extLst>
          </p:cNvPr>
          <p:cNvSpPr txBox="1"/>
          <p:nvPr/>
        </p:nvSpPr>
        <p:spPr>
          <a:xfrm>
            <a:off x="7572040" y="5462292"/>
            <a:ext cx="1651414" cy="246221"/>
          </a:xfrm>
          <a:prstGeom prst="rect">
            <a:avLst/>
          </a:prstGeom>
          <a:noFill/>
        </p:spPr>
        <p:txBody>
          <a:bodyPr wrap="none" rtlCol="0">
            <a:spAutoFit/>
          </a:bodyPr>
          <a:lstStyle/>
          <a:p>
            <a:r>
              <a:rPr lang="en-US" sz="1000" dirty="0">
                <a:solidFill>
                  <a:srgbClr val="66FF33"/>
                </a:solidFill>
              </a:rPr>
              <a:t>Distance Estimation Service</a:t>
            </a:r>
          </a:p>
        </p:txBody>
      </p:sp>
      <p:sp>
        <p:nvSpPr>
          <p:cNvPr id="23" name="TextBox 22">
            <a:extLst>
              <a:ext uri="{FF2B5EF4-FFF2-40B4-BE49-F238E27FC236}">
                <a16:creationId xmlns:a16="http://schemas.microsoft.com/office/drawing/2014/main" id="{CB7ED31C-17A9-4588-831C-1C240B2576A5}"/>
              </a:ext>
            </a:extLst>
          </p:cNvPr>
          <p:cNvSpPr txBox="1"/>
          <p:nvPr/>
        </p:nvSpPr>
        <p:spPr>
          <a:xfrm>
            <a:off x="4648356" y="303651"/>
            <a:ext cx="805029" cy="246221"/>
          </a:xfrm>
          <a:prstGeom prst="rect">
            <a:avLst/>
          </a:prstGeom>
          <a:noFill/>
        </p:spPr>
        <p:txBody>
          <a:bodyPr wrap="none" rtlCol="0">
            <a:spAutoFit/>
          </a:bodyPr>
          <a:lstStyle/>
          <a:p>
            <a:r>
              <a:rPr lang="en-US" sz="1000" dirty="0"/>
              <a:t>{“ORG_ID”}</a:t>
            </a:r>
          </a:p>
        </p:txBody>
      </p:sp>
      <p:sp>
        <p:nvSpPr>
          <p:cNvPr id="207" name="TextBox 206">
            <a:extLst>
              <a:ext uri="{FF2B5EF4-FFF2-40B4-BE49-F238E27FC236}">
                <a16:creationId xmlns:a16="http://schemas.microsoft.com/office/drawing/2014/main" id="{0CC725BD-237B-4360-A4C8-0FA89F4F9F94}"/>
              </a:ext>
            </a:extLst>
          </p:cNvPr>
          <p:cNvSpPr txBox="1"/>
          <p:nvPr/>
        </p:nvSpPr>
        <p:spPr>
          <a:xfrm>
            <a:off x="5401298" y="8692"/>
            <a:ext cx="627095" cy="246221"/>
          </a:xfrm>
          <a:prstGeom prst="rect">
            <a:avLst/>
          </a:prstGeom>
          <a:noFill/>
        </p:spPr>
        <p:txBody>
          <a:bodyPr wrap="none" rtlCol="0">
            <a:spAutoFit/>
          </a:bodyPr>
          <a:lstStyle/>
          <a:p>
            <a:r>
              <a:rPr lang="en-US" sz="1000" dirty="0"/>
              <a:t>{“URN”}</a:t>
            </a:r>
          </a:p>
        </p:txBody>
      </p:sp>
      <p:sp>
        <p:nvSpPr>
          <p:cNvPr id="8" name="Rectangle 7">
            <a:extLst>
              <a:ext uri="{FF2B5EF4-FFF2-40B4-BE49-F238E27FC236}">
                <a16:creationId xmlns:a16="http://schemas.microsoft.com/office/drawing/2014/main" id="{7C2C16F2-9F80-4003-BB14-637B687CE73C}"/>
              </a:ext>
            </a:extLst>
          </p:cNvPr>
          <p:cNvSpPr/>
          <p:nvPr/>
        </p:nvSpPr>
        <p:spPr>
          <a:xfrm>
            <a:off x="6490251" y="1724249"/>
            <a:ext cx="1402997" cy="461665"/>
          </a:xfrm>
          <a:prstGeom prst="rect">
            <a:avLst/>
          </a:prstGeom>
        </p:spPr>
        <p:txBody>
          <a:bodyPr wrap="square">
            <a:spAutoFit/>
          </a:bodyPr>
          <a:lstStyle/>
          <a:p>
            <a:pPr eaLnBrk="1" hangingPunct="1"/>
            <a:r>
              <a:rPr lang="en-US" altLang="en-US" dirty="0">
                <a:solidFill>
                  <a:schemeClr val="accent6"/>
                </a:solidFill>
              </a:rPr>
              <a:t>Water Drop Meme</a:t>
            </a:r>
          </a:p>
          <a:p>
            <a:pPr eaLnBrk="1" hangingPunct="1"/>
            <a:r>
              <a:rPr lang="en-US" altLang="en-US" dirty="0">
                <a:solidFill>
                  <a:schemeClr val="accent6"/>
                </a:solidFill>
              </a:rPr>
              <a:t>Geospatial Radius </a:t>
            </a:r>
          </a:p>
        </p:txBody>
      </p:sp>
      <p:pic>
        <p:nvPicPr>
          <p:cNvPr id="188" name="Picture 4" descr="http://www.crwr.utexas.edu/gis/gishydro05/Time/RepresentingSpaceAndTime/4Pannel.gif">
            <a:extLst>
              <a:ext uri="{FF2B5EF4-FFF2-40B4-BE49-F238E27FC236}">
                <a16:creationId xmlns:a16="http://schemas.microsoft.com/office/drawing/2014/main" id="{F83F5340-EF5C-47E8-B848-B13CE73D6253}"/>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58512" t="15669" r="7546" b="61172"/>
          <a:stretch/>
        </p:blipFill>
        <p:spPr bwMode="auto">
          <a:xfrm>
            <a:off x="7735081" y="1437026"/>
            <a:ext cx="1394794" cy="711222"/>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421" descr="Current National Threat Level is elevated">
            <a:extLst>
              <a:ext uri="{FF2B5EF4-FFF2-40B4-BE49-F238E27FC236}">
                <a16:creationId xmlns:a16="http://schemas.microsoft.com/office/drawing/2014/main" id="{DDCB95D9-E9C3-40CB-A830-7931EBB5F2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r="-1613"/>
          <a:stretch>
            <a:fillRect/>
          </a:stretch>
        </p:blipFill>
        <p:spPr bwMode="auto">
          <a:xfrm>
            <a:off x="4692810" y="1201747"/>
            <a:ext cx="214772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 name="TextBox 196">
            <a:extLst>
              <a:ext uri="{FF2B5EF4-FFF2-40B4-BE49-F238E27FC236}">
                <a16:creationId xmlns:a16="http://schemas.microsoft.com/office/drawing/2014/main" id="{9D17ABF8-38F9-4CC1-B446-B3F1CD53D808}"/>
              </a:ext>
            </a:extLst>
          </p:cNvPr>
          <p:cNvSpPr txBox="1"/>
          <p:nvPr/>
        </p:nvSpPr>
        <p:spPr>
          <a:xfrm>
            <a:off x="6646820" y="1355006"/>
            <a:ext cx="1197123" cy="461665"/>
          </a:xfrm>
          <a:prstGeom prst="rect">
            <a:avLst/>
          </a:prstGeom>
          <a:noFill/>
        </p:spPr>
        <p:txBody>
          <a:bodyPr wrap="none" rtlCol="0">
            <a:spAutoFit/>
          </a:bodyPr>
          <a:lstStyle/>
          <a:p>
            <a:pPr algn="r"/>
            <a:r>
              <a:rPr lang="en-US" dirty="0">
                <a:solidFill>
                  <a:schemeClr val="accent2"/>
                </a:solidFill>
              </a:rPr>
              <a:t>Geo Spatial</a:t>
            </a:r>
          </a:p>
          <a:p>
            <a:pPr algn="r"/>
            <a:r>
              <a:rPr lang="en-US" dirty="0">
                <a:solidFill>
                  <a:schemeClr val="accent2"/>
                </a:solidFill>
              </a:rPr>
              <a:t>Temporal Series</a:t>
            </a:r>
          </a:p>
        </p:txBody>
      </p:sp>
      <p:pic>
        <p:nvPicPr>
          <p:cNvPr id="208" name="Picture 134" descr="164017_1019270_wave_M">
            <a:extLst>
              <a:ext uri="{FF2B5EF4-FFF2-40B4-BE49-F238E27FC236}">
                <a16:creationId xmlns:a16="http://schemas.microsoft.com/office/drawing/2014/main" id="{9A37F4BE-59E3-4181-92F9-54BDF560368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771448" y="2426827"/>
            <a:ext cx="913644" cy="358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 name="Picture 190" descr="PING_sonar_">
            <a:extLst>
              <a:ext uri="{FF2B5EF4-FFF2-40B4-BE49-F238E27FC236}">
                <a16:creationId xmlns:a16="http://schemas.microsoft.com/office/drawing/2014/main" id="{364FCF43-A203-4FDB-8392-98A9D3BE50E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331164" y="2419924"/>
            <a:ext cx="449162" cy="37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 name="Picture 71" descr="MC900441336[1]">
            <a:extLst>
              <a:ext uri="{FF2B5EF4-FFF2-40B4-BE49-F238E27FC236}">
                <a16:creationId xmlns:a16="http://schemas.microsoft.com/office/drawing/2014/main" id="{4D9AB724-29B8-4696-8B57-766CE1E2099D}"/>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t="12500" b="18750"/>
          <a:stretch>
            <a:fillRect/>
          </a:stretch>
        </p:blipFill>
        <p:spPr bwMode="auto">
          <a:xfrm>
            <a:off x="2037844" y="3575821"/>
            <a:ext cx="463609" cy="27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 name="Picture 88">
            <a:extLst>
              <a:ext uri="{FF2B5EF4-FFF2-40B4-BE49-F238E27FC236}">
                <a16:creationId xmlns:a16="http://schemas.microsoft.com/office/drawing/2014/main" id="{711C6588-271F-4B17-910B-76D7428B96C9}"/>
              </a:ext>
            </a:extLst>
          </p:cNvPr>
          <p:cNvPicPr preferRelativeResize="0">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50119" y="6504293"/>
            <a:ext cx="262009" cy="15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a:extLst>
              <a:ext uri="{FF2B5EF4-FFF2-40B4-BE49-F238E27FC236}">
                <a16:creationId xmlns:a16="http://schemas.microsoft.com/office/drawing/2014/main" id="{FD1495C6-D288-C5E8-3B62-C6F9526A688D}"/>
              </a:ext>
            </a:extLst>
          </p:cNvPr>
          <p:cNvGrpSpPr/>
          <p:nvPr/>
        </p:nvGrpSpPr>
        <p:grpSpPr>
          <a:xfrm>
            <a:off x="-35407" y="-13747"/>
            <a:ext cx="1827109" cy="1074170"/>
            <a:chOff x="-35407" y="-13747"/>
            <a:chExt cx="1827109" cy="1074170"/>
          </a:xfrm>
        </p:grpSpPr>
        <p:pic>
          <p:nvPicPr>
            <p:cNvPr id="165" name="Picture 2" descr="http://www.ourenergypolicy.org/wp-content/uploads/2013/08/microgrids.jpg">
              <a:extLst>
                <a:ext uri="{FF2B5EF4-FFF2-40B4-BE49-F238E27FC236}">
                  <a16:creationId xmlns:a16="http://schemas.microsoft.com/office/drawing/2014/main" id="{0A6F6301-68F1-4350-B428-F4D85718672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3797" y="4622"/>
              <a:ext cx="1690337" cy="981814"/>
            </a:xfrm>
            <a:prstGeom prst="rect">
              <a:avLst/>
            </a:prstGeom>
            <a:noFill/>
            <a:extLst>
              <a:ext uri="{909E8E84-426E-40DD-AFC4-6F175D3DCCD1}">
                <a14:hiddenFill xmlns:a14="http://schemas.microsoft.com/office/drawing/2010/main">
                  <a:solidFill>
                    <a:srgbClr val="FFFFFF"/>
                  </a:solidFill>
                </a14:hiddenFill>
              </a:ext>
            </a:extLst>
          </p:spPr>
        </p:pic>
        <p:sp>
          <p:nvSpPr>
            <p:cNvPr id="167" name="TextBox 166">
              <a:extLst>
                <a:ext uri="{FF2B5EF4-FFF2-40B4-BE49-F238E27FC236}">
                  <a16:creationId xmlns:a16="http://schemas.microsoft.com/office/drawing/2014/main" id="{B0929BF5-EA2F-4091-B4B4-56874FBEE1B6}"/>
                </a:ext>
              </a:extLst>
            </p:cNvPr>
            <p:cNvSpPr txBox="1"/>
            <p:nvPr/>
          </p:nvSpPr>
          <p:spPr>
            <a:xfrm>
              <a:off x="-35291" y="814202"/>
              <a:ext cx="1658394" cy="246221"/>
            </a:xfrm>
            <a:prstGeom prst="rect">
              <a:avLst/>
            </a:prstGeom>
            <a:noFill/>
          </p:spPr>
          <p:txBody>
            <a:bodyPr wrap="square" rtlCol="0">
              <a:spAutoFit/>
            </a:bodyPr>
            <a:lstStyle/>
            <a:p>
              <a:r>
                <a:rPr lang="en-US" sz="1000" dirty="0">
                  <a:solidFill>
                    <a:schemeClr val="accent1"/>
                  </a:solidFill>
                </a:rPr>
                <a:t>BLOCKCHAIN MICROGRIDS</a:t>
              </a:r>
            </a:p>
          </p:txBody>
        </p:sp>
        <p:sp>
          <p:nvSpPr>
            <p:cNvPr id="174" name="TextBox 173">
              <a:extLst>
                <a:ext uri="{FF2B5EF4-FFF2-40B4-BE49-F238E27FC236}">
                  <a16:creationId xmlns:a16="http://schemas.microsoft.com/office/drawing/2014/main" id="{72539EDA-4383-4F36-AB19-ADD9E85F4144}"/>
                </a:ext>
              </a:extLst>
            </p:cNvPr>
            <p:cNvSpPr txBox="1"/>
            <p:nvPr/>
          </p:nvSpPr>
          <p:spPr>
            <a:xfrm>
              <a:off x="-35407" y="418875"/>
              <a:ext cx="1375459" cy="430887"/>
            </a:xfrm>
            <a:prstGeom prst="rect">
              <a:avLst/>
            </a:prstGeom>
            <a:noFill/>
          </p:spPr>
          <p:txBody>
            <a:bodyPr wrap="square" rtlCol="0">
              <a:spAutoFit/>
            </a:bodyPr>
            <a:lstStyle/>
            <a:p>
              <a:r>
                <a:rPr lang="en-US" sz="1100" dirty="0">
                  <a:solidFill>
                    <a:schemeClr val="accent1"/>
                  </a:solidFill>
                </a:rPr>
                <a:t>CLOSER= </a:t>
              </a:r>
            </a:p>
            <a:p>
              <a:r>
                <a:rPr lang="en-US" sz="1100" dirty="0">
                  <a:solidFill>
                    <a:schemeClr val="accent1"/>
                  </a:solidFill>
                </a:rPr>
                <a:t>CHEAPER</a:t>
              </a:r>
            </a:p>
          </p:txBody>
        </p:sp>
        <p:sp>
          <p:nvSpPr>
            <p:cNvPr id="14" name="TextBox 13">
              <a:extLst>
                <a:ext uri="{FF2B5EF4-FFF2-40B4-BE49-F238E27FC236}">
                  <a16:creationId xmlns:a16="http://schemas.microsoft.com/office/drawing/2014/main" id="{76126D44-55D9-4831-B052-8C7EB47FC029}"/>
                </a:ext>
              </a:extLst>
            </p:cNvPr>
            <p:cNvSpPr txBox="1"/>
            <p:nvPr/>
          </p:nvSpPr>
          <p:spPr>
            <a:xfrm>
              <a:off x="-8791" y="-13747"/>
              <a:ext cx="1800493" cy="230832"/>
            </a:xfrm>
            <a:prstGeom prst="rect">
              <a:avLst/>
            </a:prstGeom>
            <a:noFill/>
          </p:spPr>
          <p:txBody>
            <a:bodyPr wrap="none" rtlCol="0">
              <a:spAutoFit/>
            </a:bodyPr>
            <a:lstStyle/>
            <a:p>
              <a:r>
                <a:rPr lang="en-US" sz="900" dirty="0">
                  <a:solidFill>
                    <a:schemeClr val="accent1"/>
                  </a:solidFill>
                </a:rPr>
                <a:t>Energy Attenuates over Distances</a:t>
              </a:r>
            </a:p>
          </p:txBody>
        </p:sp>
      </p:grpSp>
      <p:pic>
        <p:nvPicPr>
          <p:cNvPr id="217" name="Picture 314" descr="rgfiahjg[1]">
            <a:extLst>
              <a:ext uri="{FF2B5EF4-FFF2-40B4-BE49-F238E27FC236}">
                <a16:creationId xmlns:a16="http://schemas.microsoft.com/office/drawing/2014/main" id="{F4EA01A6-6B19-4CC5-A3DE-9761111E54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5363" y="278836"/>
            <a:ext cx="282206" cy="284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 name="Picture 79" descr="MC900133529[1]">
            <a:extLst>
              <a:ext uri="{FF2B5EF4-FFF2-40B4-BE49-F238E27FC236}">
                <a16:creationId xmlns:a16="http://schemas.microsoft.com/office/drawing/2014/main" id="{546A8DEA-53CD-4BDD-BFCF-6C9EB241104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58262" y="263619"/>
            <a:ext cx="432275" cy="31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Picture 421" descr="Current National Threat Level is elevated">
            <a:extLst>
              <a:ext uri="{FF2B5EF4-FFF2-40B4-BE49-F238E27FC236}">
                <a16:creationId xmlns:a16="http://schemas.microsoft.com/office/drawing/2014/main" id="{1D2270FD-7825-41FC-AC74-F24FC0A557D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r="-1613"/>
          <a:stretch>
            <a:fillRect/>
          </a:stretch>
        </p:blipFill>
        <p:spPr bwMode="auto">
          <a:xfrm>
            <a:off x="7120581" y="1168066"/>
            <a:ext cx="2099937"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 name="Picture 314" descr="rgfiahjg[1]">
            <a:extLst>
              <a:ext uri="{FF2B5EF4-FFF2-40B4-BE49-F238E27FC236}">
                <a16:creationId xmlns:a16="http://schemas.microsoft.com/office/drawing/2014/main" id="{E5F18C05-1E1A-4808-BFB0-E5EB502643A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603691" y="6593113"/>
            <a:ext cx="186028" cy="18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314" descr="rgfiahjg[1]">
            <a:extLst>
              <a:ext uri="{FF2B5EF4-FFF2-40B4-BE49-F238E27FC236}">
                <a16:creationId xmlns:a16="http://schemas.microsoft.com/office/drawing/2014/main" id="{30FF23C7-1932-49DA-9CB7-999551FD96A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15194" y="6590742"/>
            <a:ext cx="186028" cy="18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 name="Picture 1956" descr="w_01zlzi[1]">
            <a:extLst>
              <a:ext uri="{FF2B5EF4-FFF2-40B4-BE49-F238E27FC236}">
                <a16:creationId xmlns:a16="http://schemas.microsoft.com/office/drawing/2014/main" id="{514CD005-E32B-4EA4-B215-0A9DC566295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474138" y="5505295"/>
            <a:ext cx="570186" cy="641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Picture 6" descr="https://tse1.mm.bing.net/th?&amp;id=JN.lLHCzYD8NrVPI33nCXMvBQ&amp;w=300&amp;h=300&amp;c=0&amp;pid=1.9&amp;rs=0&amp;p=0">
            <a:extLst>
              <a:ext uri="{FF2B5EF4-FFF2-40B4-BE49-F238E27FC236}">
                <a16:creationId xmlns:a16="http://schemas.microsoft.com/office/drawing/2014/main" id="{74AFA84B-A191-4A8B-9C70-A40404A08664}"/>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3001" t="16009" r="25666" b="3991"/>
          <a:stretch/>
        </p:blipFill>
        <p:spPr bwMode="auto">
          <a:xfrm>
            <a:off x="5011404" y="5535280"/>
            <a:ext cx="603235" cy="554146"/>
          </a:xfrm>
          <a:prstGeom prst="rect">
            <a:avLst/>
          </a:prstGeom>
          <a:solidFill>
            <a:schemeClr val="accent6"/>
          </a:solidFill>
          <a:ln>
            <a:solidFill>
              <a:srgbClr val="000080"/>
            </a:solidFill>
          </a:ln>
        </p:spPr>
      </p:pic>
      <p:pic>
        <p:nvPicPr>
          <p:cNvPr id="5" name="Picture 2" descr="http://www.the-blockchain.com/wp-content/uploads/2017/01/Blockchain_Partners_Tokenmarket.png">
            <a:extLst>
              <a:ext uri="{FF2B5EF4-FFF2-40B4-BE49-F238E27FC236}">
                <a16:creationId xmlns:a16="http://schemas.microsoft.com/office/drawing/2014/main" id="{D1C20FA1-0B72-4857-8684-2AC17961149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6703807" y="10572"/>
            <a:ext cx="1221010" cy="979713"/>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7" descr="rgfiahjg[1]">
            <a:extLst>
              <a:ext uri="{FF2B5EF4-FFF2-40B4-BE49-F238E27FC236}">
                <a16:creationId xmlns:a16="http://schemas.microsoft.com/office/drawing/2014/main" id="{FC82C75B-0D33-43DF-A0E2-27FDC4E927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96457" y="4964163"/>
            <a:ext cx="178291" cy="186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 name="Picture 7" descr="rgfiahjg[1]">
            <a:extLst>
              <a:ext uri="{FF2B5EF4-FFF2-40B4-BE49-F238E27FC236}">
                <a16:creationId xmlns:a16="http://schemas.microsoft.com/office/drawing/2014/main" id="{0C2BD4D6-36BD-4307-BEF7-48BD332DCC7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53170" y="4845921"/>
            <a:ext cx="178291" cy="186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 name="Picture 4" descr="http://www.crwr.utexas.edu/gis/gishydro05/Time/RepresentingSpaceAndTime/4Pannel.gif">
            <a:extLst>
              <a:ext uri="{FF2B5EF4-FFF2-40B4-BE49-F238E27FC236}">
                <a16:creationId xmlns:a16="http://schemas.microsoft.com/office/drawing/2014/main" id="{B6D61DF1-5A64-43B6-8166-C20B8E141702}"/>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11001" t="3862" r="62285" b="58057"/>
          <a:stretch/>
        </p:blipFill>
        <p:spPr bwMode="auto">
          <a:xfrm>
            <a:off x="4477492" y="3891101"/>
            <a:ext cx="1419256" cy="665562"/>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118" descr="book_cover">
            <a:extLst>
              <a:ext uri="{FF2B5EF4-FFF2-40B4-BE49-F238E27FC236}">
                <a16:creationId xmlns:a16="http://schemas.microsoft.com/office/drawing/2014/main" id="{1A3884F0-AC03-4A06-AD87-6CE3CC561F2F}"/>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t="21849" b="49580"/>
          <a:stretch>
            <a:fillRect/>
          </a:stretch>
        </p:blipFill>
        <p:spPr bwMode="auto">
          <a:xfrm>
            <a:off x="5903888" y="3891934"/>
            <a:ext cx="1601427" cy="67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 name="Picture 6" descr="https://tse1.mm.bing.net/th?&amp;id=JN.lLHCzYD8NrVPI33nCXMvBQ&amp;w=300&amp;h=300&amp;c=0&amp;pid=1.9&amp;rs=0&amp;p=0">
            <a:extLst>
              <a:ext uri="{FF2B5EF4-FFF2-40B4-BE49-F238E27FC236}">
                <a16:creationId xmlns:a16="http://schemas.microsoft.com/office/drawing/2014/main" id="{ED9E3524-40D9-4D8E-B007-7351940412F1}"/>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3001" t="16009" r="25666" b="3991"/>
          <a:stretch/>
        </p:blipFill>
        <p:spPr bwMode="auto">
          <a:xfrm>
            <a:off x="6830070" y="3896289"/>
            <a:ext cx="670976" cy="413075"/>
          </a:xfrm>
          <a:prstGeom prst="rect">
            <a:avLst/>
          </a:prstGeom>
          <a:solidFill>
            <a:schemeClr val="accent6"/>
          </a:solidFill>
          <a:ln>
            <a:solidFill>
              <a:srgbClr val="000080"/>
            </a:solidFill>
          </a:ln>
        </p:spPr>
      </p:pic>
      <p:pic>
        <p:nvPicPr>
          <p:cNvPr id="227" name="Picture 7" descr="rgfiahjg[1]">
            <a:extLst>
              <a:ext uri="{FF2B5EF4-FFF2-40B4-BE49-F238E27FC236}">
                <a16:creationId xmlns:a16="http://schemas.microsoft.com/office/drawing/2014/main" id="{98EF3F58-0B83-4AD2-B6C1-45720A086E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56436" y="4541127"/>
            <a:ext cx="178291" cy="186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 name="Picture 314" descr="rgfiahjg[1]">
            <a:extLst>
              <a:ext uri="{FF2B5EF4-FFF2-40B4-BE49-F238E27FC236}">
                <a16:creationId xmlns:a16="http://schemas.microsoft.com/office/drawing/2014/main" id="{D1A921C8-ADAD-4DF3-BC67-4CABB5D9CAE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419505" y="6294445"/>
            <a:ext cx="186028" cy="18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 name="Picture 7" descr="rgfiahjg[1]">
            <a:extLst>
              <a:ext uri="{FF2B5EF4-FFF2-40B4-BE49-F238E27FC236}">
                <a16:creationId xmlns:a16="http://schemas.microsoft.com/office/drawing/2014/main" id="{27FBF1DF-62C8-4A1F-BC0E-C61D9125DB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6028" y="2459768"/>
            <a:ext cx="136467" cy="13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Picture 7" descr="rgfiahjg[1]">
            <a:extLst>
              <a:ext uri="{FF2B5EF4-FFF2-40B4-BE49-F238E27FC236}">
                <a16:creationId xmlns:a16="http://schemas.microsoft.com/office/drawing/2014/main" id="{71213104-DAA3-4E9A-AA27-C2799FC9920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7009" y="2811672"/>
            <a:ext cx="136467" cy="13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 name="Picture 7" descr="rgfiahjg[1]">
            <a:extLst>
              <a:ext uri="{FF2B5EF4-FFF2-40B4-BE49-F238E27FC236}">
                <a16:creationId xmlns:a16="http://schemas.microsoft.com/office/drawing/2014/main" id="{1C7AE99F-203B-404B-98B2-0E199F8E894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7200" y="3005048"/>
            <a:ext cx="136467" cy="13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 name="Picture 190" descr="PING_sonar_">
            <a:extLst>
              <a:ext uri="{FF2B5EF4-FFF2-40B4-BE49-F238E27FC236}">
                <a16:creationId xmlns:a16="http://schemas.microsoft.com/office/drawing/2014/main" id="{ED89395A-B9B6-4339-9161-BB8571C8C11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752744" y="2734999"/>
            <a:ext cx="449162" cy="42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Picture 134" descr="164017_1019270_wave_M">
            <a:extLst>
              <a:ext uri="{FF2B5EF4-FFF2-40B4-BE49-F238E27FC236}">
                <a16:creationId xmlns:a16="http://schemas.microsoft.com/office/drawing/2014/main" id="{88A7665A-0FA4-4B23-9714-770E8D3C3348}"/>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193600" y="2783073"/>
            <a:ext cx="494494" cy="37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Picture 32">
            <a:extLst>
              <a:ext uri="{FF2B5EF4-FFF2-40B4-BE49-F238E27FC236}">
                <a16:creationId xmlns:a16="http://schemas.microsoft.com/office/drawing/2014/main" id="{FC2F6969-B5C3-4A92-ABB7-7F08D8798E90}"/>
              </a:ext>
            </a:extLst>
          </p:cNvPr>
          <p:cNvPicPr preferRelativeResize="0">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080426" y="1041461"/>
            <a:ext cx="304170" cy="20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8" name="Picture 314" descr="rgfiahjg[1]">
            <a:extLst>
              <a:ext uri="{FF2B5EF4-FFF2-40B4-BE49-F238E27FC236}">
                <a16:creationId xmlns:a16="http://schemas.microsoft.com/office/drawing/2014/main" id="{86421BB6-A6FA-42AB-BE60-CE95B7E223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08593" y="1002965"/>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9" name="Picture 32">
            <a:extLst>
              <a:ext uri="{FF2B5EF4-FFF2-40B4-BE49-F238E27FC236}">
                <a16:creationId xmlns:a16="http://schemas.microsoft.com/office/drawing/2014/main" id="{DFAB0CF8-B850-4F46-90B1-A8CE5C946A2C}"/>
              </a:ext>
            </a:extLst>
          </p:cNvPr>
          <p:cNvPicPr preferRelativeResize="0">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546062" y="996296"/>
            <a:ext cx="385206" cy="253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2" name="Picture 272" descr="vector_Logo_Typ_1">
            <a:extLst>
              <a:ext uri="{FF2B5EF4-FFF2-40B4-BE49-F238E27FC236}">
                <a16:creationId xmlns:a16="http://schemas.microsoft.com/office/drawing/2014/main" id="{82548D5F-124C-47B0-AA10-86923E3E59F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78810" y="3180857"/>
            <a:ext cx="732490" cy="30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 name="Picture 314" descr="rgfiahjg[1]">
            <a:extLst>
              <a:ext uri="{FF2B5EF4-FFF2-40B4-BE49-F238E27FC236}">
                <a16:creationId xmlns:a16="http://schemas.microsoft.com/office/drawing/2014/main" id="{FE9E96FD-9B00-409D-ACAF-49E28B6178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65644" y="6016439"/>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89115A5-EDEC-4E46-BD53-464A8497BED6}"/>
              </a:ext>
            </a:extLst>
          </p:cNvPr>
          <p:cNvSpPr txBox="1"/>
          <p:nvPr/>
        </p:nvSpPr>
        <p:spPr>
          <a:xfrm>
            <a:off x="8582686" y="2133498"/>
            <a:ext cx="588623" cy="400110"/>
          </a:xfrm>
          <a:prstGeom prst="rect">
            <a:avLst/>
          </a:prstGeom>
          <a:noFill/>
        </p:spPr>
        <p:txBody>
          <a:bodyPr wrap="none" rtlCol="0">
            <a:spAutoFit/>
          </a:bodyPr>
          <a:lstStyle/>
          <a:p>
            <a:r>
              <a:rPr lang="en-US" sz="1000" dirty="0">
                <a:solidFill>
                  <a:schemeClr val="accent1"/>
                </a:solidFill>
              </a:rPr>
              <a:t>CLOSER</a:t>
            </a:r>
          </a:p>
          <a:p>
            <a:r>
              <a:rPr lang="en-US" sz="1000" dirty="0">
                <a:solidFill>
                  <a:schemeClr val="accent1"/>
                </a:solidFill>
              </a:rPr>
              <a:t>= &lt; CO2</a:t>
            </a:r>
          </a:p>
        </p:txBody>
      </p:sp>
      <p:sp>
        <p:nvSpPr>
          <p:cNvPr id="247" name="TextBox 246">
            <a:extLst>
              <a:ext uri="{FF2B5EF4-FFF2-40B4-BE49-F238E27FC236}">
                <a16:creationId xmlns:a16="http://schemas.microsoft.com/office/drawing/2014/main" id="{F126B139-2C00-4D01-BC5A-8FF0F92A8D6B}"/>
              </a:ext>
            </a:extLst>
          </p:cNvPr>
          <p:cNvSpPr txBox="1"/>
          <p:nvPr/>
        </p:nvSpPr>
        <p:spPr>
          <a:xfrm>
            <a:off x="7692810" y="2372141"/>
            <a:ext cx="595035" cy="400110"/>
          </a:xfrm>
          <a:prstGeom prst="rect">
            <a:avLst/>
          </a:prstGeom>
          <a:noFill/>
        </p:spPr>
        <p:txBody>
          <a:bodyPr wrap="none" rtlCol="0">
            <a:spAutoFit/>
          </a:bodyPr>
          <a:lstStyle/>
          <a:p>
            <a:r>
              <a:rPr lang="en-US" sz="1000" dirty="0">
                <a:solidFill>
                  <a:schemeClr val="accent1"/>
                </a:solidFill>
              </a:rPr>
              <a:t>CLOSER</a:t>
            </a:r>
          </a:p>
          <a:p>
            <a:r>
              <a:rPr lang="en-US" sz="1000" dirty="0">
                <a:solidFill>
                  <a:schemeClr val="accent1"/>
                </a:solidFill>
              </a:rPr>
              <a:t>= &lt; Fuel</a:t>
            </a:r>
          </a:p>
        </p:txBody>
      </p:sp>
      <p:pic>
        <p:nvPicPr>
          <p:cNvPr id="178" name="Picture 111" descr="heart_global">
            <a:extLst>
              <a:ext uri="{FF2B5EF4-FFF2-40B4-BE49-F238E27FC236}">
                <a16:creationId xmlns:a16="http://schemas.microsoft.com/office/drawing/2014/main" id="{FBCF5589-610E-438A-A2B7-E02A675F733E}"/>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717582" y="3093727"/>
            <a:ext cx="1422837" cy="87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 name="Picture 83" descr="MC900133529[1]">
            <a:extLst>
              <a:ext uri="{FF2B5EF4-FFF2-40B4-BE49-F238E27FC236}">
                <a16:creationId xmlns:a16="http://schemas.microsoft.com/office/drawing/2014/main" id="{4D2D6033-D5C7-45D7-B45D-FBE80467ED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4960" y="3159660"/>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 name="Picture 83" descr="MC900133529[1]">
            <a:extLst>
              <a:ext uri="{FF2B5EF4-FFF2-40B4-BE49-F238E27FC236}">
                <a16:creationId xmlns:a16="http://schemas.microsoft.com/office/drawing/2014/main" id="{1C55548F-F9E6-477C-A031-D9B7BA898C7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65058" y="3102959"/>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 name="Picture 228" descr="85397-Royalty-Free-RF-Clipart-Illustration-Of-3d-Red-Blue-And-Green-Arrows-Forming-A-Dollar-Symbol">
            <a:extLst>
              <a:ext uri="{FF2B5EF4-FFF2-40B4-BE49-F238E27FC236}">
                <a16:creationId xmlns:a16="http://schemas.microsoft.com/office/drawing/2014/main" id="{D295522D-803E-4CCE-A3FA-9C55FB3F5E54}"/>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775768" y="2148248"/>
            <a:ext cx="368231" cy="44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 name="Picture 14" descr="https://tse1.mm.bing.net/th?&amp;id=JN.x8857qmjLvxLNLV//tEUIw&amp;w=300&amp;h=300&amp;c=0&amp;pid=1.9&amp;rs=0&amp;p=0">
            <a:extLst>
              <a:ext uri="{FF2B5EF4-FFF2-40B4-BE49-F238E27FC236}">
                <a16:creationId xmlns:a16="http://schemas.microsoft.com/office/drawing/2014/main" id="{210F1A7A-21EC-4445-BA9F-968FCDD2D1DC}"/>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4749930" y="1436271"/>
            <a:ext cx="263492" cy="306378"/>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76" descr="MC900212801[1]">
            <a:extLst>
              <a:ext uri="{FF2B5EF4-FFF2-40B4-BE49-F238E27FC236}">
                <a16:creationId xmlns:a16="http://schemas.microsoft.com/office/drawing/2014/main" id="{AA66F4F1-FA6C-4FE4-B3C7-593EBB5CEC53}"/>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2694867" y="2405341"/>
            <a:ext cx="578177" cy="803002"/>
          </a:xfrm>
          <a:prstGeom prst="rect">
            <a:avLst/>
          </a:prstGeom>
          <a:solidFill>
            <a:srgbClr val="66FF33"/>
          </a:solidFill>
          <a:ln>
            <a:noFill/>
          </a:ln>
        </p:spPr>
      </p:pic>
      <p:sp>
        <p:nvSpPr>
          <p:cNvPr id="11" name="TextBox 10">
            <a:extLst>
              <a:ext uri="{FF2B5EF4-FFF2-40B4-BE49-F238E27FC236}">
                <a16:creationId xmlns:a16="http://schemas.microsoft.com/office/drawing/2014/main" id="{95DAF0A3-68CA-4B49-9518-53EF446176A2}"/>
              </a:ext>
            </a:extLst>
          </p:cNvPr>
          <p:cNvSpPr txBox="1"/>
          <p:nvPr/>
        </p:nvSpPr>
        <p:spPr>
          <a:xfrm>
            <a:off x="2601240" y="2317621"/>
            <a:ext cx="518091" cy="246221"/>
          </a:xfrm>
          <a:prstGeom prst="rect">
            <a:avLst/>
          </a:prstGeom>
          <a:noFill/>
        </p:spPr>
        <p:txBody>
          <a:bodyPr wrap="none" rtlCol="0">
            <a:spAutoFit/>
          </a:bodyPr>
          <a:lstStyle/>
          <a:p>
            <a:r>
              <a:rPr lang="en-US" sz="1000" dirty="0"/>
              <a:t>SLA/O</a:t>
            </a:r>
          </a:p>
        </p:txBody>
      </p:sp>
      <p:pic>
        <p:nvPicPr>
          <p:cNvPr id="225" name="Picture 159" descr="ANd9GcQTvaDnC5PecRtWptpQ4kNwHvylBZtQ5KFpN3z-X3J9K_Ek2rbU">
            <a:extLst>
              <a:ext uri="{FF2B5EF4-FFF2-40B4-BE49-F238E27FC236}">
                <a16:creationId xmlns:a16="http://schemas.microsoft.com/office/drawing/2014/main" id="{4BC681D8-D45F-4DC3-9230-2E11A6A64B5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99652" y="6486085"/>
            <a:ext cx="45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 name="Picture 7" descr="rgfiahjg[1]">
            <a:extLst>
              <a:ext uri="{FF2B5EF4-FFF2-40B4-BE49-F238E27FC236}">
                <a16:creationId xmlns:a16="http://schemas.microsoft.com/office/drawing/2014/main" id="{3C606C6E-283D-4F9E-A698-0457C09974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6083" y="6292591"/>
            <a:ext cx="28886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8" name="Picture 71" descr="MC900441336[1]">
            <a:extLst>
              <a:ext uri="{FF2B5EF4-FFF2-40B4-BE49-F238E27FC236}">
                <a16:creationId xmlns:a16="http://schemas.microsoft.com/office/drawing/2014/main" id="{926E5CD4-8F24-4DBC-A427-EFF2CA04B79C}"/>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t="12500" b="18750"/>
          <a:stretch>
            <a:fillRect/>
          </a:stretch>
        </p:blipFill>
        <p:spPr bwMode="auto">
          <a:xfrm>
            <a:off x="8191513" y="5064543"/>
            <a:ext cx="536911" cy="31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83" descr="MC900133529[1]">
            <a:extLst>
              <a:ext uri="{FF2B5EF4-FFF2-40B4-BE49-F238E27FC236}">
                <a16:creationId xmlns:a16="http://schemas.microsoft.com/office/drawing/2014/main" id="{41A59506-ABFD-4227-8BC5-765077A4B8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13607" y="5541498"/>
            <a:ext cx="381000" cy="231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63" descr="CryptoNotify">
            <a:extLst>
              <a:ext uri="{FF2B5EF4-FFF2-40B4-BE49-F238E27FC236}">
                <a16:creationId xmlns:a16="http://schemas.microsoft.com/office/drawing/2014/main" id="{E86360F9-7EA6-4125-9C5A-CE3E8B1D18F5}"/>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636941" y="5533056"/>
            <a:ext cx="611459" cy="568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TextBox 251">
            <a:extLst>
              <a:ext uri="{FF2B5EF4-FFF2-40B4-BE49-F238E27FC236}">
                <a16:creationId xmlns:a16="http://schemas.microsoft.com/office/drawing/2014/main" id="{1B9625B1-B845-46EC-AE1F-C6734DDE43D0}"/>
              </a:ext>
            </a:extLst>
          </p:cNvPr>
          <p:cNvSpPr txBox="1"/>
          <p:nvPr/>
        </p:nvSpPr>
        <p:spPr>
          <a:xfrm>
            <a:off x="2949288" y="1157931"/>
            <a:ext cx="1862241" cy="307777"/>
          </a:xfrm>
          <a:prstGeom prst="rect">
            <a:avLst/>
          </a:prstGeom>
          <a:noFill/>
        </p:spPr>
        <p:txBody>
          <a:bodyPr wrap="none" rtlCol="0">
            <a:spAutoFit/>
          </a:bodyPr>
          <a:lstStyle/>
          <a:p>
            <a:r>
              <a:rPr lang="en-US" sz="1400" dirty="0">
                <a:highlight>
                  <a:srgbClr val="00FF00"/>
                </a:highlight>
              </a:rPr>
              <a:t>TOKENIZED ECONOMY</a:t>
            </a:r>
          </a:p>
        </p:txBody>
      </p:sp>
      <p:pic>
        <p:nvPicPr>
          <p:cNvPr id="253" name="Picture 139" descr="MC900149716[1]">
            <a:extLst>
              <a:ext uri="{FF2B5EF4-FFF2-40B4-BE49-F238E27FC236}">
                <a16:creationId xmlns:a16="http://schemas.microsoft.com/office/drawing/2014/main" id="{7E0AC96A-D95B-47BE-82DD-0782D36D5D4E}"/>
              </a:ext>
            </a:extLst>
          </p:cNvPr>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33609" y="979187"/>
            <a:ext cx="43773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 name="Picture 139" descr="MC900149716[1]">
            <a:extLst>
              <a:ext uri="{FF2B5EF4-FFF2-40B4-BE49-F238E27FC236}">
                <a16:creationId xmlns:a16="http://schemas.microsoft.com/office/drawing/2014/main" id="{3C536977-7134-46C9-95D8-F9D6E931A9CE}"/>
              </a:ext>
            </a:extLst>
          </p:cNvPr>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59719" y="5539811"/>
            <a:ext cx="592896" cy="61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等腰三角形 54">
            <a:extLst>
              <a:ext uri="{FF2B5EF4-FFF2-40B4-BE49-F238E27FC236}">
                <a16:creationId xmlns:a16="http://schemas.microsoft.com/office/drawing/2014/main" id="{77BB02B6-71FD-473E-820B-F0B3CDBF8473}"/>
              </a:ext>
            </a:extLst>
          </p:cNvPr>
          <p:cNvSpPr/>
          <p:nvPr/>
        </p:nvSpPr>
        <p:spPr bwMode="auto">
          <a:xfrm>
            <a:off x="8889537" y="6512152"/>
            <a:ext cx="259828" cy="349368"/>
          </a:xfrm>
          <a:prstGeom prst="triangle">
            <a:avLst/>
          </a:prstGeom>
          <a:solidFill>
            <a:srgbClr val="00B0F0"/>
          </a:solidFill>
        </p:spPr>
        <p:style>
          <a:lnRef idx="0">
            <a:schemeClr val="accent2"/>
          </a:lnRef>
          <a:fillRef idx="3">
            <a:schemeClr val="accent2"/>
          </a:fillRef>
          <a:effectRef idx="3">
            <a:schemeClr val="accent2"/>
          </a:effectRef>
          <a:fontRef idx="minor">
            <a:schemeClr val="lt1"/>
          </a:fontRef>
        </p:style>
        <p:txBody>
          <a:bodyPr anchor="ctr"/>
          <a:lstStyle/>
          <a:p>
            <a:pPr eaLnBrk="1" hangingPunct="1">
              <a:defRPr/>
            </a:pPr>
            <a:endParaRPr lang="zh-CN" altLang="en-US" sz="1800" b="0"/>
          </a:p>
        </p:txBody>
      </p:sp>
      <p:sp>
        <p:nvSpPr>
          <p:cNvPr id="256" name="TextBox 255">
            <a:extLst>
              <a:ext uri="{FF2B5EF4-FFF2-40B4-BE49-F238E27FC236}">
                <a16:creationId xmlns:a16="http://schemas.microsoft.com/office/drawing/2014/main" id="{F9677580-7B5E-4E94-94AB-E3BEC8DCF136}"/>
              </a:ext>
            </a:extLst>
          </p:cNvPr>
          <p:cNvSpPr txBox="1"/>
          <p:nvPr/>
        </p:nvSpPr>
        <p:spPr>
          <a:xfrm>
            <a:off x="8711887" y="6314389"/>
            <a:ext cx="535724" cy="307777"/>
          </a:xfrm>
          <a:prstGeom prst="rect">
            <a:avLst/>
          </a:prstGeom>
          <a:noFill/>
        </p:spPr>
        <p:txBody>
          <a:bodyPr wrap="none" rtlCol="0">
            <a:spAutoFit/>
          </a:bodyPr>
          <a:lstStyle/>
          <a:p>
            <a:r>
              <a:rPr lang="en-US" sz="1400" dirty="0">
                <a:solidFill>
                  <a:srgbClr val="00B0F0"/>
                </a:solidFill>
              </a:rPr>
              <a:t>NDN</a:t>
            </a:r>
          </a:p>
        </p:txBody>
      </p:sp>
      <p:sp>
        <p:nvSpPr>
          <p:cNvPr id="3" name="TextBox 2">
            <a:extLst>
              <a:ext uri="{FF2B5EF4-FFF2-40B4-BE49-F238E27FC236}">
                <a16:creationId xmlns:a16="http://schemas.microsoft.com/office/drawing/2014/main" id="{454FD13A-47B0-47CC-A63F-F7D3BCE81D88}"/>
              </a:ext>
            </a:extLst>
          </p:cNvPr>
          <p:cNvSpPr txBox="1"/>
          <p:nvPr/>
        </p:nvSpPr>
        <p:spPr>
          <a:xfrm>
            <a:off x="7930182" y="6194721"/>
            <a:ext cx="872355" cy="246221"/>
          </a:xfrm>
          <a:prstGeom prst="rect">
            <a:avLst/>
          </a:prstGeom>
          <a:noFill/>
        </p:spPr>
        <p:txBody>
          <a:bodyPr wrap="none" rtlCol="0">
            <a:spAutoFit/>
          </a:bodyPr>
          <a:lstStyle/>
          <a:p>
            <a:r>
              <a:rPr lang="en-US" sz="1000" dirty="0">
                <a:solidFill>
                  <a:srgbClr val="00B0F0"/>
                </a:solidFill>
              </a:rPr>
              <a:t>&lt;/INTEREST&gt;</a:t>
            </a:r>
          </a:p>
        </p:txBody>
      </p:sp>
      <p:sp>
        <p:nvSpPr>
          <p:cNvPr id="258" name="TextBox 257">
            <a:extLst>
              <a:ext uri="{FF2B5EF4-FFF2-40B4-BE49-F238E27FC236}">
                <a16:creationId xmlns:a16="http://schemas.microsoft.com/office/drawing/2014/main" id="{8B6205B7-A365-4DE4-83DF-293E4CF5D7C9}"/>
              </a:ext>
            </a:extLst>
          </p:cNvPr>
          <p:cNvSpPr txBox="1"/>
          <p:nvPr/>
        </p:nvSpPr>
        <p:spPr>
          <a:xfrm>
            <a:off x="7972428" y="6663818"/>
            <a:ext cx="917239" cy="246221"/>
          </a:xfrm>
          <a:prstGeom prst="rect">
            <a:avLst/>
          </a:prstGeom>
          <a:noFill/>
        </p:spPr>
        <p:txBody>
          <a:bodyPr wrap="none" rtlCol="0">
            <a:spAutoFit/>
          </a:bodyPr>
          <a:lstStyle/>
          <a:p>
            <a:r>
              <a:rPr lang="en-US" sz="1000" dirty="0">
                <a:solidFill>
                  <a:srgbClr val="66FF33"/>
                </a:solidFill>
              </a:rPr>
              <a:t>{“DISTANCE”}</a:t>
            </a:r>
          </a:p>
        </p:txBody>
      </p:sp>
      <p:sp>
        <p:nvSpPr>
          <p:cNvPr id="21" name="TextBox 20">
            <a:extLst>
              <a:ext uri="{FF2B5EF4-FFF2-40B4-BE49-F238E27FC236}">
                <a16:creationId xmlns:a16="http://schemas.microsoft.com/office/drawing/2014/main" id="{DC6306DF-F611-4182-90D7-414C2B3E1835}"/>
              </a:ext>
            </a:extLst>
          </p:cNvPr>
          <p:cNvSpPr txBox="1"/>
          <p:nvPr/>
        </p:nvSpPr>
        <p:spPr>
          <a:xfrm>
            <a:off x="1625643" y="3183394"/>
            <a:ext cx="981359" cy="369332"/>
          </a:xfrm>
          <a:prstGeom prst="rect">
            <a:avLst/>
          </a:prstGeom>
          <a:noFill/>
        </p:spPr>
        <p:txBody>
          <a:bodyPr wrap="none" rtlCol="0">
            <a:spAutoFit/>
          </a:bodyPr>
          <a:lstStyle/>
          <a:p>
            <a:r>
              <a:rPr lang="en-US" sz="900" dirty="0"/>
              <a:t>ENERGY TOKENS</a:t>
            </a:r>
          </a:p>
          <a:p>
            <a:r>
              <a:rPr lang="en-US" sz="900" dirty="0"/>
              <a:t>/ COMMODITIES</a:t>
            </a:r>
          </a:p>
        </p:txBody>
      </p:sp>
      <p:pic>
        <p:nvPicPr>
          <p:cNvPr id="259" name="Picture 88">
            <a:extLst>
              <a:ext uri="{FF2B5EF4-FFF2-40B4-BE49-F238E27FC236}">
                <a16:creationId xmlns:a16="http://schemas.microsoft.com/office/drawing/2014/main" id="{E985BE97-3EE9-4FE6-B54B-71EBFA35C711}"/>
              </a:ext>
            </a:extLst>
          </p:cNvPr>
          <p:cNvPicPr preferRelativeResize="0">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61248" y="6146328"/>
            <a:ext cx="262009" cy="15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20" descr="MC900133529[1]">
            <a:extLst>
              <a:ext uri="{FF2B5EF4-FFF2-40B4-BE49-F238E27FC236}">
                <a16:creationId xmlns:a16="http://schemas.microsoft.com/office/drawing/2014/main" id="{DDE1578A-F1AE-4943-80F4-6DE6E6AFD6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6234" y="5096165"/>
            <a:ext cx="356188" cy="27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28C9658A-29D6-4DA4-B230-1FA66594BEF7}"/>
              </a:ext>
            </a:extLst>
          </p:cNvPr>
          <p:cNvSpPr txBox="1"/>
          <p:nvPr/>
        </p:nvSpPr>
        <p:spPr>
          <a:xfrm>
            <a:off x="7502069" y="4434056"/>
            <a:ext cx="839917" cy="553998"/>
          </a:xfrm>
          <a:prstGeom prst="rect">
            <a:avLst/>
          </a:prstGeom>
          <a:noFill/>
        </p:spPr>
        <p:txBody>
          <a:bodyPr wrap="square" rtlCol="0">
            <a:spAutoFit/>
          </a:bodyPr>
          <a:lstStyle/>
          <a:p>
            <a:r>
              <a:rPr lang="en-US" sz="1000" dirty="0"/>
              <a:t>Match events to</a:t>
            </a:r>
          </a:p>
          <a:p>
            <a:r>
              <a:rPr lang="en-US" sz="1000" dirty="0"/>
              <a:t>Closest HBC</a:t>
            </a:r>
          </a:p>
        </p:txBody>
      </p:sp>
      <p:pic>
        <p:nvPicPr>
          <p:cNvPr id="177" name="Picture 139" descr="MC900149716[1]">
            <a:extLst>
              <a:ext uri="{FF2B5EF4-FFF2-40B4-BE49-F238E27FC236}">
                <a16:creationId xmlns:a16="http://schemas.microsoft.com/office/drawing/2014/main" id="{29933FB6-6DCE-4C65-A030-5CEEFD204E3C}"/>
              </a:ext>
            </a:extLst>
          </p:cNvPr>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28754" y="2419854"/>
            <a:ext cx="700439" cy="729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 name="Picture 1956" descr="w_01zlzi[1]">
            <a:extLst>
              <a:ext uri="{FF2B5EF4-FFF2-40B4-BE49-F238E27FC236}">
                <a16:creationId xmlns:a16="http://schemas.microsoft.com/office/drawing/2014/main" id="{2FA5B4EC-3946-4A70-A1FD-CD0CFC8C5DD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677058" y="1658081"/>
            <a:ext cx="461209" cy="51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Picture 314" descr="rgfiahjg[1]">
            <a:extLst>
              <a:ext uri="{FF2B5EF4-FFF2-40B4-BE49-F238E27FC236}">
                <a16:creationId xmlns:a16="http://schemas.microsoft.com/office/drawing/2014/main" id="{6595F4C8-7CC5-4940-B2E8-876078F981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85219" y="1482705"/>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 name="Picture 14" descr="https://tse1.mm.bing.net/th?&amp;id=JN.x8857qmjLvxLNLV//tEUIw&amp;w=300&amp;h=300&amp;c=0&amp;pid=1.9&amp;rs=0&amp;p=0">
            <a:extLst>
              <a:ext uri="{FF2B5EF4-FFF2-40B4-BE49-F238E27FC236}">
                <a16:creationId xmlns:a16="http://schemas.microsoft.com/office/drawing/2014/main" id="{B0ED9B85-F565-433D-AACD-15268E1A6CD9}"/>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6387657" y="1424990"/>
            <a:ext cx="263492" cy="30637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B8B8360-52EE-4FA6-BF08-BDC15F45DCD3}"/>
              </a:ext>
            </a:extLst>
          </p:cNvPr>
          <p:cNvSpPr txBox="1"/>
          <p:nvPr/>
        </p:nvSpPr>
        <p:spPr>
          <a:xfrm>
            <a:off x="4382742" y="1932979"/>
            <a:ext cx="2533744" cy="553998"/>
          </a:xfrm>
          <a:prstGeom prst="rect">
            <a:avLst/>
          </a:prstGeom>
          <a:noFill/>
        </p:spPr>
        <p:txBody>
          <a:bodyPr wrap="square" rtlCol="0">
            <a:spAutoFit/>
          </a:bodyPr>
          <a:lstStyle/>
          <a:p>
            <a:r>
              <a:rPr lang="en-US" sz="1000" dirty="0">
                <a:solidFill>
                  <a:schemeClr val="accent2"/>
                </a:solidFill>
              </a:rPr>
              <a:t>BLOCK TIME – SPACE ARBITRAGE TRADE</a:t>
            </a:r>
          </a:p>
          <a:p>
            <a:r>
              <a:rPr lang="en-US" sz="1000" dirty="0">
                <a:solidFill>
                  <a:schemeClr val="accent2"/>
                </a:solidFill>
              </a:rPr>
              <a:t>ENERGY TOKENS FOR FOOD, WATER, </a:t>
            </a:r>
          </a:p>
          <a:p>
            <a:r>
              <a:rPr lang="en-US" sz="1000" dirty="0">
                <a:solidFill>
                  <a:schemeClr val="accent2"/>
                </a:solidFill>
              </a:rPr>
              <a:t>TRANSPORTATION LOCALLY, REGIONALLY</a:t>
            </a:r>
          </a:p>
        </p:txBody>
      </p:sp>
      <p:pic>
        <p:nvPicPr>
          <p:cNvPr id="250" name="Picture 163" descr="CryptoNotify">
            <a:extLst>
              <a:ext uri="{FF2B5EF4-FFF2-40B4-BE49-F238E27FC236}">
                <a16:creationId xmlns:a16="http://schemas.microsoft.com/office/drawing/2014/main" id="{BE216CAB-EA9C-4999-AF22-1BA1602E8053}"/>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162661" y="2460781"/>
            <a:ext cx="756928" cy="66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39" descr="MC900149716[1]">
            <a:extLst>
              <a:ext uri="{FF2B5EF4-FFF2-40B4-BE49-F238E27FC236}">
                <a16:creationId xmlns:a16="http://schemas.microsoft.com/office/drawing/2014/main" id="{B4036BB8-0635-450D-9C5D-43A834529BF6}"/>
              </a:ext>
            </a:extLst>
          </p:cNvPr>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68253" y="3137988"/>
            <a:ext cx="407314" cy="42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39" descr="MC900149716[1]">
            <a:extLst>
              <a:ext uri="{FF2B5EF4-FFF2-40B4-BE49-F238E27FC236}">
                <a16:creationId xmlns:a16="http://schemas.microsoft.com/office/drawing/2014/main" id="{32A4AE8C-6430-4230-9823-6259A274625B}"/>
              </a:ext>
            </a:extLst>
          </p:cNvPr>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36992" y="3125001"/>
            <a:ext cx="407314" cy="42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139" descr="MC900149716[1]">
            <a:extLst>
              <a:ext uri="{FF2B5EF4-FFF2-40B4-BE49-F238E27FC236}">
                <a16:creationId xmlns:a16="http://schemas.microsoft.com/office/drawing/2014/main" id="{FF70FC51-1E06-46FE-B9C0-EB8381EB8398}"/>
              </a:ext>
            </a:extLst>
          </p:cNvPr>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21897" y="1402098"/>
            <a:ext cx="407314" cy="36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6EAFB090-86D5-42F4-A34F-931ED7F4A3F2}"/>
              </a:ext>
            </a:extLst>
          </p:cNvPr>
          <p:cNvSpPr txBox="1"/>
          <p:nvPr/>
        </p:nvSpPr>
        <p:spPr>
          <a:xfrm>
            <a:off x="6241175" y="5765191"/>
            <a:ext cx="710451" cy="400110"/>
          </a:xfrm>
          <a:prstGeom prst="rect">
            <a:avLst/>
          </a:prstGeom>
          <a:noFill/>
        </p:spPr>
        <p:txBody>
          <a:bodyPr wrap="none" rtlCol="0">
            <a:spAutoFit/>
          </a:bodyPr>
          <a:lstStyle/>
          <a:p>
            <a:pPr algn="ctr"/>
            <a:r>
              <a:rPr lang="en-US" sz="1000" dirty="0"/>
              <a:t>Micro</a:t>
            </a:r>
          </a:p>
          <a:p>
            <a:pPr algn="ctr"/>
            <a:r>
              <a:rPr lang="en-US" sz="1000" dirty="0"/>
              <a:t>Payments</a:t>
            </a:r>
          </a:p>
        </p:txBody>
      </p:sp>
      <p:sp>
        <p:nvSpPr>
          <p:cNvPr id="265" name="TextBox 264">
            <a:extLst>
              <a:ext uri="{FF2B5EF4-FFF2-40B4-BE49-F238E27FC236}">
                <a16:creationId xmlns:a16="http://schemas.microsoft.com/office/drawing/2014/main" id="{6205FCE5-6D28-4B18-96B1-AB4A415B09B8}"/>
              </a:ext>
            </a:extLst>
          </p:cNvPr>
          <p:cNvSpPr txBox="1"/>
          <p:nvPr/>
        </p:nvSpPr>
        <p:spPr>
          <a:xfrm>
            <a:off x="6595530" y="2802638"/>
            <a:ext cx="1106726" cy="400110"/>
          </a:xfrm>
          <a:prstGeom prst="rect">
            <a:avLst/>
          </a:prstGeom>
          <a:noFill/>
        </p:spPr>
        <p:txBody>
          <a:bodyPr wrap="square" rtlCol="0">
            <a:spAutoFit/>
          </a:bodyPr>
          <a:lstStyle/>
          <a:p>
            <a:r>
              <a:rPr lang="en-US" sz="1000" dirty="0"/>
              <a:t>Micro Payments</a:t>
            </a:r>
          </a:p>
          <a:p>
            <a:r>
              <a:rPr lang="en-US" sz="1000" dirty="0"/>
              <a:t>Demurrage Fees</a:t>
            </a:r>
          </a:p>
        </p:txBody>
      </p:sp>
      <p:sp>
        <p:nvSpPr>
          <p:cNvPr id="266" name="TextBox 265">
            <a:extLst>
              <a:ext uri="{FF2B5EF4-FFF2-40B4-BE49-F238E27FC236}">
                <a16:creationId xmlns:a16="http://schemas.microsoft.com/office/drawing/2014/main" id="{455B3F2C-2763-4868-9E94-10158949DCB3}"/>
              </a:ext>
            </a:extLst>
          </p:cNvPr>
          <p:cNvSpPr txBox="1"/>
          <p:nvPr/>
        </p:nvSpPr>
        <p:spPr>
          <a:xfrm>
            <a:off x="3283895" y="5862080"/>
            <a:ext cx="1106726" cy="400110"/>
          </a:xfrm>
          <a:prstGeom prst="rect">
            <a:avLst/>
          </a:prstGeom>
          <a:noFill/>
        </p:spPr>
        <p:txBody>
          <a:bodyPr wrap="square" rtlCol="0">
            <a:spAutoFit/>
          </a:bodyPr>
          <a:lstStyle/>
          <a:p>
            <a:r>
              <a:rPr lang="en-US" sz="1000" dirty="0"/>
              <a:t>Micro Payments</a:t>
            </a:r>
          </a:p>
          <a:p>
            <a:r>
              <a:rPr lang="en-US" sz="1000" dirty="0"/>
              <a:t>Demurrage Fees</a:t>
            </a:r>
          </a:p>
        </p:txBody>
      </p:sp>
      <p:pic>
        <p:nvPicPr>
          <p:cNvPr id="267" name="Picture 314" descr="rgfiahjg[1]">
            <a:extLst>
              <a:ext uri="{FF2B5EF4-FFF2-40B4-BE49-F238E27FC236}">
                <a16:creationId xmlns:a16="http://schemas.microsoft.com/office/drawing/2014/main" id="{83C5A1EA-3E28-410B-8F66-362FADAC009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17308" y="2118631"/>
            <a:ext cx="158349" cy="17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314" descr="rgfiahjg[1]">
            <a:extLst>
              <a:ext uri="{FF2B5EF4-FFF2-40B4-BE49-F238E27FC236}">
                <a16:creationId xmlns:a16="http://schemas.microsoft.com/office/drawing/2014/main" id="{8130499F-AF0C-461E-853F-54B82AD88CA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57486" y="2895303"/>
            <a:ext cx="158349" cy="17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314" descr="rgfiahjg[1]">
            <a:extLst>
              <a:ext uri="{FF2B5EF4-FFF2-40B4-BE49-F238E27FC236}">
                <a16:creationId xmlns:a16="http://schemas.microsoft.com/office/drawing/2014/main" id="{1AEF9FA3-370A-4DBE-9532-26942B43A01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54112" y="3166464"/>
            <a:ext cx="158349" cy="17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314" descr="rgfiahjg[1]">
            <a:extLst>
              <a:ext uri="{FF2B5EF4-FFF2-40B4-BE49-F238E27FC236}">
                <a16:creationId xmlns:a16="http://schemas.microsoft.com/office/drawing/2014/main" id="{1D18E236-EFD9-4FF9-8F5B-461DCA0DF93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51632" y="3448924"/>
            <a:ext cx="158349" cy="17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314" descr="rgfiahjg[1]">
            <a:extLst>
              <a:ext uri="{FF2B5EF4-FFF2-40B4-BE49-F238E27FC236}">
                <a16:creationId xmlns:a16="http://schemas.microsoft.com/office/drawing/2014/main" id="{305AD060-0A74-4C87-8DC9-54B1DC02756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46062" y="3712056"/>
            <a:ext cx="158349" cy="17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 descr="Niles Johnson : Hopf Fibration Video">
            <a:extLst>
              <a:ext uri="{FF2B5EF4-FFF2-40B4-BE49-F238E27FC236}">
                <a16:creationId xmlns:a16="http://schemas.microsoft.com/office/drawing/2014/main" id="{12C463D5-C27D-AFEF-E6F7-C489F0AF73CF}"/>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8206" t="14177" r="30478" b="31604"/>
          <a:stretch/>
        </p:blipFill>
        <p:spPr bwMode="auto">
          <a:xfrm>
            <a:off x="3272213" y="1888073"/>
            <a:ext cx="1231310" cy="122758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34EB50D-9B83-793E-9293-FF0D39BAE7D3}"/>
              </a:ext>
            </a:extLst>
          </p:cNvPr>
          <p:cNvSpPr txBox="1"/>
          <p:nvPr/>
        </p:nvSpPr>
        <p:spPr>
          <a:xfrm>
            <a:off x="3995381" y="2857771"/>
            <a:ext cx="535724" cy="276999"/>
          </a:xfrm>
          <a:prstGeom prst="rect">
            <a:avLst/>
          </a:prstGeom>
          <a:noFill/>
        </p:spPr>
        <p:txBody>
          <a:bodyPr wrap="none" rtlCol="0">
            <a:spAutoFit/>
          </a:bodyPr>
          <a:lstStyle/>
          <a:p>
            <a:r>
              <a:rPr lang="en-US" dirty="0" err="1">
                <a:solidFill>
                  <a:schemeClr val="accent2"/>
                </a:solidFill>
                <a:latin typeface="+mj-lt"/>
              </a:rPr>
              <a:t>Hopf</a:t>
            </a:r>
            <a:endParaRPr lang="en-US" dirty="0">
              <a:solidFill>
                <a:schemeClr val="accent2"/>
              </a:solidFill>
              <a:latin typeface="+mj-lt"/>
            </a:endParaRPr>
          </a:p>
        </p:txBody>
      </p:sp>
      <p:pic>
        <p:nvPicPr>
          <p:cNvPr id="27" name="Picture 6" descr="https://tse1.mm.bing.net/th?&amp;id=JN.lLHCzYD8NrVPI33nCXMvBQ&amp;w=300&amp;h=300&amp;c=0&amp;pid=1.9&amp;rs=0&amp;p=0">
            <a:extLst>
              <a:ext uri="{FF2B5EF4-FFF2-40B4-BE49-F238E27FC236}">
                <a16:creationId xmlns:a16="http://schemas.microsoft.com/office/drawing/2014/main" id="{CAF0C5B8-03B3-AC63-7ACE-12A88A99E589}"/>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3001" t="16009" r="25666" b="3991"/>
          <a:stretch/>
        </p:blipFill>
        <p:spPr bwMode="auto">
          <a:xfrm>
            <a:off x="5946332" y="2453789"/>
            <a:ext cx="670976" cy="671212"/>
          </a:xfrm>
          <a:prstGeom prst="rect">
            <a:avLst/>
          </a:prstGeom>
          <a:solidFill>
            <a:schemeClr val="accent6"/>
          </a:solidFill>
          <a:ln>
            <a:solidFill>
              <a:srgbClr val="000080"/>
            </a:solidFill>
          </a:ln>
        </p:spPr>
      </p:pic>
      <p:pic>
        <p:nvPicPr>
          <p:cNvPr id="28" name="Picture 71" descr="MC900441336[1]">
            <a:extLst>
              <a:ext uri="{FF2B5EF4-FFF2-40B4-BE49-F238E27FC236}">
                <a16:creationId xmlns:a16="http://schemas.microsoft.com/office/drawing/2014/main" id="{AB17C985-C586-C3DC-165D-466953DFCC6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t="12500" b="18750"/>
          <a:stretch>
            <a:fillRect/>
          </a:stretch>
        </p:blipFill>
        <p:spPr bwMode="auto">
          <a:xfrm>
            <a:off x="2029470" y="4091397"/>
            <a:ext cx="463609" cy="27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71" descr="MC900441336[1]">
            <a:extLst>
              <a:ext uri="{FF2B5EF4-FFF2-40B4-BE49-F238E27FC236}">
                <a16:creationId xmlns:a16="http://schemas.microsoft.com/office/drawing/2014/main" id="{4A186953-987A-9F64-2F99-2CDDD88A0058}"/>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t="12500" b="18750"/>
          <a:stretch>
            <a:fillRect/>
          </a:stretch>
        </p:blipFill>
        <p:spPr bwMode="auto">
          <a:xfrm>
            <a:off x="2011990" y="4624566"/>
            <a:ext cx="463609" cy="27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71" descr="MC900441336[1]">
            <a:extLst>
              <a:ext uri="{FF2B5EF4-FFF2-40B4-BE49-F238E27FC236}">
                <a16:creationId xmlns:a16="http://schemas.microsoft.com/office/drawing/2014/main" id="{2457FD26-5365-E986-7B8D-85D3EE9FE439}"/>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t="12500" b="18750"/>
          <a:stretch>
            <a:fillRect/>
          </a:stretch>
        </p:blipFill>
        <p:spPr bwMode="auto">
          <a:xfrm>
            <a:off x="1994208" y="5137444"/>
            <a:ext cx="463609" cy="27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71" descr="MC900441336[1]">
            <a:extLst>
              <a:ext uri="{FF2B5EF4-FFF2-40B4-BE49-F238E27FC236}">
                <a16:creationId xmlns:a16="http://schemas.microsoft.com/office/drawing/2014/main" id="{CB127F71-0C14-9CE8-6761-1C18FF6F0AB4}"/>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t="12500" b="18750"/>
          <a:stretch>
            <a:fillRect/>
          </a:stretch>
        </p:blipFill>
        <p:spPr bwMode="auto">
          <a:xfrm>
            <a:off x="1986133" y="5650322"/>
            <a:ext cx="463609" cy="27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84" descr="globe">
            <a:extLst>
              <a:ext uri="{FF2B5EF4-FFF2-40B4-BE49-F238E27FC236}">
                <a16:creationId xmlns:a16="http://schemas.microsoft.com/office/drawing/2014/main" id="{7E8C0D03-E907-FFD1-0174-8BB26F3C3611}"/>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5400000">
            <a:off x="3690883" y="3054334"/>
            <a:ext cx="389092" cy="53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84" descr="globe">
            <a:extLst>
              <a:ext uri="{FF2B5EF4-FFF2-40B4-BE49-F238E27FC236}">
                <a16:creationId xmlns:a16="http://schemas.microsoft.com/office/drawing/2014/main" id="{034CAFD2-B51A-BD84-2C9A-9930FD9B6423}"/>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5400000">
            <a:off x="5906922" y="6388196"/>
            <a:ext cx="389092" cy="53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a:extLst>
              <a:ext uri="{FF2B5EF4-FFF2-40B4-BE49-F238E27FC236}">
                <a16:creationId xmlns:a16="http://schemas.microsoft.com/office/drawing/2014/main" id="{370C67D1-8B62-22BF-ACF6-F886FAC72AEF}"/>
              </a:ext>
            </a:extLst>
          </p:cNvPr>
          <p:cNvSpPr txBox="1"/>
          <p:nvPr/>
        </p:nvSpPr>
        <p:spPr>
          <a:xfrm>
            <a:off x="3953954" y="3542915"/>
            <a:ext cx="577402" cy="246221"/>
          </a:xfrm>
          <a:prstGeom prst="rect">
            <a:avLst/>
          </a:prstGeom>
          <a:noFill/>
        </p:spPr>
        <p:txBody>
          <a:bodyPr wrap="none" rtlCol="0">
            <a:spAutoFit/>
          </a:bodyPr>
          <a:lstStyle/>
          <a:p>
            <a:r>
              <a:rPr lang="en-US" sz="1000" dirty="0">
                <a:highlight>
                  <a:srgbClr val="00FF00"/>
                </a:highlight>
              </a:rPr>
              <a:t>WATER</a:t>
            </a:r>
          </a:p>
        </p:txBody>
      </p:sp>
      <p:sp>
        <p:nvSpPr>
          <p:cNvPr id="35" name="TextBox 34">
            <a:extLst>
              <a:ext uri="{FF2B5EF4-FFF2-40B4-BE49-F238E27FC236}">
                <a16:creationId xmlns:a16="http://schemas.microsoft.com/office/drawing/2014/main" id="{7A67052D-6AFE-B42A-6039-B687A02A45FF}"/>
              </a:ext>
            </a:extLst>
          </p:cNvPr>
          <p:cNvSpPr txBox="1"/>
          <p:nvPr/>
        </p:nvSpPr>
        <p:spPr>
          <a:xfrm>
            <a:off x="3994926" y="4209774"/>
            <a:ext cx="534121" cy="400110"/>
          </a:xfrm>
          <a:prstGeom prst="rect">
            <a:avLst/>
          </a:prstGeom>
          <a:noFill/>
        </p:spPr>
        <p:txBody>
          <a:bodyPr wrap="none" rtlCol="0">
            <a:spAutoFit/>
          </a:bodyPr>
          <a:lstStyle/>
          <a:p>
            <a:r>
              <a:rPr lang="en-US" sz="1000" dirty="0">
                <a:highlight>
                  <a:srgbClr val="00FF00"/>
                </a:highlight>
              </a:rPr>
              <a:t>DROP</a:t>
            </a:r>
          </a:p>
          <a:p>
            <a:r>
              <a:rPr lang="en-US" sz="1000" dirty="0">
                <a:highlight>
                  <a:srgbClr val="00FF00"/>
                </a:highlight>
              </a:rPr>
              <a:t>MEME</a:t>
            </a:r>
          </a:p>
        </p:txBody>
      </p:sp>
      <p:sp>
        <p:nvSpPr>
          <p:cNvPr id="36" name="TextBox 35">
            <a:extLst>
              <a:ext uri="{FF2B5EF4-FFF2-40B4-BE49-F238E27FC236}">
                <a16:creationId xmlns:a16="http://schemas.microsoft.com/office/drawing/2014/main" id="{041653C5-A351-8819-01FD-32456933840A}"/>
              </a:ext>
            </a:extLst>
          </p:cNvPr>
          <p:cNvSpPr txBox="1"/>
          <p:nvPr/>
        </p:nvSpPr>
        <p:spPr>
          <a:xfrm>
            <a:off x="4609536" y="669528"/>
            <a:ext cx="2193870" cy="369332"/>
          </a:xfrm>
          <a:prstGeom prst="rect">
            <a:avLst/>
          </a:prstGeom>
          <a:noFill/>
        </p:spPr>
        <p:txBody>
          <a:bodyPr wrap="none" rtlCol="0">
            <a:spAutoFit/>
          </a:bodyPr>
          <a:lstStyle/>
          <a:p>
            <a:r>
              <a:rPr lang="en-US" sz="1800" dirty="0">
                <a:solidFill>
                  <a:schemeClr val="accent2"/>
                </a:solidFill>
                <a:latin typeface="+mj-lt"/>
              </a:rPr>
              <a:t>USPTO 13/573,002</a:t>
            </a:r>
          </a:p>
        </p:txBody>
      </p:sp>
      <p:pic>
        <p:nvPicPr>
          <p:cNvPr id="1028" name="Picture 4" descr="Bloch Sphere Diagram Point Quantum Computing, PNG, 1056x1024px, Sphere ...">
            <a:extLst>
              <a:ext uri="{FF2B5EF4-FFF2-40B4-BE49-F238E27FC236}">
                <a16:creationId xmlns:a16="http://schemas.microsoft.com/office/drawing/2014/main" id="{6847C63E-3355-6EED-4ADD-62524FB82DD2}"/>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7714738" y="2103504"/>
            <a:ext cx="1082444" cy="101154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4" descr="globe">
            <a:extLst>
              <a:ext uri="{FF2B5EF4-FFF2-40B4-BE49-F238E27FC236}">
                <a16:creationId xmlns:a16="http://schemas.microsoft.com/office/drawing/2014/main" id="{48FD6F18-31AD-6A84-448B-3AD2F60A8EE8}"/>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8801944" y="2597728"/>
            <a:ext cx="351645" cy="480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14" descr="rgfiahjg[1]">
            <a:extLst>
              <a:ext uri="{FF2B5EF4-FFF2-40B4-BE49-F238E27FC236}">
                <a16:creationId xmlns:a16="http://schemas.microsoft.com/office/drawing/2014/main" id="{8D36C09F-95D1-8612-F020-13459992E42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885132" y="2909545"/>
            <a:ext cx="164014" cy="16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F86600F8-90D1-ED59-D1A2-72BB744CD2E6}"/>
              </a:ext>
            </a:extLst>
          </p:cNvPr>
          <p:cNvSpPr txBox="1"/>
          <p:nvPr/>
        </p:nvSpPr>
        <p:spPr>
          <a:xfrm>
            <a:off x="7988738" y="2691538"/>
            <a:ext cx="591830" cy="400110"/>
          </a:xfrm>
          <a:prstGeom prst="rect">
            <a:avLst/>
          </a:prstGeom>
          <a:noFill/>
        </p:spPr>
        <p:txBody>
          <a:bodyPr wrap="none" rtlCol="0">
            <a:spAutoFit/>
          </a:bodyPr>
          <a:lstStyle/>
          <a:p>
            <a:pPr algn="ctr"/>
            <a:r>
              <a:rPr lang="en-US" sz="1000" dirty="0"/>
              <a:t>BLOCH</a:t>
            </a:r>
          </a:p>
          <a:p>
            <a:pPr algn="ctr"/>
            <a:r>
              <a:rPr lang="en-US" sz="1000" dirty="0"/>
              <a:t>SPHERE</a:t>
            </a:r>
          </a:p>
        </p:txBody>
      </p:sp>
      <p:pic>
        <p:nvPicPr>
          <p:cNvPr id="40" name="Picture 147" descr="meter3a">
            <a:extLst>
              <a:ext uri="{FF2B5EF4-FFF2-40B4-BE49-F238E27FC236}">
                <a16:creationId xmlns:a16="http://schemas.microsoft.com/office/drawing/2014/main" id="{4488B411-772D-7098-5EF1-1220D51610D1}"/>
              </a:ext>
            </a:extLst>
          </p:cNvPr>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64375" y="3591151"/>
            <a:ext cx="509331" cy="376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Lst>
        </p:spPr>
      </p:pic>
      <p:pic>
        <p:nvPicPr>
          <p:cNvPr id="41" name="Picture 139" descr="MC900149716[1]">
            <a:extLst>
              <a:ext uri="{FF2B5EF4-FFF2-40B4-BE49-F238E27FC236}">
                <a16:creationId xmlns:a16="http://schemas.microsoft.com/office/drawing/2014/main" id="{CEC25F9A-64A1-EAFE-74CD-7B412C933BC5}"/>
              </a:ext>
            </a:extLst>
          </p:cNvPr>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38842" y="3579671"/>
            <a:ext cx="407314" cy="36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139" descr="MC900149716[1]">
            <a:extLst>
              <a:ext uri="{FF2B5EF4-FFF2-40B4-BE49-F238E27FC236}">
                <a16:creationId xmlns:a16="http://schemas.microsoft.com/office/drawing/2014/main" id="{806B164C-DC3B-B1E7-4FC6-76AF14EAD2C4}"/>
              </a:ext>
            </a:extLst>
          </p:cNvPr>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66482" y="3620952"/>
            <a:ext cx="407314" cy="36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314" descr="rgfiahjg[1]">
            <a:extLst>
              <a:ext uri="{FF2B5EF4-FFF2-40B4-BE49-F238E27FC236}">
                <a16:creationId xmlns:a16="http://schemas.microsoft.com/office/drawing/2014/main" id="{FEDDFCF7-D3A2-0506-A0E0-0EA259A30F1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49435" y="3273382"/>
            <a:ext cx="186028" cy="18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8408832-C8A8-9CEB-DBB8-06D95D2EB736}"/>
              </a:ext>
            </a:extLst>
          </p:cNvPr>
          <p:cNvSpPr/>
          <p:nvPr/>
        </p:nvSpPr>
        <p:spPr bwMode="auto">
          <a:xfrm>
            <a:off x="-3513" y="0"/>
            <a:ext cx="9147513" cy="6858000"/>
          </a:xfrm>
          <a:prstGeom prst="rect">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3" name="Picture 2" descr="Diagram&#10;&#10;Description automatically generated with medium confidence">
            <a:extLst>
              <a:ext uri="{FF2B5EF4-FFF2-40B4-BE49-F238E27FC236}">
                <a16:creationId xmlns:a16="http://schemas.microsoft.com/office/drawing/2014/main" id="{13D871F6-3CA7-4406-CB9E-6FB9919DA5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2" y="76200"/>
            <a:ext cx="9051306" cy="6705600"/>
          </a:xfrm>
          <a:prstGeom prst="rect">
            <a:avLst/>
          </a:prstGeom>
        </p:spPr>
      </p:pic>
      <p:pic>
        <p:nvPicPr>
          <p:cNvPr id="4" name="Picture 4" descr="http://users.ece.utexas.edu/~patt/13f.306/Emails/Email_figs/clock.png">
            <a:extLst>
              <a:ext uri="{FF2B5EF4-FFF2-40B4-BE49-F238E27FC236}">
                <a16:creationId xmlns:a16="http://schemas.microsoft.com/office/drawing/2014/main" id="{09C3B9E7-7A1D-F389-E03E-78FA92FBE9C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603" b="30515"/>
          <a:stretch/>
        </p:blipFill>
        <p:spPr bwMode="auto">
          <a:xfrm>
            <a:off x="2648645" y="3733800"/>
            <a:ext cx="3810000" cy="990600"/>
          </a:xfrm>
          <a:prstGeom prst="rect">
            <a:avLst/>
          </a:prstGeom>
          <a:noFill/>
          <a:ln w="12700">
            <a:solidFill>
              <a:srgbClr val="002060"/>
            </a:solidFill>
          </a:ln>
          <a:effectLst>
            <a:glow rad="127000">
              <a:srgbClr val="FFFF00"/>
            </a:glow>
            <a:outerShdw blurRad="50800" dist="50800" dir="5400000" algn="ctr" rotWithShape="0">
              <a:srgbClr val="66FF33"/>
            </a:outerShdw>
          </a:effectLst>
          <a:extLst>
            <a:ext uri="{909E8E84-426E-40DD-AFC4-6F175D3DCCD1}">
              <a14:hiddenFill xmlns:a14="http://schemas.microsoft.com/office/drawing/2010/main">
                <a:solidFill>
                  <a:srgbClr val="FFFFFF"/>
                </a:solidFill>
              </a14:hiddenFill>
            </a:ext>
          </a:extLst>
        </p:spPr>
      </p:pic>
      <p:pic>
        <p:nvPicPr>
          <p:cNvPr id="5" name="Picture 398" descr="w_01zlzi[1]">
            <a:extLst>
              <a:ext uri="{FF2B5EF4-FFF2-40B4-BE49-F238E27FC236}">
                <a16:creationId xmlns:a16="http://schemas.microsoft.com/office/drawing/2014/main" id="{AA2D528D-EC5A-63A8-76EE-3CC7975A9D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4459" y="3806313"/>
            <a:ext cx="409422" cy="356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rgfiahjg[1]">
            <a:extLst>
              <a:ext uri="{FF2B5EF4-FFF2-40B4-BE49-F238E27FC236}">
                <a16:creationId xmlns:a16="http://schemas.microsoft.com/office/drawing/2014/main" id="{B775669F-4737-9133-FD6E-3D14486A2A0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50525" y="3839929"/>
            <a:ext cx="277632" cy="253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98" descr="w_01zlzi[1]">
            <a:extLst>
              <a:ext uri="{FF2B5EF4-FFF2-40B4-BE49-F238E27FC236}">
                <a16:creationId xmlns:a16="http://schemas.microsoft.com/office/drawing/2014/main" id="{C72E0670-E819-9F6A-5DD4-74FE6AFDD6E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5660" y="3839929"/>
            <a:ext cx="409422" cy="356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98" descr="w_01zlzi[1]">
            <a:extLst>
              <a:ext uri="{FF2B5EF4-FFF2-40B4-BE49-F238E27FC236}">
                <a16:creationId xmlns:a16="http://schemas.microsoft.com/office/drawing/2014/main" id="{63ADB56C-5F75-FE62-3B41-3F4A55F8C1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7720" y="3824560"/>
            <a:ext cx="409422" cy="356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rgfiahjg[1]">
            <a:extLst>
              <a:ext uri="{FF2B5EF4-FFF2-40B4-BE49-F238E27FC236}">
                <a16:creationId xmlns:a16="http://schemas.microsoft.com/office/drawing/2014/main" id="{6A9946AD-A2DE-A464-D1FB-70A33A079A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72585" y="3839929"/>
            <a:ext cx="277632" cy="253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872DAC41-2AE7-17BF-7565-D43A59C86C94}"/>
              </a:ext>
            </a:extLst>
          </p:cNvPr>
          <p:cNvSpPr txBox="1"/>
          <p:nvPr/>
        </p:nvSpPr>
        <p:spPr>
          <a:xfrm>
            <a:off x="2623469" y="3487578"/>
            <a:ext cx="3860352" cy="246221"/>
          </a:xfrm>
          <a:prstGeom prst="rect">
            <a:avLst/>
          </a:prstGeom>
          <a:noFill/>
        </p:spPr>
        <p:txBody>
          <a:bodyPr wrap="none" rtlCol="0">
            <a:spAutoFit/>
          </a:bodyPr>
          <a:lstStyle/>
          <a:p>
            <a:r>
              <a:rPr lang="en-US" sz="1000" dirty="0"/>
              <a:t>INTERNET = 1. TIME EPOCH CYCLES  2. Syntax (not) Processed in cycle</a:t>
            </a:r>
          </a:p>
        </p:txBody>
      </p:sp>
      <p:sp>
        <p:nvSpPr>
          <p:cNvPr id="13" name="TextBox 12">
            <a:extLst>
              <a:ext uri="{FF2B5EF4-FFF2-40B4-BE49-F238E27FC236}">
                <a16:creationId xmlns:a16="http://schemas.microsoft.com/office/drawing/2014/main" id="{34C67FF8-C209-DA47-8D6B-8F09875BE963}"/>
              </a:ext>
            </a:extLst>
          </p:cNvPr>
          <p:cNvSpPr txBox="1"/>
          <p:nvPr/>
        </p:nvSpPr>
        <p:spPr>
          <a:xfrm>
            <a:off x="-3512" y="0"/>
            <a:ext cx="2709396" cy="584775"/>
          </a:xfrm>
          <a:prstGeom prst="rect">
            <a:avLst/>
          </a:prstGeom>
          <a:noFill/>
        </p:spPr>
        <p:txBody>
          <a:bodyPr wrap="none" rtlCol="0">
            <a:spAutoFit/>
          </a:bodyPr>
          <a:lstStyle/>
          <a:p>
            <a:r>
              <a:rPr lang="en-US" sz="1600" b="0" dirty="0">
                <a:latin typeface="+mj-lt"/>
              </a:rPr>
              <a:t>CLOSER = &lt; Infrastructure </a:t>
            </a:r>
          </a:p>
          <a:p>
            <a:r>
              <a:rPr lang="en-US" sz="1600" b="0" dirty="0">
                <a:latin typeface="+mj-lt"/>
              </a:rPr>
              <a:t>= CHEAPER SLA</a:t>
            </a:r>
          </a:p>
        </p:txBody>
      </p:sp>
      <p:pic>
        <p:nvPicPr>
          <p:cNvPr id="16" name="Picture 63">
            <a:extLst>
              <a:ext uri="{FF2B5EF4-FFF2-40B4-BE49-F238E27FC236}">
                <a16:creationId xmlns:a16="http://schemas.microsoft.com/office/drawing/2014/main" id="{270AFD7A-E864-31F8-C306-48E4C4EDF603}"/>
              </a:ext>
            </a:extLst>
          </p:cNvPr>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1177" y="4379223"/>
            <a:ext cx="537468" cy="356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7" descr="rgfiahjg[1]">
            <a:extLst>
              <a:ext uri="{FF2B5EF4-FFF2-40B4-BE49-F238E27FC236}">
                <a16:creationId xmlns:a16="http://schemas.microsoft.com/office/drawing/2014/main" id="{7F803DF6-578B-F990-B350-43930D89EF6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33572" y="3839929"/>
            <a:ext cx="277632" cy="253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84" descr="globe">
            <a:extLst>
              <a:ext uri="{FF2B5EF4-FFF2-40B4-BE49-F238E27FC236}">
                <a16:creationId xmlns:a16="http://schemas.microsoft.com/office/drawing/2014/main" id="{78DBCD23-7B5B-AF5C-1232-42041F148C8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732" t="21970" r="-1" b="46370"/>
          <a:stretch/>
        </p:blipFill>
        <p:spPr bwMode="auto">
          <a:xfrm rot="5400000">
            <a:off x="4247072" y="1574054"/>
            <a:ext cx="664747" cy="71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751FF128-C94F-402D-8835-D4FE9702B0A7}"/>
              </a:ext>
            </a:extLst>
          </p:cNvPr>
          <p:cNvSpPr txBox="1"/>
          <p:nvPr/>
        </p:nvSpPr>
        <p:spPr>
          <a:xfrm>
            <a:off x="2686111" y="4102619"/>
            <a:ext cx="753861" cy="461665"/>
          </a:xfrm>
          <a:prstGeom prst="rect">
            <a:avLst/>
          </a:prstGeom>
          <a:noFill/>
        </p:spPr>
        <p:txBody>
          <a:bodyPr wrap="none" rtlCol="0">
            <a:spAutoFit/>
          </a:bodyPr>
          <a:lstStyle/>
          <a:p>
            <a:pPr algn="ctr"/>
            <a:r>
              <a:rPr lang="en-US" dirty="0"/>
              <a:t>GENESIS </a:t>
            </a:r>
          </a:p>
          <a:p>
            <a:pPr algn="ctr"/>
            <a:r>
              <a:rPr lang="en-US" dirty="0"/>
              <a:t>EPOCH</a:t>
            </a:r>
          </a:p>
        </p:txBody>
      </p:sp>
      <p:sp>
        <p:nvSpPr>
          <p:cNvPr id="15" name="TextBox 14">
            <a:extLst>
              <a:ext uri="{FF2B5EF4-FFF2-40B4-BE49-F238E27FC236}">
                <a16:creationId xmlns:a16="http://schemas.microsoft.com/office/drawing/2014/main" id="{C3FF9830-0B8F-F695-BAB2-BE00243AC637}"/>
              </a:ext>
            </a:extLst>
          </p:cNvPr>
          <p:cNvSpPr txBox="1"/>
          <p:nvPr/>
        </p:nvSpPr>
        <p:spPr>
          <a:xfrm>
            <a:off x="5850294" y="3722708"/>
            <a:ext cx="642163" cy="461665"/>
          </a:xfrm>
          <a:prstGeom prst="rect">
            <a:avLst/>
          </a:prstGeom>
          <a:noFill/>
        </p:spPr>
        <p:txBody>
          <a:bodyPr wrap="none" rtlCol="0">
            <a:spAutoFit/>
          </a:bodyPr>
          <a:lstStyle/>
          <a:p>
            <a:pPr algn="ctr"/>
            <a:r>
              <a:rPr lang="en-US" dirty="0"/>
              <a:t>SYNC</a:t>
            </a:r>
          </a:p>
          <a:p>
            <a:pPr algn="ctr"/>
            <a:r>
              <a:rPr lang="en-US" dirty="0"/>
              <a:t>DELTAS</a:t>
            </a:r>
          </a:p>
        </p:txBody>
      </p:sp>
      <p:sp>
        <p:nvSpPr>
          <p:cNvPr id="23" name="TextBox 22">
            <a:extLst>
              <a:ext uri="{FF2B5EF4-FFF2-40B4-BE49-F238E27FC236}">
                <a16:creationId xmlns:a16="http://schemas.microsoft.com/office/drawing/2014/main" id="{C00E8E64-EE0D-8C61-119B-8272BC16CA51}"/>
              </a:ext>
            </a:extLst>
          </p:cNvPr>
          <p:cNvSpPr txBox="1"/>
          <p:nvPr/>
        </p:nvSpPr>
        <p:spPr>
          <a:xfrm>
            <a:off x="5507535" y="2337595"/>
            <a:ext cx="3561372" cy="830997"/>
          </a:xfrm>
          <a:prstGeom prst="rect">
            <a:avLst/>
          </a:prstGeom>
          <a:noFill/>
        </p:spPr>
        <p:txBody>
          <a:bodyPr wrap="square">
            <a:spAutoFit/>
          </a:bodyPr>
          <a:lstStyle/>
          <a:p>
            <a:pPr algn="r"/>
            <a:r>
              <a:rPr lang="en-US" dirty="0">
                <a:highlight>
                  <a:srgbClr val="00FF00"/>
                </a:highlight>
              </a:rPr>
              <a:t> "As in nature, all is ebb and tide, all is wave motion, so that in all branches of industry, alternating     currents, electric wave motion will have sway." N. Tesla</a:t>
            </a:r>
          </a:p>
        </p:txBody>
      </p:sp>
      <p:pic>
        <p:nvPicPr>
          <p:cNvPr id="1026" name="Picture 2">
            <a:extLst>
              <a:ext uri="{FF2B5EF4-FFF2-40B4-BE49-F238E27FC236}">
                <a16:creationId xmlns:a16="http://schemas.microsoft.com/office/drawing/2014/main" id="{79FCED09-F6EA-133A-5F86-4211FF59D2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2457" y="1"/>
            <a:ext cx="2651543" cy="148820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D6A71D1D-0544-A792-CCDD-94C1FC1A39DC}"/>
              </a:ext>
            </a:extLst>
          </p:cNvPr>
          <p:cNvSpPr txBox="1"/>
          <p:nvPr/>
        </p:nvSpPr>
        <p:spPr>
          <a:xfrm>
            <a:off x="6569514" y="1249306"/>
            <a:ext cx="2614883" cy="276999"/>
          </a:xfrm>
          <a:prstGeom prst="rect">
            <a:avLst/>
          </a:prstGeom>
          <a:noFill/>
        </p:spPr>
        <p:txBody>
          <a:bodyPr wrap="none" rtlCol="0">
            <a:spAutoFit/>
          </a:bodyPr>
          <a:lstStyle/>
          <a:p>
            <a:r>
              <a:rPr lang="en-US" dirty="0">
                <a:highlight>
                  <a:srgbClr val="00FF00"/>
                </a:highlight>
              </a:rPr>
              <a:t>“EVERYWHERE IS ENERGY SPINNING</a:t>
            </a:r>
            <a:r>
              <a:rPr lang="en-US" sz="1000" dirty="0">
                <a:highlight>
                  <a:srgbClr val="00FF00"/>
                </a:highlight>
              </a:rPr>
              <a:t>”</a:t>
            </a:r>
            <a:r>
              <a:rPr lang="en-US" sz="1000" dirty="0"/>
              <a:t>”</a:t>
            </a:r>
          </a:p>
        </p:txBody>
      </p:sp>
      <p:sp>
        <p:nvSpPr>
          <p:cNvPr id="26" name="TextBox 25">
            <a:extLst>
              <a:ext uri="{FF2B5EF4-FFF2-40B4-BE49-F238E27FC236}">
                <a16:creationId xmlns:a16="http://schemas.microsoft.com/office/drawing/2014/main" id="{D97CF102-EE4B-BDB9-8764-BC921BEEF0C4}"/>
              </a:ext>
            </a:extLst>
          </p:cNvPr>
          <p:cNvSpPr txBox="1"/>
          <p:nvPr/>
        </p:nvSpPr>
        <p:spPr>
          <a:xfrm>
            <a:off x="6433896" y="-13673"/>
            <a:ext cx="2751074" cy="261610"/>
          </a:xfrm>
          <a:prstGeom prst="rect">
            <a:avLst/>
          </a:prstGeom>
          <a:noFill/>
        </p:spPr>
        <p:txBody>
          <a:bodyPr wrap="none" rtlCol="0">
            <a:spAutoFit/>
          </a:bodyPr>
          <a:lstStyle/>
          <a:p>
            <a:r>
              <a:rPr lang="en-US" sz="1100" dirty="0">
                <a:highlight>
                  <a:srgbClr val="00FF00"/>
                </a:highlight>
              </a:rPr>
              <a:t>SCALAR, LONGITUDINAL, STANDING WAVE</a:t>
            </a:r>
            <a:r>
              <a:rPr lang="en-US" sz="1000" dirty="0"/>
              <a:t>”</a:t>
            </a:r>
          </a:p>
        </p:txBody>
      </p:sp>
      <p:pic>
        <p:nvPicPr>
          <p:cNvPr id="27" name="Picture 84" descr="globe">
            <a:extLst>
              <a:ext uri="{FF2B5EF4-FFF2-40B4-BE49-F238E27FC236}">
                <a16:creationId xmlns:a16="http://schemas.microsoft.com/office/drawing/2014/main" id="{EC7599CD-552A-AD6C-902D-FF68226835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732" t="21970" r="-1" b="46370"/>
          <a:stretch/>
        </p:blipFill>
        <p:spPr bwMode="auto">
          <a:xfrm rot="5400000">
            <a:off x="5497796" y="529339"/>
            <a:ext cx="664747" cy="132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E064FF07-807C-262D-3864-37741113709F}"/>
              </a:ext>
            </a:extLst>
          </p:cNvPr>
          <p:cNvSpPr txBox="1"/>
          <p:nvPr/>
        </p:nvSpPr>
        <p:spPr>
          <a:xfrm>
            <a:off x="3219411" y="4194953"/>
            <a:ext cx="2879314" cy="246221"/>
          </a:xfrm>
          <a:prstGeom prst="rect">
            <a:avLst/>
          </a:prstGeom>
          <a:noFill/>
        </p:spPr>
        <p:txBody>
          <a:bodyPr wrap="none" rtlCol="0">
            <a:spAutoFit/>
          </a:bodyPr>
          <a:lstStyle/>
          <a:p>
            <a:r>
              <a:rPr lang="en-US" sz="1000" dirty="0">
                <a:highlight>
                  <a:srgbClr val="00FF00"/>
                </a:highlight>
              </a:rPr>
              <a:t>Net, Net of $$$ = Epoch Time Intervals wave forms</a:t>
            </a:r>
          </a:p>
        </p:txBody>
      </p:sp>
      <p:pic>
        <p:nvPicPr>
          <p:cNvPr id="29" name="Picture 84" descr="globe">
            <a:extLst>
              <a:ext uri="{FF2B5EF4-FFF2-40B4-BE49-F238E27FC236}">
                <a16:creationId xmlns:a16="http://schemas.microsoft.com/office/drawing/2014/main" id="{00F7D2BA-A1A6-EA76-F8C5-749EBA2F27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732" t="21970" r="-1" b="46370"/>
          <a:stretch/>
        </p:blipFill>
        <p:spPr bwMode="auto">
          <a:xfrm rot="5400000">
            <a:off x="2672095" y="4729498"/>
            <a:ext cx="785622" cy="103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84" descr="globe">
            <a:extLst>
              <a:ext uri="{FF2B5EF4-FFF2-40B4-BE49-F238E27FC236}">
                <a16:creationId xmlns:a16="http://schemas.microsoft.com/office/drawing/2014/main" id="{6C073D0B-FDF4-2CA3-75EF-0FB35F9F492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732" t="21970" r="-1" b="46370"/>
          <a:stretch/>
        </p:blipFill>
        <p:spPr bwMode="auto">
          <a:xfrm rot="5400000">
            <a:off x="5525227" y="4781584"/>
            <a:ext cx="833851" cy="103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7" descr="rgfiahjg[1]">
            <a:extLst>
              <a:ext uri="{FF2B5EF4-FFF2-40B4-BE49-F238E27FC236}">
                <a16:creationId xmlns:a16="http://schemas.microsoft.com/office/drawing/2014/main" id="{0B78C829-7EB5-B842-11E2-44AF377DB38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8829" y="4848777"/>
            <a:ext cx="2698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7" descr="rgfiahjg[1]">
            <a:extLst>
              <a:ext uri="{FF2B5EF4-FFF2-40B4-BE49-F238E27FC236}">
                <a16:creationId xmlns:a16="http://schemas.microsoft.com/office/drawing/2014/main" id="{E09B3306-9D0B-26C6-DA90-DDB0DD0CBD0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0067" y="4881150"/>
            <a:ext cx="2698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1547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poster&#10;&#10;AI-generated content may be incorrect.">
            <a:extLst>
              <a:ext uri="{FF2B5EF4-FFF2-40B4-BE49-F238E27FC236}">
                <a16:creationId xmlns:a16="http://schemas.microsoft.com/office/drawing/2014/main" id="{82D0A61F-14FD-5573-26D0-1CC4E98B0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73316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39AE5AD-9B15-FE0A-1D86-37654D4EA8E2}"/>
              </a:ext>
            </a:extLst>
          </p:cNvPr>
          <p:cNvSpPr/>
          <p:nvPr/>
        </p:nvSpPr>
        <p:spPr bwMode="auto">
          <a:xfrm>
            <a:off x="0" y="0"/>
            <a:ext cx="9137255" cy="68479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sp>
        <p:nvSpPr>
          <p:cNvPr id="2" name="Subtitle 2">
            <a:extLst>
              <a:ext uri="{FF2B5EF4-FFF2-40B4-BE49-F238E27FC236}">
                <a16:creationId xmlns:a16="http://schemas.microsoft.com/office/drawing/2014/main" id="{3B04DD8E-02DB-CC2E-8956-9DE52877D96F}"/>
              </a:ext>
            </a:extLst>
          </p:cNvPr>
          <p:cNvSpPr txBox="1">
            <a:spLocks/>
          </p:cNvSpPr>
          <p:nvPr/>
        </p:nvSpPr>
        <p:spPr>
          <a:xfrm>
            <a:off x="0" y="944569"/>
            <a:ext cx="6194323" cy="1990182"/>
          </a:xfrm>
          <a:prstGeom prst="rect">
            <a:avLst/>
          </a:prstGeom>
          <a:solidFill>
            <a:schemeClr val="accent1">
              <a:lumMod val="20000"/>
              <a:lumOff val="80000"/>
            </a:schemeClr>
          </a:solidFill>
          <a:ln w="12700">
            <a:solidFill>
              <a:schemeClr val="tx1"/>
            </a:solidFill>
          </a:ln>
        </p:spPr>
        <p:txBody>
          <a:bodyPr>
            <a:normAutofit fontScale="25000" lnSpcReduction="20000"/>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ABSTRACT:</a:t>
            </a:r>
            <a:r>
              <a:rPr lang="en-US" sz="4800" b="0" dirty="0"/>
              <a:t> </a:t>
            </a:r>
            <a:r>
              <a:rPr lang="en-US" sz="5600" b="1" dirty="0">
                <a:latin typeface="Arial" panose="020B0604020202020204" pitchFamily="34" charset="0"/>
                <a:cs typeface="Arial" panose="020B0604020202020204" pitchFamily="34" charset="0"/>
              </a:rPr>
              <a:t>A propulsion system for aerial, terrestrial, underwater or space propulsion, through manipulation (or engineering) of the vacuum with proper electromagnetic interactions. Vacuum manipulation.. new form of propulsion, and has applications in </a:t>
            </a:r>
            <a:r>
              <a:rPr lang="en-US" sz="5600" dirty="0">
                <a:highlight>
                  <a:srgbClr val="FFFF00"/>
                </a:highlight>
                <a:latin typeface="Arial" panose="020B0604020202020204" pitchFamily="34" charset="0"/>
                <a:cs typeface="Arial" panose="020B0604020202020204" pitchFamily="34" charset="0"/>
              </a:rPr>
              <a:t>ENERGY</a:t>
            </a:r>
            <a:r>
              <a:rPr lang="en-US" sz="5600" b="1" dirty="0">
                <a:highlight>
                  <a:srgbClr val="FFFF00"/>
                </a:highlight>
                <a:latin typeface="Arial" panose="020B0604020202020204" pitchFamily="34" charset="0"/>
                <a:cs typeface="Arial" panose="020B0604020202020204" pitchFamily="34" charset="0"/>
              </a:rPr>
              <a:t> production </a:t>
            </a:r>
            <a:r>
              <a:rPr lang="en-US" sz="5600" b="1" dirty="0">
                <a:latin typeface="Arial" panose="020B0604020202020204" pitchFamily="34" charset="0"/>
                <a:cs typeface="Arial" panose="020B0604020202020204" pitchFamily="34" charset="0"/>
              </a:rPr>
              <a:t>and on </a:t>
            </a:r>
            <a:r>
              <a:rPr lang="en-US" sz="5600" dirty="0">
                <a:highlight>
                  <a:srgbClr val="FFFF00"/>
                </a:highlight>
                <a:latin typeface="Arial" panose="020B0604020202020204" pitchFamily="34" charset="0"/>
                <a:cs typeface="Arial" panose="020B0604020202020204" pitchFamily="34" charset="0"/>
              </a:rPr>
              <a:t>CHANGE of TIME</a:t>
            </a:r>
            <a:r>
              <a:rPr lang="en-US" sz="5600" b="1" dirty="0">
                <a:highlight>
                  <a:srgbClr val="FFFF00"/>
                </a:highlight>
                <a:latin typeface="Arial" panose="020B0604020202020204" pitchFamily="34" charset="0"/>
                <a:cs typeface="Arial" panose="020B0604020202020204" pitchFamily="34" charset="0"/>
              </a:rPr>
              <a:t> decay </a:t>
            </a:r>
            <a:r>
              <a:rPr lang="en-US" sz="5600" b="1" dirty="0">
                <a:latin typeface="Arial" panose="020B0604020202020204" pitchFamily="34" charset="0"/>
                <a:cs typeface="Arial" panose="020B0604020202020204" pitchFamily="34" charset="0"/>
              </a:rPr>
              <a:t>of radioactive elements. Opposing magnetic or electric fields create a mass repelling force, while attracting magnetic or electric fields create a mass attracting force. This vacuum manipulation process.. used to propel a mass that contains field sources that perturb the vacuum. .. the creation of a repulsion point in space through the interference of</a:t>
            </a:r>
          </a:p>
          <a:p>
            <a:pPr marL="0" indent="0">
              <a:buNone/>
            </a:pPr>
            <a:r>
              <a:rPr lang="en-US" sz="5600" b="1" dirty="0">
                <a:latin typeface="Arial" panose="020B0604020202020204" pitchFamily="34" charset="0"/>
                <a:cs typeface="Arial" panose="020B0604020202020204" pitchFamily="34" charset="0"/>
              </a:rPr>
              <a:t>two or more </a:t>
            </a:r>
            <a:r>
              <a:rPr lang="en-US" sz="5600" b="1" dirty="0">
                <a:highlight>
                  <a:srgbClr val="FFFF00"/>
                </a:highlight>
                <a:latin typeface="Arial" panose="020B0604020202020204" pitchFamily="34" charset="0"/>
                <a:cs typeface="Arial" panose="020B0604020202020204" pitchFamily="34" charset="0"/>
              </a:rPr>
              <a:t>longitudinal ELECTRO dynamic (micro) waves</a:t>
            </a:r>
            <a:endParaRPr lang="en-US" sz="6400" b="1" dirty="0">
              <a:highlight>
                <a:srgbClr val="FFFF00"/>
              </a:highligh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90AA6FA-260E-64E4-C705-A81C799DC302}"/>
              </a:ext>
            </a:extLst>
          </p:cNvPr>
          <p:cNvSpPr txBox="1"/>
          <p:nvPr/>
        </p:nvSpPr>
        <p:spPr>
          <a:xfrm>
            <a:off x="0" y="0"/>
            <a:ext cx="4267200" cy="923330"/>
          </a:xfrm>
          <a:prstGeom prst="rect">
            <a:avLst/>
          </a:prstGeom>
          <a:noFill/>
        </p:spPr>
        <p:txBody>
          <a:bodyPr wrap="square">
            <a:spAutoFit/>
          </a:bodyPr>
          <a:lstStyle/>
          <a:p>
            <a:r>
              <a:rPr lang="en-US" sz="1800" b="1" dirty="0">
                <a:latin typeface="+mj-lt"/>
              </a:rPr>
              <a:t>United States US 20120092107A1 (12) </a:t>
            </a:r>
          </a:p>
          <a:p>
            <a:r>
              <a:rPr lang="en-US" sz="1800" b="1" dirty="0">
                <a:latin typeface="+mj-lt"/>
              </a:rPr>
              <a:t>Baptista De Alves Martins (43) </a:t>
            </a:r>
          </a:p>
          <a:p>
            <a:r>
              <a:rPr lang="en-US" sz="1800" b="1" dirty="0">
                <a:latin typeface="+mj-lt"/>
              </a:rPr>
              <a:t>Pub. Date: Apr. 19, 2012</a:t>
            </a:r>
          </a:p>
        </p:txBody>
      </p:sp>
      <p:sp>
        <p:nvSpPr>
          <p:cNvPr id="4" name="TextBox 3">
            <a:extLst>
              <a:ext uri="{FF2B5EF4-FFF2-40B4-BE49-F238E27FC236}">
                <a16:creationId xmlns:a16="http://schemas.microsoft.com/office/drawing/2014/main" id="{2DA93A52-68CF-A56A-40EB-37074CBA9707}"/>
              </a:ext>
            </a:extLst>
          </p:cNvPr>
          <p:cNvSpPr txBox="1"/>
          <p:nvPr/>
        </p:nvSpPr>
        <p:spPr>
          <a:xfrm>
            <a:off x="4267200" y="10078"/>
            <a:ext cx="4724400" cy="646331"/>
          </a:xfrm>
          <a:prstGeom prst="rect">
            <a:avLst/>
          </a:prstGeom>
          <a:noFill/>
        </p:spPr>
        <p:txBody>
          <a:bodyPr wrap="square">
            <a:spAutoFit/>
          </a:bodyPr>
          <a:lstStyle/>
          <a:p>
            <a:r>
              <a:rPr lang="en-US" sz="1800" b="1" dirty="0">
                <a:latin typeface="+mj-lt"/>
              </a:rPr>
              <a:t>PROPULSION SYSTEM USING THE ANTIGRAVITY FORCE OF THE VACUUM  </a:t>
            </a:r>
          </a:p>
        </p:txBody>
      </p:sp>
      <p:pic>
        <p:nvPicPr>
          <p:cNvPr id="6" name="Picture 5">
            <a:extLst>
              <a:ext uri="{FF2B5EF4-FFF2-40B4-BE49-F238E27FC236}">
                <a16:creationId xmlns:a16="http://schemas.microsoft.com/office/drawing/2014/main" id="{87308503-B9A8-D72D-44F1-B35FC8349659}"/>
              </a:ext>
            </a:extLst>
          </p:cNvPr>
          <p:cNvPicPr/>
          <p:nvPr/>
        </p:nvPicPr>
        <p:blipFill>
          <a:blip r:embed="rId2"/>
          <a:stretch>
            <a:fillRect/>
          </a:stretch>
        </p:blipFill>
        <p:spPr>
          <a:xfrm>
            <a:off x="6194323" y="658755"/>
            <a:ext cx="1491986" cy="1235318"/>
          </a:xfrm>
          <a:prstGeom prst="rect">
            <a:avLst/>
          </a:prstGeom>
          <a:ln w="12700">
            <a:solidFill>
              <a:schemeClr val="tx1"/>
            </a:solidFill>
          </a:ln>
        </p:spPr>
      </p:pic>
      <p:pic>
        <p:nvPicPr>
          <p:cNvPr id="7" name="Picture 2" descr="Niles Johnson : Hopf Fibration Video">
            <a:extLst>
              <a:ext uri="{FF2B5EF4-FFF2-40B4-BE49-F238E27FC236}">
                <a16:creationId xmlns:a16="http://schemas.microsoft.com/office/drawing/2014/main" id="{AB3DBB63-DE4A-38A0-FC4D-0C1875A842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06" t="14177" r="30478" b="31604"/>
          <a:stretch/>
        </p:blipFill>
        <p:spPr bwMode="auto">
          <a:xfrm>
            <a:off x="7686309" y="666487"/>
            <a:ext cx="1450946" cy="12275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F50605-9CD7-31B0-4941-DE20F3FB66D5}"/>
              </a:ext>
            </a:extLst>
          </p:cNvPr>
          <p:cNvPicPr>
            <a:picLocks noChangeAspect="1"/>
          </p:cNvPicPr>
          <p:nvPr/>
        </p:nvPicPr>
        <p:blipFill>
          <a:blip r:embed="rId4"/>
          <a:stretch>
            <a:fillRect/>
          </a:stretch>
        </p:blipFill>
        <p:spPr>
          <a:xfrm>
            <a:off x="8359941" y="1530327"/>
            <a:ext cx="853514" cy="506012"/>
          </a:xfrm>
          <a:prstGeom prst="rect">
            <a:avLst/>
          </a:prstGeom>
        </p:spPr>
      </p:pic>
      <p:pic>
        <p:nvPicPr>
          <p:cNvPr id="9" name="Picture 8">
            <a:extLst>
              <a:ext uri="{FF2B5EF4-FFF2-40B4-BE49-F238E27FC236}">
                <a16:creationId xmlns:a16="http://schemas.microsoft.com/office/drawing/2014/main" id="{E588DE6D-FC00-4066-96AC-DABAC81194D2}"/>
              </a:ext>
            </a:extLst>
          </p:cNvPr>
          <p:cNvPicPr/>
          <p:nvPr/>
        </p:nvPicPr>
        <p:blipFill>
          <a:blip r:embed="rId5"/>
          <a:stretch>
            <a:fillRect/>
          </a:stretch>
        </p:blipFill>
        <p:spPr>
          <a:xfrm>
            <a:off x="6194324" y="1914781"/>
            <a:ext cx="1491985" cy="1019969"/>
          </a:xfrm>
          <a:prstGeom prst="rect">
            <a:avLst/>
          </a:prstGeom>
        </p:spPr>
      </p:pic>
      <p:sp>
        <p:nvSpPr>
          <p:cNvPr id="10" name="TextBox 9">
            <a:extLst>
              <a:ext uri="{FF2B5EF4-FFF2-40B4-BE49-F238E27FC236}">
                <a16:creationId xmlns:a16="http://schemas.microsoft.com/office/drawing/2014/main" id="{5BECE5EC-B100-7405-E17B-48CD451F1125}"/>
              </a:ext>
            </a:extLst>
          </p:cNvPr>
          <p:cNvSpPr txBox="1"/>
          <p:nvPr/>
        </p:nvSpPr>
        <p:spPr>
          <a:xfrm>
            <a:off x="6108304" y="2522093"/>
            <a:ext cx="492443" cy="461665"/>
          </a:xfrm>
          <a:prstGeom prst="rect">
            <a:avLst/>
          </a:prstGeom>
          <a:noFill/>
        </p:spPr>
        <p:txBody>
          <a:bodyPr wrap="none" rtlCol="0">
            <a:spAutoFit/>
          </a:bodyPr>
          <a:lstStyle/>
          <a:p>
            <a:r>
              <a:rPr lang="en-US" dirty="0">
                <a:latin typeface="+mj-lt"/>
              </a:rPr>
              <a:t>Fig</a:t>
            </a:r>
          </a:p>
          <a:p>
            <a:r>
              <a:rPr lang="en-US" dirty="0">
                <a:latin typeface="+mj-lt"/>
              </a:rPr>
              <a:t>10 d</a:t>
            </a:r>
          </a:p>
        </p:txBody>
      </p:sp>
      <p:sp>
        <p:nvSpPr>
          <p:cNvPr id="11" name="TextBox 10">
            <a:extLst>
              <a:ext uri="{FF2B5EF4-FFF2-40B4-BE49-F238E27FC236}">
                <a16:creationId xmlns:a16="http://schemas.microsoft.com/office/drawing/2014/main" id="{F0A44C87-BE4A-565A-586D-A4F0D12CABBE}"/>
              </a:ext>
            </a:extLst>
          </p:cNvPr>
          <p:cNvSpPr txBox="1"/>
          <p:nvPr/>
        </p:nvSpPr>
        <p:spPr>
          <a:xfrm>
            <a:off x="6118123" y="618563"/>
            <a:ext cx="758541" cy="276999"/>
          </a:xfrm>
          <a:prstGeom prst="rect">
            <a:avLst/>
          </a:prstGeom>
          <a:noFill/>
        </p:spPr>
        <p:txBody>
          <a:bodyPr wrap="none" rtlCol="0">
            <a:spAutoFit/>
          </a:bodyPr>
          <a:lstStyle/>
          <a:p>
            <a:r>
              <a:rPr lang="en-US" dirty="0">
                <a:latin typeface="+mj-lt"/>
              </a:rPr>
              <a:t>Fig 10 e</a:t>
            </a:r>
          </a:p>
        </p:txBody>
      </p:sp>
      <p:pic>
        <p:nvPicPr>
          <p:cNvPr id="12" name="Picture 11">
            <a:extLst>
              <a:ext uri="{FF2B5EF4-FFF2-40B4-BE49-F238E27FC236}">
                <a16:creationId xmlns:a16="http://schemas.microsoft.com/office/drawing/2014/main" id="{6A5574E9-CD09-4B0B-E9FF-DD028F2D5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7707294" y="1907376"/>
            <a:ext cx="1429960" cy="1027374"/>
          </a:xfrm>
          <a:prstGeom prst="rect">
            <a:avLst/>
          </a:prstGeom>
        </p:spPr>
      </p:pic>
      <p:sp>
        <p:nvSpPr>
          <p:cNvPr id="13" name="TextBox 12">
            <a:extLst>
              <a:ext uri="{FF2B5EF4-FFF2-40B4-BE49-F238E27FC236}">
                <a16:creationId xmlns:a16="http://schemas.microsoft.com/office/drawing/2014/main" id="{260663EA-0886-1E15-FF56-5D41F5F56706}"/>
              </a:ext>
            </a:extLst>
          </p:cNvPr>
          <p:cNvSpPr txBox="1"/>
          <p:nvPr/>
        </p:nvSpPr>
        <p:spPr>
          <a:xfrm>
            <a:off x="8580837" y="1914781"/>
            <a:ext cx="577402" cy="246221"/>
          </a:xfrm>
          <a:prstGeom prst="rect">
            <a:avLst/>
          </a:prstGeom>
          <a:noFill/>
        </p:spPr>
        <p:txBody>
          <a:bodyPr wrap="square" rtlCol="0">
            <a:spAutoFit/>
          </a:bodyPr>
          <a:lstStyle/>
          <a:p>
            <a:r>
              <a:rPr lang="en-US" sz="1000" dirty="0">
                <a:highlight>
                  <a:srgbClr val="00FF00"/>
                </a:highlight>
              </a:rPr>
              <a:t>WATER</a:t>
            </a:r>
          </a:p>
        </p:txBody>
      </p:sp>
      <p:sp>
        <p:nvSpPr>
          <p:cNvPr id="14" name="TextBox 13">
            <a:extLst>
              <a:ext uri="{FF2B5EF4-FFF2-40B4-BE49-F238E27FC236}">
                <a16:creationId xmlns:a16="http://schemas.microsoft.com/office/drawing/2014/main" id="{5397AF3C-2CB7-F92B-3529-93202E6B67C7}"/>
              </a:ext>
            </a:extLst>
          </p:cNvPr>
          <p:cNvSpPr txBox="1"/>
          <p:nvPr/>
        </p:nvSpPr>
        <p:spPr>
          <a:xfrm>
            <a:off x="8624118" y="2592646"/>
            <a:ext cx="534121" cy="400110"/>
          </a:xfrm>
          <a:prstGeom prst="rect">
            <a:avLst/>
          </a:prstGeom>
          <a:noFill/>
        </p:spPr>
        <p:txBody>
          <a:bodyPr wrap="none" rtlCol="0">
            <a:spAutoFit/>
          </a:bodyPr>
          <a:lstStyle/>
          <a:p>
            <a:r>
              <a:rPr lang="en-US" sz="1000" dirty="0">
                <a:highlight>
                  <a:srgbClr val="00FF00"/>
                </a:highlight>
              </a:rPr>
              <a:t>DROP</a:t>
            </a:r>
          </a:p>
          <a:p>
            <a:r>
              <a:rPr lang="en-US" sz="1000" dirty="0">
                <a:highlight>
                  <a:srgbClr val="00FF00"/>
                </a:highlight>
              </a:rPr>
              <a:t>MEME</a:t>
            </a:r>
          </a:p>
        </p:txBody>
      </p:sp>
      <p:sp>
        <p:nvSpPr>
          <p:cNvPr id="18" name="TextBox 17">
            <a:extLst>
              <a:ext uri="{FF2B5EF4-FFF2-40B4-BE49-F238E27FC236}">
                <a16:creationId xmlns:a16="http://schemas.microsoft.com/office/drawing/2014/main" id="{90584BC5-2561-268F-D4F6-4D6EC509FB05}"/>
              </a:ext>
            </a:extLst>
          </p:cNvPr>
          <p:cNvSpPr txBox="1"/>
          <p:nvPr/>
        </p:nvSpPr>
        <p:spPr>
          <a:xfrm>
            <a:off x="4204009" y="644546"/>
            <a:ext cx="2080249" cy="338554"/>
          </a:xfrm>
          <a:prstGeom prst="rect">
            <a:avLst/>
          </a:prstGeom>
          <a:noFill/>
        </p:spPr>
        <p:txBody>
          <a:bodyPr wrap="none" rtlCol="0">
            <a:spAutoFit/>
          </a:bodyPr>
          <a:lstStyle/>
          <a:p>
            <a:r>
              <a:rPr lang="en-US" sz="1600" dirty="0">
                <a:highlight>
                  <a:srgbClr val="00FF00"/>
                </a:highlight>
              </a:rPr>
              <a:t>ENERGY PRODUCTION</a:t>
            </a:r>
          </a:p>
        </p:txBody>
      </p:sp>
      <p:sp>
        <p:nvSpPr>
          <p:cNvPr id="27" name="TextBox 26">
            <a:extLst>
              <a:ext uri="{FF2B5EF4-FFF2-40B4-BE49-F238E27FC236}">
                <a16:creationId xmlns:a16="http://schemas.microsoft.com/office/drawing/2014/main" id="{E90EC432-4DD8-CE30-3B58-D435C96E1D80}"/>
              </a:ext>
            </a:extLst>
          </p:cNvPr>
          <p:cNvSpPr txBox="1"/>
          <p:nvPr/>
        </p:nvSpPr>
        <p:spPr>
          <a:xfrm>
            <a:off x="-76200" y="5702849"/>
            <a:ext cx="1375459" cy="430887"/>
          </a:xfrm>
          <a:prstGeom prst="rect">
            <a:avLst/>
          </a:prstGeom>
          <a:noFill/>
        </p:spPr>
        <p:txBody>
          <a:bodyPr wrap="square" rtlCol="0">
            <a:spAutoFit/>
          </a:bodyPr>
          <a:lstStyle/>
          <a:p>
            <a:r>
              <a:rPr lang="en-US" sz="1100" dirty="0">
                <a:solidFill>
                  <a:schemeClr val="accent1"/>
                </a:solidFill>
              </a:rPr>
              <a:t>CLOSER= </a:t>
            </a:r>
          </a:p>
          <a:p>
            <a:r>
              <a:rPr lang="en-US" sz="1100" dirty="0">
                <a:solidFill>
                  <a:schemeClr val="accent1"/>
                </a:solidFill>
              </a:rPr>
              <a:t>CHEAPER</a:t>
            </a:r>
          </a:p>
        </p:txBody>
      </p:sp>
      <p:pic>
        <p:nvPicPr>
          <p:cNvPr id="37" name="Picture 139" descr="MC900149716[1]">
            <a:extLst>
              <a:ext uri="{FF2B5EF4-FFF2-40B4-BE49-F238E27FC236}">
                <a16:creationId xmlns:a16="http://schemas.microsoft.com/office/drawing/2014/main" id="{BBFCB5EF-EC07-5381-3D8B-1352A2C9EFDA}"/>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0799" y="370085"/>
            <a:ext cx="828301" cy="66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7" descr="A collage of diagrams and diagrams&#10;&#10;Description automatically generated">
            <a:extLst>
              <a:ext uri="{FF2B5EF4-FFF2-40B4-BE49-F238E27FC236}">
                <a16:creationId xmlns:a16="http://schemas.microsoft.com/office/drawing/2014/main" id="{7C151BA3-B394-4927-E479-40227ED67D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355" y="2942155"/>
            <a:ext cx="9144000" cy="3929841"/>
          </a:xfrm>
          <a:prstGeom prst="rect">
            <a:avLst/>
          </a:prstGeom>
        </p:spPr>
      </p:pic>
      <p:pic>
        <p:nvPicPr>
          <p:cNvPr id="49" name="Picture 32">
            <a:extLst>
              <a:ext uri="{FF2B5EF4-FFF2-40B4-BE49-F238E27FC236}">
                <a16:creationId xmlns:a16="http://schemas.microsoft.com/office/drawing/2014/main" id="{3945F93B-ED11-D0AF-D414-3FC4357D9443}"/>
              </a:ext>
            </a:extLst>
          </p:cNvPr>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55096" y="2709128"/>
            <a:ext cx="518243" cy="22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1956" descr="w_01zlzi[1]">
            <a:extLst>
              <a:ext uri="{FF2B5EF4-FFF2-40B4-BE49-F238E27FC236}">
                <a16:creationId xmlns:a16="http://schemas.microsoft.com/office/drawing/2014/main" id="{F87172A9-8517-90CA-E725-7E076AE2765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58855" y="1124607"/>
            <a:ext cx="477152" cy="536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7" descr="rgfiahjg[1]">
            <a:extLst>
              <a:ext uri="{FF2B5EF4-FFF2-40B4-BE49-F238E27FC236}">
                <a16:creationId xmlns:a16="http://schemas.microsoft.com/office/drawing/2014/main" id="{0147648C-FD1E-F70A-5B94-8636E260F3C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4381" y="2396261"/>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3016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A056C4B-D8D3-59E3-3EFF-582CFCA51041}"/>
              </a:ext>
            </a:extLst>
          </p:cNvPr>
          <p:cNvSpPr/>
          <p:nvPr/>
        </p:nvSpPr>
        <p:spPr bwMode="auto">
          <a:xfrm>
            <a:off x="0" y="-14080"/>
            <a:ext cx="9144000" cy="686745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5E7DD59D-8A94-1CD5-F410-5DD6B22A9DCA}"/>
              </a:ext>
            </a:extLst>
          </p:cNvPr>
          <p:cNvSpPr txBox="1"/>
          <p:nvPr/>
        </p:nvSpPr>
        <p:spPr>
          <a:xfrm>
            <a:off x="3070944" y="-65625"/>
            <a:ext cx="4572000" cy="1323439"/>
          </a:xfrm>
          <a:prstGeom prst="rect">
            <a:avLst/>
          </a:prstGeom>
          <a:noFill/>
        </p:spPr>
        <p:txBody>
          <a:bodyPr wrap="square">
            <a:spAutoFit/>
          </a:bodyPr>
          <a:lstStyle/>
          <a:p>
            <a:r>
              <a:rPr lang="en-US" sz="2000" dirty="0">
                <a:latin typeface="+mn-lt"/>
              </a:rPr>
              <a:t>“When space-time spins, it creates mass. It produces energy in space that radiates. This radiation is what we call mass”. Nassim </a:t>
            </a:r>
            <a:r>
              <a:rPr lang="en-US" sz="2000" dirty="0" err="1">
                <a:latin typeface="+mn-lt"/>
              </a:rPr>
              <a:t>Haramein</a:t>
            </a:r>
            <a:endParaRPr lang="en-US" sz="2000" dirty="0">
              <a:latin typeface="+mn-lt"/>
            </a:endParaRPr>
          </a:p>
        </p:txBody>
      </p:sp>
      <p:pic>
        <p:nvPicPr>
          <p:cNvPr id="4" name="Picture 3">
            <a:extLst>
              <a:ext uri="{FF2B5EF4-FFF2-40B4-BE49-F238E27FC236}">
                <a16:creationId xmlns:a16="http://schemas.microsoft.com/office/drawing/2014/main" id="{B2CD404A-E0EF-1BB8-0EA6-FD5A51C50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7554843" y="802920"/>
            <a:ext cx="1573763" cy="1007768"/>
          </a:xfrm>
          <a:prstGeom prst="rect">
            <a:avLst/>
          </a:prstGeom>
        </p:spPr>
      </p:pic>
      <p:pic>
        <p:nvPicPr>
          <p:cNvPr id="5" name="Picture 210" descr="rsz_tesla_final">
            <a:extLst>
              <a:ext uri="{FF2B5EF4-FFF2-40B4-BE49-F238E27FC236}">
                <a16:creationId xmlns:a16="http://schemas.microsoft.com/office/drawing/2014/main" id="{D963DBCB-54A5-AB50-7088-68885168D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201" t="10020" r="6976" b="19833"/>
          <a:stretch>
            <a:fillRect/>
          </a:stretch>
        </p:blipFill>
        <p:spPr bwMode="auto">
          <a:xfrm>
            <a:off x="-103400" y="-14080"/>
            <a:ext cx="3296656" cy="161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http://www.ourenergypolicy.org/wp-content/uploads/2013/08/microgrids.jpg">
            <a:extLst>
              <a:ext uri="{FF2B5EF4-FFF2-40B4-BE49-F238E27FC236}">
                <a16:creationId xmlns:a16="http://schemas.microsoft.com/office/drawing/2014/main" id="{650E0A9F-4746-755D-AA09-AF98AD957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7" y="4622"/>
            <a:ext cx="1690337" cy="9818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BB1C5C6-57EB-118F-9556-0A2CECB4D845}"/>
              </a:ext>
            </a:extLst>
          </p:cNvPr>
          <p:cNvSpPr txBox="1"/>
          <p:nvPr/>
        </p:nvSpPr>
        <p:spPr>
          <a:xfrm>
            <a:off x="-35407" y="418875"/>
            <a:ext cx="1375459" cy="430887"/>
          </a:xfrm>
          <a:prstGeom prst="rect">
            <a:avLst/>
          </a:prstGeom>
          <a:noFill/>
        </p:spPr>
        <p:txBody>
          <a:bodyPr wrap="square" rtlCol="0">
            <a:spAutoFit/>
          </a:bodyPr>
          <a:lstStyle/>
          <a:p>
            <a:r>
              <a:rPr lang="en-US" sz="1100" dirty="0">
                <a:solidFill>
                  <a:schemeClr val="accent1"/>
                </a:solidFill>
              </a:rPr>
              <a:t>CLOSER= </a:t>
            </a:r>
          </a:p>
          <a:p>
            <a:r>
              <a:rPr lang="en-US" sz="1100" dirty="0">
                <a:solidFill>
                  <a:schemeClr val="accent1"/>
                </a:solidFill>
              </a:rPr>
              <a:t>CHEAPER</a:t>
            </a:r>
          </a:p>
        </p:txBody>
      </p:sp>
      <p:sp>
        <p:nvSpPr>
          <p:cNvPr id="8" name="TextBox 7">
            <a:extLst>
              <a:ext uri="{FF2B5EF4-FFF2-40B4-BE49-F238E27FC236}">
                <a16:creationId xmlns:a16="http://schemas.microsoft.com/office/drawing/2014/main" id="{53497BEA-1502-06AC-20D9-2C9D87C219E5}"/>
              </a:ext>
            </a:extLst>
          </p:cNvPr>
          <p:cNvSpPr txBox="1"/>
          <p:nvPr/>
        </p:nvSpPr>
        <p:spPr>
          <a:xfrm>
            <a:off x="-8791" y="-13747"/>
            <a:ext cx="1800493" cy="230832"/>
          </a:xfrm>
          <a:prstGeom prst="rect">
            <a:avLst/>
          </a:prstGeom>
          <a:noFill/>
        </p:spPr>
        <p:txBody>
          <a:bodyPr wrap="none" rtlCol="0">
            <a:spAutoFit/>
          </a:bodyPr>
          <a:lstStyle/>
          <a:p>
            <a:r>
              <a:rPr lang="en-US" sz="900" dirty="0">
                <a:solidFill>
                  <a:schemeClr val="accent1"/>
                </a:solidFill>
              </a:rPr>
              <a:t>Energy Attenuates over Distances</a:t>
            </a:r>
          </a:p>
        </p:txBody>
      </p:sp>
      <p:sp>
        <p:nvSpPr>
          <p:cNvPr id="9" name="TextBox 8">
            <a:extLst>
              <a:ext uri="{FF2B5EF4-FFF2-40B4-BE49-F238E27FC236}">
                <a16:creationId xmlns:a16="http://schemas.microsoft.com/office/drawing/2014/main" id="{D0A925FA-307D-D914-0DB4-4CDCB1E516AC}"/>
              </a:ext>
            </a:extLst>
          </p:cNvPr>
          <p:cNvSpPr txBox="1"/>
          <p:nvPr/>
        </p:nvSpPr>
        <p:spPr>
          <a:xfrm>
            <a:off x="-35407" y="787540"/>
            <a:ext cx="1763624" cy="246221"/>
          </a:xfrm>
          <a:prstGeom prst="rect">
            <a:avLst/>
          </a:prstGeom>
          <a:noFill/>
        </p:spPr>
        <p:txBody>
          <a:bodyPr wrap="none" rtlCol="0">
            <a:spAutoFit/>
          </a:bodyPr>
          <a:lstStyle/>
          <a:p>
            <a:r>
              <a:rPr lang="en-US" sz="1000" dirty="0">
                <a:highlight>
                  <a:srgbClr val="00FF00"/>
                </a:highlight>
              </a:rPr>
              <a:t>SLA Service Level Agreements</a:t>
            </a:r>
          </a:p>
        </p:txBody>
      </p:sp>
      <p:sp>
        <p:nvSpPr>
          <p:cNvPr id="11" name="TextBox 10">
            <a:extLst>
              <a:ext uri="{FF2B5EF4-FFF2-40B4-BE49-F238E27FC236}">
                <a16:creationId xmlns:a16="http://schemas.microsoft.com/office/drawing/2014/main" id="{C6DAC861-AA5B-762E-2F2B-DC97D7274ABB}"/>
              </a:ext>
            </a:extLst>
          </p:cNvPr>
          <p:cNvSpPr txBox="1"/>
          <p:nvPr/>
        </p:nvSpPr>
        <p:spPr>
          <a:xfrm>
            <a:off x="3070944" y="1141679"/>
            <a:ext cx="4553339" cy="646331"/>
          </a:xfrm>
          <a:prstGeom prst="rect">
            <a:avLst/>
          </a:prstGeom>
          <a:noFill/>
        </p:spPr>
        <p:txBody>
          <a:bodyPr wrap="square">
            <a:spAutoFit/>
          </a:bodyPr>
          <a:lstStyle/>
          <a:p>
            <a:r>
              <a:rPr lang="en-US" dirty="0">
                <a:highlight>
                  <a:srgbClr val="00FF00"/>
                </a:highlight>
                <a:latin typeface="+mj-lt"/>
              </a:rPr>
              <a:t>Nassim </a:t>
            </a:r>
            <a:r>
              <a:rPr lang="en-US" dirty="0" err="1">
                <a:highlight>
                  <a:srgbClr val="00FF00"/>
                </a:highlight>
                <a:latin typeface="+mj-lt"/>
              </a:rPr>
              <a:t>Haramein’s</a:t>
            </a:r>
            <a:r>
              <a:rPr lang="en-US" dirty="0">
                <a:highlight>
                  <a:srgbClr val="00FF00"/>
                </a:highlight>
                <a:latin typeface="+mj-lt"/>
              </a:rPr>
              <a:t> work is geometrically based, at the fundamental level spacetime = honeycomb of overlapping spheres of energy each having a singularity at its center. </a:t>
            </a:r>
          </a:p>
        </p:txBody>
      </p:sp>
      <p:sp>
        <p:nvSpPr>
          <p:cNvPr id="13" name="TextBox 12">
            <a:extLst>
              <a:ext uri="{FF2B5EF4-FFF2-40B4-BE49-F238E27FC236}">
                <a16:creationId xmlns:a16="http://schemas.microsoft.com/office/drawing/2014/main" id="{F121A08A-4EB3-89F9-54FA-12FD1C8F98AC}"/>
              </a:ext>
            </a:extLst>
          </p:cNvPr>
          <p:cNvSpPr txBox="1"/>
          <p:nvPr/>
        </p:nvSpPr>
        <p:spPr>
          <a:xfrm>
            <a:off x="161738" y="1443520"/>
            <a:ext cx="2362978" cy="707886"/>
          </a:xfrm>
          <a:prstGeom prst="rect">
            <a:avLst/>
          </a:prstGeom>
          <a:noFill/>
        </p:spPr>
        <p:txBody>
          <a:bodyPr wrap="square">
            <a:spAutoFit/>
          </a:bodyPr>
          <a:lstStyle/>
          <a:p>
            <a:pPr algn="l"/>
            <a:r>
              <a:rPr lang="en-US" sz="2000" b="1" i="0" dirty="0">
                <a:solidFill>
                  <a:srgbClr val="0F0F0F"/>
                </a:solidFill>
                <a:effectLst/>
                <a:latin typeface="+mj-lt"/>
              </a:rPr>
              <a:t>Harmonic Sphere Flux Resonator </a:t>
            </a:r>
          </a:p>
        </p:txBody>
      </p:sp>
      <p:pic>
        <p:nvPicPr>
          <p:cNvPr id="1028" name="Picture 4" descr="(1)Schematic illustration of the system, a YIG sphere is placed in the maximum magnetic field of a microwave cavity mode. And an uniform external bias magnetic field H is applied along the z-direction to bias the YIG sphere. The enlarged YIG sphere on the right illustrates how the dynamic magnetization of magnon (vertical black arrows) causes the deformation (compression along the y-direction) of the YIG sphere (and vice versa), which rotates at the magnon frequency. Furthermore, a microwave source is used to drive the magnon mode. It's important to note that the bias magnetic field (z direction), the drive magnetic field (y direction), and the magnetic field (x direction) of the cavity mode are mutually perpendicular at the site of the YIG sphere.(2)The equivalent coupled-harmonic-resonator model. (3)Energy levels forming the three-level configuration, denotes the number state with">
            <a:extLst>
              <a:ext uri="{FF2B5EF4-FFF2-40B4-BE49-F238E27FC236}">
                <a16:creationId xmlns:a16="http://schemas.microsoft.com/office/drawing/2014/main" id="{A858FD77-73EE-E4C0-F58A-B8637E339C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624" t="16201" b="5041"/>
          <a:stretch/>
        </p:blipFill>
        <p:spPr bwMode="auto">
          <a:xfrm>
            <a:off x="152400" y="2322087"/>
            <a:ext cx="5519247" cy="358205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D2B4FCB-15D9-533C-5C41-1225DD95A3A3}"/>
              </a:ext>
            </a:extLst>
          </p:cNvPr>
          <p:cNvSpPr txBox="1"/>
          <p:nvPr/>
        </p:nvSpPr>
        <p:spPr>
          <a:xfrm>
            <a:off x="3538173" y="2361257"/>
            <a:ext cx="2272077" cy="1077218"/>
          </a:xfrm>
          <a:prstGeom prst="rect">
            <a:avLst/>
          </a:prstGeom>
          <a:noFill/>
        </p:spPr>
        <p:txBody>
          <a:bodyPr wrap="square">
            <a:spAutoFit/>
          </a:bodyPr>
          <a:lstStyle/>
          <a:p>
            <a:r>
              <a:rPr lang="en-US" sz="1600" dirty="0"/>
              <a:t>YIG sphere placed in </a:t>
            </a:r>
          </a:p>
          <a:p>
            <a:r>
              <a:rPr lang="en-US" sz="1600" dirty="0"/>
              <a:t>maximum magnetic</a:t>
            </a:r>
          </a:p>
          <a:p>
            <a:r>
              <a:rPr lang="en-US" sz="1600" dirty="0"/>
              <a:t>field of a microwave </a:t>
            </a:r>
          </a:p>
          <a:p>
            <a:r>
              <a:rPr lang="en-US" sz="1600" dirty="0"/>
              <a:t>cavity mode.</a:t>
            </a:r>
          </a:p>
        </p:txBody>
      </p:sp>
      <p:sp>
        <p:nvSpPr>
          <p:cNvPr id="17" name="TextBox 16">
            <a:extLst>
              <a:ext uri="{FF2B5EF4-FFF2-40B4-BE49-F238E27FC236}">
                <a16:creationId xmlns:a16="http://schemas.microsoft.com/office/drawing/2014/main" id="{7E5A3C32-CB97-2D18-B2B4-30DF3A889343}"/>
              </a:ext>
            </a:extLst>
          </p:cNvPr>
          <p:cNvSpPr txBox="1"/>
          <p:nvPr/>
        </p:nvSpPr>
        <p:spPr>
          <a:xfrm>
            <a:off x="87313" y="4681253"/>
            <a:ext cx="1317648" cy="307777"/>
          </a:xfrm>
          <a:prstGeom prst="rect">
            <a:avLst/>
          </a:prstGeom>
          <a:noFill/>
        </p:spPr>
        <p:txBody>
          <a:bodyPr wrap="square">
            <a:spAutoFit/>
          </a:bodyPr>
          <a:lstStyle/>
          <a:p>
            <a:r>
              <a:rPr lang="en-US" sz="1400" dirty="0"/>
              <a:t>Fig 1 - Li Zheng</a:t>
            </a:r>
          </a:p>
        </p:txBody>
      </p:sp>
      <p:sp>
        <p:nvSpPr>
          <p:cNvPr id="19" name="TextBox 18">
            <a:extLst>
              <a:ext uri="{FF2B5EF4-FFF2-40B4-BE49-F238E27FC236}">
                <a16:creationId xmlns:a16="http://schemas.microsoft.com/office/drawing/2014/main" id="{3813B879-5B1B-8A60-C4D0-BC0D6447BE68}"/>
              </a:ext>
            </a:extLst>
          </p:cNvPr>
          <p:cNvSpPr txBox="1"/>
          <p:nvPr/>
        </p:nvSpPr>
        <p:spPr>
          <a:xfrm>
            <a:off x="1492274" y="4647025"/>
            <a:ext cx="4188164" cy="276999"/>
          </a:xfrm>
          <a:prstGeom prst="rect">
            <a:avLst/>
          </a:prstGeom>
          <a:noFill/>
        </p:spPr>
        <p:txBody>
          <a:bodyPr wrap="square">
            <a:spAutoFit/>
          </a:bodyPr>
          <a:lstStyle/>
          <a:p>
            <a:r>
              <a:rPr lang="en-US" dirty="0"/>
              <a:t>YIG sphere and the uniform external bias magnetic        field. </a:t>
            </a:r>
          </a:p>
        </p:txBody>
      </p:sp>
      <p:sp>
        <p:nvSpPr>
          <p:cNvPr id="21" name="TextBox 20">
            <a:extLst>
              <a:ext uri="{FF2B5EF4-FFF2-40B4-BE49-F238E27FC236}">
                <a16:creationId xmlns:a16="http://schemas.microsoft.com/office/drawing/2014/main" id="{DD3BAF15-B4BF-0FF2-C44B-1DDAFEF11A15}"/>
              </a:ext>
            </a:extLst>
          </p:cNvPr>
          <p:cNvSpPr txBox="1"/>
          <p:nvPr/>
        </p:nvSpPr>
        <p:spPr>
          <a:xfrm>
            <a:off x="2492688" y="1712778"/>
            <a:ext cx="6595241" cy="646331"/>
          </a:xfrm>
          <a:prstGeom prst="rect">
            <a:avLst/>
          </a:prstGeom>
          <a:noFill/>
        </p:spPr>
        <p:txBody>
          <a:bodyPr wrap="square">
            <a:spAutoFit/>
          </a:bodyPr>
          <a:lstStyle/>
          <a:p>
            <a:r>
              <a:rPr lang="en-US" dirty="0"/>
              <a:t>Yttrium iron garnet spheres serve as magnetically tunable filters and resonators for microwave frequencies. YIG filters are used for their high Q factors, typically between 100 and 200. </a:t>
            </a:r>
          </a:p>
          <a:p>
            <a:r>
              <a:rPr lang="en-US" dirty="0"/>
              <a:t>Sphere made from a single crystal of synthetic yttrium iron garnet acts as a resonator. Wikipedia</a:t>
            </a:r>
          </a:p>
        </p:txBody>
      </p:sp>
      <p:pic>
        <p:nvPicPr>
          <p:cNvPr id="1030" name="Picture 6">
            <a:extLst>
              <a:ext uri="{FF2B5EF4-FFF2-40B4-BE49-F238E27FC236}">
                <a16:creationId xmlns:a16="http://schemas.microsoft.com/office/drawing/2014/main" id="{EE18B333-CABD-13F8-ED2F-9A22EAB028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8084" y="2328767"/>
            <a:ext cx="3445916" cy="242238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7BDE4A1-0C23-2E89-4A98-46DA80F9598F}"/>
              </a:ext>
            </a:extLst>
          </p:cNvPr>
          <p:cNvSpPr txBox="1"/>
          <p:nvPr/>
        </p:nvSpPr>
        <p:spPr>
          <a:xfrm>
            <a:off x="5641118" y="4729723"/>
            <a:ext cx="3581400" cy="830997"/>
          </a:xfrm>
          <a:prstGeom prst="rect">
            <a:avLst/>
          </a:prstGeom>
          <a:noFill/>
        </p:spPr>
        <p:txBody>
          <a:bodyPr wrap="square">
            <a:spAutoFit/>
          </a:bodyPr>
          <a:lstStyle/>
          <a:p>
            <a:r>
              <a:rPr lang="en-US" dirty="0"/>
              <a:t>YIG/graphene structures and the electrodes used to measure the dc voltage due to the IREE charge current in the graphene layer resulting from the spin currents generated by microwave FMR spin pumping. </a:t>
            </a:r>
          </a:p>
        </p:txBody>
      </p:sp>
      <p:sp>
        <p:nvSpPr>
          <p:cNvPr id="25" name="TextBox 24">
            <a:extLst>
              <a:ext uri="{FF2B5EF4-FFF2-40B4-BE49-F238E27FC236}">
                <a16:creationId xmlns:a16="http://schemas.microsoft.com/office/drawing/2014/main" id="{70C262ED-A277-DB69-8380-65B7B65021C5}"/>
              </a:ext>
            </a:extLst>
          </p:cNvPr>
          <p:cNvSpPr txBox="1"/>
          <p:nvPr/>
        </p:nvSpPr>
        <p:spPr>
          <a:xfrm>
            <a:off x="110795" y="5947913"/>
            <a:ext cx="8977134" cy="830997"/>
          </a:xfrm>
          <a:prstGeom prst="rect">
            <a:avLst/>
          </a:prstGeom>
          <a:solidFill>
            <a:schemeClr val="tx1"/>
          </a:solidFill>
        </p:spPr>
        <p:txBody>
          <a:bodyPr wrap="square">
            <a:spAutoFit/>
          </a:bodyPr>
          <a:lstStyle/>
          <a:p>
            <a:r>
              <a:rPr lang="en-US" dirty="0">
                <a:solidFill>
                  <a:schemeClr val="bg1"/>
                </a:solidFill>
              </a:rPr>
              <a:t>The creation of </a:t>
            </a:r>
            <a:r>
              <a:rPr lang="en-US" dirty="0" err="1">
                <a:solidFill>
                  <a:schemeClr val="bg1"/>
                </a:solidFill>
              </a:rPr>
              <a:t>spinlogic</a:t>
            </a:r>
            <a:r>
              <a:rPr lang="en-US" dirty="0">
                <a:solidFill>
                  <a:schemeClr val="bg1"/>
                </a:solidFill>
              </a:rPr>
              <a:t> devices, which allow the control and transport of the spin current over long distances, is one of the major research challenges in spintronics. In this regard, graphene-a single atomic layer of carbon atoms in a honeycomb lattice [see Fig. </a:t>
            </a:r>
          </a:p>
          <a:p>
            <a:r>
              <a:rPr lang="en-US" dirty="0">
                <a:solidFill>
                  <a:schemeClr val="bg1"/>
                </a:solidFill>
              </a:rPr>
              <a:t>1(c)]-has attracted great attention as a promising material for spin-based devices due to its exceptional electronic transport </a:t>
            </a:r>
          </a:p>
          <a:p>
            <a:r>
              <a:rPr lang="en-US" dirty="0">
                <a:solidFill>
                  <a:schemeClr val="bg1"/>
                </a:solidFill>
              </a:rPr>
              <a:t>properties, excellent charge carrier mobility, quantum transport, long spin diffusion lengths, and spin relaxation times [42]</a:t>
            </a:r>
          </a:p>
        </p:txBody>
      </p:sp>
      <p:pic>
        <p:nvPicPr>
          <p:cNvPr id="26" name="Picture 2" descr="Photo published for GREENEUM 10 07 17">
            <a:extLst>
              <a:ext uri="{FF2B5EF4-FFF2-40B4-BE49-F238E27FC236}">
                <a16:creationId xmlns:a16="http://schemas.microsoft.com/office/drawing/2014/main" id="{1065F9E5-4153-0D59-5164-5C2CEDB3BE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3800" y="0"/>
            <a:ext cx="1573763" cy="8103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B0C04DAD-BA31-76D1-C211-EBE8DC2329DD}"/>
              </a:ext>
            </a:extLst>
          </p:cNvPr>
          <p:cNvSpPr txBox="1"/>
          <p:nvPr/>
        </p:nvSpPr>
        <p:spPr>
          <a:xfrm>
            <a:off x="7453922" y="-52220"/>
            <a:ext cx="1690078" cy="307777"/>
          </a:xfrm>
          <a:prstGeom prst="rect">
            <a:avLst/>
          </a:prstGeom>
          <a:noFill/>
        </p:spPr>
        <p:txBody>
          <a:bodyPr wrap="none" rtlCol="0">
            <a:spAutoFit/>
          </a:bodyPr>
          <a:lstStyle/>
          <a:p>
            <a:r>
              <a:rPr lang="en-US" sz="1400" dirty="0">
                <a:highlight>
                  <a:srgbClr val="00FF00"/>
                </a:highlight>
              </a:rPr>
              <a:t>ENERGEUM TOKENS</a:t>
            </a:r>
          </a:p>
        </p:txBody>
      </p:sp>
      <p:sp>
        <p:nvSpPr>
          <p:cNvPr id="28" name="TextBox 27">
            <a:extLst>
              <a:ext uri="{FF2B5EF4-FFF2-40B4-BE49-F238E27FC236}">
                <a16:creationId xmlns:a16="http://schemas.microsoft.com/office/drawing/2014/main" id="{41262F79-4ED0-6EA9-CAFE-A87D762FF45B}"/>
              </a:ext>
            </a:extLst>
          </p:cNvPr>
          <p:cNvSpPr txBox="1"/>
          <p:nvPr/>
        </p:nvSpPr>
        <p:spPr>
          <a:xfrm>
            <a:off x="7463253" y="599645"/>
            <a:ext cx="1624676" cy="276999"/>
          </a:xfrm>
          <a:prstGeom prst="rect">
            <a:avLst/>
          </a:prstGeom>
          <a:noFill/>
        </p:spPr>
        <p:txBody>
          <a:bodyPr wrap="none" rtlCol="0">
            <a:spAutoFit/>
          </a:bodyPr>
          <a:lstStyle/>
          <a:p>
            <a:r>
              <a:rPr lang="en-US" dirty="0">
                <a:highlight>
                  <a:srgbClr val="00FF00"/>
                </a:highlight>
              </a:rPr>
              <a:t>TOKENIZED ECONOMY</a:t>
            </a:r>
          </a:p>
        </p:txBody>
      </p:sp>
      <p:sp>
        <p:nvSpPr>
          <p:cNvPr id="29" name="TextBox 28">
            <a:extLst>
              <a:ext uri="{FF2B5EF4-FFF2-40B4-BE49-F238E27FC236}">
                <a16:creationId xmlns:a16="http://schemas.microsoft.com/office/drawing/2014/main" id="{5C443250-95C0-51DD-E884-53F8FD546668}"/>
              </a:ext>
            </a:extLst>
          </p:cNvPr>
          <p:cNvSpPr txBox="1"/>
          <p:nvPr/>
        </p:nvSpPr>
        <p:spPr>
          <a:xfrm>
            <a:off x="8544173" y="858140"/>
            <a:ext cx="625492" cy="1015663"/>
          </a:xfrm>
          <a:prstGeom prst="rect">
            <a:avLst/>
          </a:prstGeom>
          <a:noFill/>
        </p:spPr>
        <p:txBody>
          <a:bodyPr wrap="none" rtlCol="0">
            <a:spAutoFit/>
          </a:bodyPr>
          <a:lstStyle/>
          <a:p>
            <a:pPr algn="ctr"/>
            <a:r>
              <a:rPr lang="en-US" sz="1000" dirty="0">
                <a:highlight>
                  <a:srgbClr val="FFFF00"/>
                </a:highlight>
              </a:rPr>
              <a:t>SLA</a:t>
            </a:r>
          </a:p>
          <a:p>
            <a:pPr algn="ctr"/>
            <a:endParaRPr lang="en-US" sz="1000" dirty="0">
              <a:highlight>
                <a:srgbClr val="FFFF00"/>
              </a:highlight>
            </a:endParaRPr>
          </a:p>
          <a:p>
            <a:pPr algn="ctr"/>
            <a:endParaRPr lang="en-US" sz="1000" dirty="0">
              <a:highlight>
                <a:srgbClr val="FFFF00"/>
              </a:highlight>
            </a:endParaRPr>
          </a:p>
          <a:p>
            <a:pPr algn="ctr"/>
            <a:endParaRPr lang="en-US" sz="1000" dirty="0">
              <a:highlight>
                <a:srgbClr val="FFFF00"/>
              </a:highlight>
            </a:endParaRPr>
          </a:p>
          <a:p>
            <a:pPr algn="ctr"/>
            <a:r>
              <a:rPr lang="en-US" sz="1000" dirty="0">
                <a:highlight>
                  <a:srgbClr val="FFFF00"/>
                </a:highlight>
              </a:rPr>
              <a:t>Closer =</a:t>
            </a:r>
          </a:p>
          <a:p>
            <a:pPr algn="ctr"/>
            <a:r>
              <a:rPr lang="en-US" sz="1000" dirty="0">
                <a:highlight>
                  <a:srgbClr val="FFFF00"/>
                </a:highlight>
              </a:rPr>
              <a:t>Cheaper</a:t>
            </a:r>
          </a:p>
        </p:txBody>
      </p:sp>
      <p:pic>
        <p:nvPicPr>
          <p:cNvPr id="30" name="Picture 118" descr="book_cover">
            <a:extLst>
              <a:ext uri="{FF2B5EF4-FFF2-40B4-BE49-F238E27FC236}">
                <a16:creationId xmlns:a16="http://schemas.microsoft.com/office/drawing/2014/main" id="{0FB29A6D-086D-E264-F1B6-48C9CAC1DDE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t="21849" b="49580"/>
          <a:stretch>
            <a:fillRect/>
          </a:stretch>
        </p:blipFill>
        <p:spPr bwMode="auto">
          <a:xfrm>
            <a:off x="152400" y="4936679"/>
            <a:ext cx="1451385" cy="967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149">
            <a:extLst>
              <a:ext uri="{FF2B5EF4-FFF2-40B4-BE49-F238E27FC236}">
                <a16:creationId xmlns:a16="http://schemas.microsoft.com/office/drawing/2014/main" id="{4E9C98D4-FCD3-958C-D4D5-2641DA55A71F}"/>
              </a:ext>
            </a:extLst>
          </p:cNvPr>
          <p:cNvSpPr>
            <a:spLocks noChangeArrowheads="1"/>
          </p:cNvSpPr>
          <p:nvPr/>
        </p:nvSpPr>
        <p:spPr bwMode="auto">
          <a:xfrm>
            <a:off x="5787027" y="5520928"/>
            <a:ext cx="3233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t>IEEE 802.1AG HOP BY HOP DETECTION </a:t>
            </a:r>
          </a:p>
          <a:p>
            <a:pPr eaLnBrk="1" hangingPunct="1">
              <a:spcBef>
                <a:spcPct val="0"/>
              </a:spcBef>
              <a:buFontTx/>
              <a:buNone/>
            </a:pPr>
            <a:r>
              <a:rPr lang="en-US" altLang="en-US" sz="1200" dirty="0"/>
              <a:t>IEEE 802.11 HbH HOP BY HOP CONTROL </a:t>
            </a:r>
          </a:p>
        </p:txBody>
      </p:sp>
      <p:pic>
        <p:nvPicPr>
          <p:cNvPr id="34" name="Picture 84" descr="globe">
            <a:extLst>
              <a:ext uri="{FF2B5EF4-FFF2-40B4-BE49-F238E27FC236}">
                <a16:creationId xmlns:a16="http://schemas.microsoft.com/office/drawing/2014/main" id="{3BB83A92-9BF4-2FAB-77F7-90504CCD81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4560685" y="4823706"/>
            <a:ext cx="675460" cy="1485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39" descr="MC900149716[1]">
            <a:extLst>
              <a:ext uri="{FF2B5EF4-FFF2-40B4-BE49-F238E27FC236}">
                <a16:creationId xmlns:a16="http://schemas.microsoft.com/office/drawing/2014/main" id="{D0928EFE-0F23-E552-C2C9-9CE6AD79A737}"/>
              </a:ext>
            </a:extLst>
          </p:cNvPr>
          <p:cNvPicPr preferRelativeResize="0">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04271" y="6121881"/>
            <a:ext cx="748520" cy="63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21" descr="Current National Threat Level is elevated">
            <a:extLst>
              <a:ext uri="{FF2B5EF4-FFF2-40B4-BE49-F238E27FC236}">
                <a16:creationId xmlns:a16="http://schemas.microsoft.com/office/drawing/2014/main" id="{9156DB44-AB36-C618-8FA0-5200805419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r="-1613"/>
          <a:stretch>
            <a:fillRect/>
          </a:stretch>
        </p:blipFill>
        <p:spPr bwMode="auto">
          <a:xfrm>
            <a:off x="277371" y="2042840"/>
            <a:ext cx="2350745" cy="28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9DD706F-E261-B52D-4ABE-19368094A926}"/>
              </a:ext>
            </a:extLst>
          </p:cNvPr>
          <p:cNvSpPr txBox="1"/>
          <p:nvPr/>
        </p:nvSpPr>
        <p:spPr>
          <a:xfrm>
            <a:off x="834085" y="2379936"/>
            <a:ext cx="2272077" cy="276999"/>
          </a:xfrm>
          <a:prstGeom prst="rect">
            <a:avLst/>
          </a:prstGeom>
          <a:noFill/>
        </p:spPr>
        <p:txBody>
          <a:bodyPr wrap="square">
            <a:spAutoFit/>
          </a:bodyPr>
          <a:lstStyle/>
          <a:p>
            <a:r>
              <a:rPr lang="en-US" dirty="0"/>
              <a:t>https://www.researchgate.net/</a:t>
            </a:r>
          </a:p>
        </p:txBody>
      </p:sp>
      <p:pic>
        <p:nvPicPr>
          <p:cNvPr id="12" name="Picture 139" descr="MC900149716[1]">
            <a:extLst>
              <a:ext uri="{FF2B5EF4-FFF2-40B4-BE49-F238E27FC236}">
                <a16:creationId xmlns:a16="http://schemas.microsoft.com/office/drawing/2014/main" id="{073AB332-1606-5A1F-9219-65C4DF369D3B}"/>
              </a:ext>
            </a:extLst>
          </p:cNvPr>
          <p:cNvPicPr preferRelativeResize="0">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47573" y="1854085"/>
            <a:ext cx="5334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9" descr="MC900149716[1]">
            <a:extLst>
              <a:ext uri="{FF2B5EF4-FFF2-40B4-BE49-F238E27FC236}">
                <a16:creationId xmlns:a16="http://schemas.microsoft.com/office/drawing/2014/main" id="{1ED03DCF-11BF-05F1-A17D-C6163A1654AD}"/>
              </a:ext>
            </a:extLst>
          </p:cNvPr>
          <p:cNvPicPr preferRelativeResize="0">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16287" y="1767010"/>
            <a:ext cx="5334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Bloch Sphere Diagram Point Quantum Computing, PNG, 1056x1024px, Sphere ...">
            <a:extLst>
              <a:ext uri="{FF2B5EF4-FFF2-40B4-BE49-F238E27FC236}">
                <a16:creationId xmlns:a16="http://schemas.microsoft.com/office/drawing/2014/main" id="{5D26F38A-11B6-2A77-5E89-D5B83AF3F26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12208" y="4989031"/>
            <a:ext cx="971841" cy="90819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3EB808E-F3AB-5C6E-C5CF-DFF976D98210}"/>
              </a:ext>
            </a:extLst>
          </p:cNvPr>
          <p:cNvSpPr txBox="1"/>
          <p:nvPr/>
        </p:nvSpPr>
        <p:spPr>
          <a:xfrm>
            <a:off x="2711008" y="4823658"/>
            <a:ext cx="1176925" cy="276999"/>
          </a:xfrm>
          <a:prstGeom prst="rect">
            <a:avLst/>
          </a:prstGeom>
          <a:noFill/>
        </p:spPr>
        <p:txBody>
          <a:bodyPr wrap="none" rtlCol="0">
            <a:spAutoFit/>
          </a:bodyPr>
          <a:lstStyle/>
          <a:p>
            <a:r>
              <a:rPr lang="en-US" dirty="0">
                <a:latin typeface="+mj-lt"/>
              </a:rPr>
              <a:t>Bloch Sphere</a:t>
            </a:r>
          </a:p>
        </p:txBody>
      </p:sp>
      <p:sp>
        <p:nvSpPr>
          <p:cNvPr id="20" name="TextBox 19">
            <a:extLst>
              <a:ext uri="{FF2B5EF4-FFF2-40B4-BE49-F238E27FC236}">
                <a16:creationId xmlns:a16="http://schemas.microsoft.com/office/drawing/2014/main" id="{680B2516-F4B8-5082-B3D7-2051E44F776A}"/>
              </a:ext>
            </a:extLst>
          </p:cNvPr>
          <p:cNvSpPr txBox="1"/>
          <p:nvPr/>
        </p:nvSpPr>
        <p:spPr>
          <a:xfrm>
            <a:off x="4267222" y="4977758"/>
            <a:ext cx="1485407" cy="276999"/>
          </a:xfrm>
          <a:prstGeom prst="rect">
            <a:avLst/>
          </a:prstGeom>
          <a:noFill/>
        </p:spPr>
        <p:txBody>
          <a:bodyPr wrap="none" rtlCol="0">
            <a:spAutoFit/>
          </a:bodyPr>
          <a:lstStyle/>
          <a:p>
            <a:r>
              <a:rPr lang="en-US" dirty="0">
                <a:latin typeface="+mj-lt"/>
              </a:rPr>
              <a:t>Water Drop Meme</a:t>
            </a:r>
          </a:p>
        </p:txBody>
      </p:sp>
      <p:pic>
        <p:nvPicPr>
          <p:cNvPr id="22" name="Picture 4" descr="http://www.crwr.utexas.edu/gis/gishydro05/Time/RepresentingSpaceAndTime/4Pannel.gif">
            <a:extLst>
              <a:ext uri="{FF2B5EF4-FFF2-40B4-BE49-F238E27FC236}">
                <a16:creationId xmlns:a16="http://schemas.microsoft.com/office/drawing/2014/main" id="{AEE85EDE-A24F-8B94-ACF6-4CAEB7B3EE3B}"/>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8512" t="15669" r="7546" b="61172"/>
          <a:stretch/>
        </p:blipFill>
        <p:spPr bwMode="auto">
          <a:xfrm>
            <a:off x="2791446" y="5023489"/>
            <a:ext cx="1394794" cy="83752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14" descr="rgfiahjg[1]">
            <a:extLst>
              <a:ext uri="{FF2B5EF4-FFF2-40B4-BE49-F238E27FC236}">
                <a16:creationId xmlns:a16="http://schemas.microsoft.com/office/drawing/2014/main" id="{DC924FB0-39A1-A997-9F5B-B7DE59531EB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02428" y="5406231"/>
            <a:ext cx="299097" cy="30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14" descr="rgfiahjg[1]">
            <a:extLst>
              <a:ext uri="{FF2B5EF4-FFF2-40B4-BE49-F238E27FC236}">
                <a16:creationId xmlns:a16="http://schemas.microsoft.com/office/drawing/2014/main" id="{7B9DFF9C-C19E-D913-A497-966830EF16D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58984" y="5370334"/>
            <a:ext cx="299097" cy="30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6" descr="https://tse1.mm.bing.net/th?&amp;id=JN.lLHCzYD8NrVPI33nCXMvBQ&amp;w=300&amp;h=300&amp;c=0&amp;pid=1.9&amp;rs=0&amp;p=0">
            <a:extLst>
              <a:ext uri="{FF2B5EF4-FFF2-40B4-BE49-F238E27FC236}">
                <a16:creationId xmlns:a16="http://schemas.microsoft.com/office/drawing/2014/main" id="{2805D8A7-AEC3-DDC3-71AA-EA4A77CB5CDF}"/>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3001" t="16009" r="25666" b="3991"/>
          <a:stretch/>
        </p:blipFill>
        <p:spPr bwMode="auto">
          <a:xfrm>
            <a:off x="993707" y="4936679"/>
            <a:ext cx="604717" cy="604930"/>
          </a:xfrm>
          <a:prstGeom prst="rect">
            <a:avLst/>
          </a:prstGeom>
          <a:solidFill>
            <a:schemeClr val="accent6"/>
          </a:solidFill>
          <a:ln>
            <a:solidFill>
              <a:srgbClr val="000080"/>
            </a:solidFill>
          </a:ln>
        </p:spPr>
      </p:pic>
      <p:sp>
        <p:nvSpPr>
          <p:cNvPr id="42" name="TextBox 41">
            <a:extLst>
              <a:ext uri="{FF2B5EF4-FFF2-40B4-BE49-F238E27FC236}">
                <a16:creationId xmlns:a16="http://schemas.microsoft.com/office/drawing/2014/main" id="{A4378222-173C-98D2-DEAD-0807ADFC1F61}"/>
              </a:ext>
            </a:extLst>
          </p:cNvPr>
          <p:cNvSpPr txBox="1"/>
          <p:nvPr/>
        </p:nvSpPr>
        <p:spPr>
          <a:xfrm>
            <a:off x="3691576" y="5411827"/>
            <a:ext cx="502061" cy="553998"/>
          </a:xfrm>
          <a:prstGeom prst="rect">
            <a:avLst/>
          </a:prstGeom>
          <a:noFill/>
        </p:spPr>
        <p:txBody>
          <a:bodyPr wrap="none" rtlCol="0">
            <a:spAutoFit/>
          </a:bodyPr>
          <a:lstStyle/>
          <a:p>
            <a:r>
              <a:rPr lang="en-US" sz="1000" dirty="0"/>
              <a:t>Time</a:t>
            </a:r>
          </a:p>
          <a:p>
            <a:r>
              <a:rPr lang="en-US" sz="1000" dirty="0"/>
              <a:t>Series</a:t>
            </a:r>
          </a:p>
          <a:p>
            <a:r>
              <a:rPr lang="en-US" sz="1000" dirty="0"/>
              <a:t>Data</a:t>
            </a:r>
          </a:p>
        </p:txBody>
      </p:sp>
      <p:sp>
        <p:nvSpPr>
          <p:cNvPr id="43" name="TextBox 42">
            <a:extLst>
              <a:ext uri="{FF2B5EF4-FFF2-40B4-BE49-F238E27FC236}">
                <a16:creationId xmlns:a16="http://schemas.microsoft.com/office/drawing/2014/main" id="{893EB652-0491-B7BA-E7AD-FB74458B9CDB}"/>
              </a:ext>
            </a:extLst>
          </p:cNvPr>
          <p:cNvSpPr txBox="1"/>
          <p:nvPr/>
        </p:nvSpPr>
        <p:spPr>
          <a:xfrm>
            <a:off x="2493758" y="1439770"/>
            <a:ext cx="615874" cy="400110"/>
          </a:xfrm>
          <a:prstGeom prst="rect">
            <a:avLst/>
          </a:prstGeom>
          <a:noFill/>
        </p:spPr>
        <p:txBody>
          <a:bodyPr wrap="none" rtlCol="0">
            <a:spAutoFit/>
          </a:bodyPr>
          <a:lstStyle/>
          <a:p>
            <a:r>
              <a:rPr lang="en-US" sz="1000" dirty="0"/>
              <a:t>ENERGY</a:t>
            </a:r>
            <a:br>
              <a:rPr lang="en-US" sz="1000" dirty="0"/>
            </a:br>
            <a:r>
              <a:rPr lang="en-US" sz="1000" dirty="0"/>
              <a:t>/ DATA</a:t>
            </a:r>
          </a:p>
        </p:txBody>
      </p:sp>
    </p:spTree>
    <p:extLst>
      <p:ext uri="{BB962C8B-B14F-4D97-AF65-F5344CB8AC3E}">
        <p14:creationId xmlns:p14="http://schemas.microsoft.com/office/powerpoint/2010/main" val="3705675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F55B91-D7BF-28F5-2B32-68671DA04C00}"/>
              </a:ext>
            </a:extLst>
          </p:cNvPr>
          <p:cNvSpPr/>
          <p:nvPr/>
        </p:nvSpPr>
        <p:spPr bwMode="auto">
          <a:xfrm>
            <a:off x="0" y="0"/>
            <a:ext cx="9131661" cy="683720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p:txBody>
      </p:sp>
      <p:pic>
        <p:nvPicPr>
          <p:cNvPr id="6" name="Picture 269" descr="th?id=HN">
            <a:extLst>
              <a:ext uri="{FF2B5EF4-FFF2-40B4-BE49-F238E27FC236}">
                <a16:creationId xmlns:a16="http://schemas.microsoft.com/office/drawing/2014/main" id="{EF063E3B-E5B9-473B-FE91-A3641BF733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8" y="3497540"/>
            <a:ext cx="2423279" cy="336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DFD0B1EF-D9D8-142A-E46C-968448E595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8660" y="4769160"/>
            <a:ext cx="526376" cy="5259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A5E68FE-6F15-80BB-200C-E6DC7FEFB92A}"/>
              </a:ext>
            </a:extLst>
          </p:cNvPr>
          <p:cNvPicPr>
            <a:picLocks noChangeAspect="1"/>
          </p:cNvPicPr>
          <p:nvPr/>
        </p:nvPicPr>
        <p:blipFill>
          <a:blip r:embed="rId4"/>
          <a:stretch>
            <a:fillRect/>
          </a:stretch>
        </p:blipFill>
        <p:spPr>
          <a:xfrm>
            <a:off x="1110913" y="4806136"/>
            <a:ext cx="526376" cy="511672"/>
          </a:xfrm>
          <a:prstGeom prst="rect">
            <a:avLst/>
          </a:prstGeom>
        </p:spPr>
      </p:pic>
      <p:pic>
        <p:nvPicPr>
          <p:cNvPr id="9" name="Picture 2" descr="fmn logo">
            <a:extLst>
              <a:ext uri="{FF2B5EF4-FFF2-40B4-BE49-F238E27FC236}">
                <a16:creationId xmlns:a16="http://schemas.microsoft.com/office/drawing/2014/main" id="{D705816D-857E-857A-A767-09E2DE3171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438" y="4762970"/>
            <a:ext cx="571104" cy="5321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etc.usf.edu/clipart/7500/7548/confucius_7548_lg.gif">
            <a:extLst>
              <a:ext uri="{FF2B5EF4-FFF2-40B4-BE49-F238E27FC236}">
                <a16:creationId xmlns:a16="http://schemas.microsoft.com/office/drawing/2014/main" id="{237F04F5-AE0E-7F24-4301-FF03AA4419A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912" y="5998960"/>
            <a:ext cx="572646" cy="8468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Bot Icon Robot Automated · Free vector graphic on Pixabay">
            <a:extLst>
              <a:ext uri="{FF2B5EF4-FFF2-40B4-BE49-F238E27FC236}">
                <a16:creationId xmlns:a16="http://schemas.microsoft.com/office/drawing/2014/main" id="{F2C5B5D0-49F3-2B97-2006-FDBA7924E10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95366" y="3806987"/>
            <a:ext cx="600820" cy="7284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65" descr="MC900242911[1]">
            <a:extLst>
              <a:ext uri="{FF2B5EF4-FFF2-40B4-BE49-F238E27FC236}">
                <a16:creationId xmlns:a16="http://schemas.microsoft.com/office/drawing/2014/main" id="{68B5DA57-8E7A-5A8C-DE22-4938CD32D93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3051" y="6237134"/>
            <a:ext cx="557486" cy="543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69" descr="MC900441994[1]">
            <a:extLst>
              <a:ext uri="{FF2B5EF4-FFF2-40B4-BE49-F238E27FC236}">
                <a16:creationId xmlns:a16="http://schemas.microsoft.com/office/drawing/2014/main" id="{23143C1A-D3C9-9331-13F0-9A160C869E3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0949" y="6444084"/>
            <a:ext cx="207494" cy="250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69" descr="MC900441994[1]">
            <a:extLst>
              <a:ext uri="{FF2B5EF4-FFF2-40B4-BE49-F238E27FC236}">
                <a16:creationId xmlns:a16="http://schemas.microsoft.com/office/drawing/2014/main" id="{1FAA4B2D-0CE8-E0E1-4ADF-EA9523406AC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53196" y="6346305"/>
            <a:ext cx="288557" cy="34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3296ED4-2716-D311-80A3-A3378DABF408}"/>
              </a:ext>
            </a:extLst>
          </p:cNvPr>
          <p:cNvSpPr txBox="1"/>
          <p:nvPr/>
        </p:nvSpPr>
        <p:spPr>
          <a:xfrm>
            <a:off x="2435617" y="3517205"/>
            <a:ext cx="3066573" cy="830997"/>
          </a:xfrm>
          <a:prstGeom prst="rect">
            <a:avLst/>
          </a:prstGeom>
          <a:solidFill>
            <a:schemeClr val="accent2"/>
          </a:solidFill>
        </p:spPr>
        <p:txBody>
          <a:bodyPr wrap="square">
            <a:spAutoFit/>
          </a:bodyPr>
          <a:lstStyle/>
          <a:p>
            <a:pPr algn="ctr"/>
            <a:r>
              <a:rPr lang="en-US" sz="1600" dirty="0">
                <a:solidFill>
                  <a:srgbClr val="66FF33"/>
                </a:solidFill>
                <a:latin typeface="+mj-lt"/>
              </a:rPr>
              <a:t>USPTO 13/573,002</a:t>
            </a:r>
          </a:p>
          <a:p>
            <a:pPr algn="ctr"/>
            <a:r>
              <a:rPr lang="en-US" sz="1600" dirty="0">
                <a:solidFill>
                  <a:srgbClr val="66FF33"/>
                </a:solidFill>
                <a:latin typeface="+mj-lt"/>
              </a:rPr>
              <a:t>573 U.S. 134 </a:t>
            </a:r>
            <a:r>
              <a:rPr lang="en-US" sz="1600" dirty="0" err="1">
                <a:solidFill>
                  <a:srgbClr val="66FF33"/>
                </a:solidFill>
                <a:latin typeface="+mj-lt"/>
              </a:rPr>
              <a:t>SCt</a:t>
            </a:r>
            <a:r>
              <a:rPr lang="en-US" sz="1600" dirty="0">
                <a:solidFill>
                  <a:srgbClr val="66FF33"/>
                </a:solidFill>
                <a:latin typeface="+mj-lt"/>
              </a:rPr>
              <a:t> 2347</a:t>
            </a:r>
          </a:p>
          <a:p>
            <a:pPr algn="ctr"/>
            <a:r>
              <a:rPr lang="en-US" sz="1600" dirty="0">
                <a:solidFill>
                  <a:srgbClr val="66FF33"/>
                </a:solidFill>
                <a:latin typeface="+mj-lt"/>
              </a:rPr>
              <a:t>“Alice in Wonderland Ruling” </a:t>
            </a:r>
          </a:p>
        </p:txBody>
      </p:sp>
      <p:pic>
        <p:nvPicPr>
          <p:cNvPr id="18" name="Picture 4" descr="j0286851">
            <a:extLst>
              <a:ext uri="{FF2B5EF4-FFF2-40B4-BE49-F238E27FC236}">
                <a16:creationId xmlns:a16="http://schemas.microsoft.com/office/drawing/2014/main" id="{18F3CAE4-59A3-2598-7952-D5E430218BC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14868" y="3517204"/>
            <a:ext cx="433428" cy="37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956" descr="w_01zlzi[1]">
            <a:extLst>
              <a:ext uri="{FF2B5EF4-FFF2-40B4-BE49-F238E27FC236}">
                <a16:creationId xmlns:a16="http://schemas.microsoft.com/office/drawing/2014/main" id="{DF5EBF18-0D88-7A6F-7350-9965A81AEAD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27988" y="3450887"/>
            <a:ext cx="4889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10" descr="bitcoin-blockchain">
            <a:extLst>
              <a:ext uri="{FF2B5EF4-FFF2-40B4-BE49-F238E27FC236}">
                <a16:creationId xmlns:a16="http://schemas.microsoft.com/office/drawing/2014/main" id="{4132DC47-60AE-1401-054B-9A5F4EC5D90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529230" y="3546902"/>
            <a:ext cx="3598094" cy="80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BC23F77A-B6B0-81E9-0D02-3D44B62BA876}"/>
              </a:ext>
            </a:extLst>
          </p:cNvPr>
          <p:cNvSpPr txBox="1"/>
          <p:nvPr/>
        </p:nvSpPr>
        <p:spPr>
          <a:xfrm>
            <a:off x="613258" y="5440960"/>
            <a:ext cx="1511439" cy="461665"/>
          </a:xfrm>
          <a:prstGeom prst="rect">
            <a:avLst/>
          </a:prstGeom>
          <a:noFill/>
        </p:spPr>
        <p:txBody>
          <a:bodyPr wrap="none" rtlCol="0">
            <a:spAutoFit/>
          </a:bodyPr>
          <a:lstStyle/>
          <a:p>
            <a:r>
              <a:rPr lang="en-US" dirty="0">
                <a:highlight>
                  <a:srgbClr val="66FF33"/>
                </a:highlight>
              </a:rPr>
              <a:t>SYSTEM OF SYSTEMS</a:t>
            </a:r>
          </a:p>
          <a:p>
            <a:r>
              <a:rPr lang="en-US" dirty="0">
                <a:highlight>
                  <a:srgbClr val="66FF33"/>
                </a:highlight>
              </a:rPr>
              <a:t>STRUCTURED DATA</a:t>
            </a:r>
          </a:p>
        </p:txBody>
      </p:sp>
      <p:sp>
        <p:nvSpPr>
          <p:cNvPr id="24" name="TextBox 23">
            <a:extLst>
              <a:ext uri="{FF2B5EF4-FFF2-40B4-BE49-F238E27FC236}">
                <a16:creationId xmlns:a16="http://schemas.microsoft.com/office/drawing/2014/main" id="{4775A4DF-2F8E-A571-D9C5-DEDDB84BDFDA}"/>
              </a:ext>
            </a:extLst>
          </p:cNvPr>
          <p:cNvSpPr txBox="1"/>
          <p:nvPr/>
        </p:nvSpPr>
        <p:spPr>
          <a:xfrm>
            <a:off x="5490303" y="3462117"/>
            <a:ext cx="961610" cy="307777"/>
          </a:xfrm>
          <a:prstGeom prst="rect">
            <a:avLst/>
          </a:prstGeom>
          <a:noFill/>
        </p:spPr>
        <p:txBody>
          <a:bodyPr wrap="none" rtlCol="0">
            <a:spAutoFit/>
          </a:bodyPr>
          <a:lstStyle/>
          <a:p>
            <a:r>
              <a:rPr lang="en-US" sz="1400" dirty="0"/>
              <a:t>&lt;/</a:t>
            </a:r>
            <a:r>
              <a:rPr lang="en-US" sz="1400" dirty="0" err="1"/>
              <a:t>Org_ID</a:t>
            </a:r>
            <a:r>
              <a:rPr lang="en-US" sz="1400" dirty="0"/>
              <a:t>&gt;</a:t>
            </a:r>
          </a:p>
        </p:txBody>
      </p:sp>
      <p:sp>
        <p:nvSpPr>
          <p:cNvPr id="25" name="TextBox 24">
            <a:extLst>
              <a:ext uri="{FF2B5EF4-FFF2-40B4-BE49-F238E27FC236}">
                <a16:creationId xmlns:a16="http://schemas.microsoft.com/office/drawing/2014/main" id="{21BAA27A-0DB6-614A-816C-19C1BE3F72CD}"/>
              </a:ext>
            </a:extLst>
          </p:cNvPr>
          <p:cNvSpPr txBox="1"/>
          <p:nvPr/>
        </p:nvSpPr>
        <p:spPr>
          <a:xfrm>
            <a:off x="5514481" y="4060539"/>
            <a:ext cx="1649811" cy="307777"/>
          </a:xfrm>
          <a:prstGeom prst="rect">
            <a:avLst/>
          </a:prstGeom>
          <a:noFill/>
        </p:spPr>
        <p:txBody>
          <a:bodyPr wrap="none" rtlCol="0">
            <a:spAutoFit/>
          </a:bodyPr>
          <a:lstStyle/>
          <a:p>
            <a:r>
              <a:rPr lang="en-US" sz="1400" dirty="0"/>
              <a:t>{“URN, URN, URN”}</a:t>
            </a:r>
          </a:p>
        </p:txBody>
      </p:sp>
      <p:pic>
        <p:nvPicPr>
          <p:cNvPr id="26" name="Picture 303" descr="rgfiahjg[1]">
            <a:extLst>
              <a:ext uri="{FF2B5EF4-FFF2-40B4-BE49-F238E27FC236}">
                <a16:creationId xmlns:a16="http://schemas.microsoft.com/office/drawing/2014/main" id="{CE553E5D-71B6-82F1-42B4-56F6C55AE34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19236" y="3941753"/>
            <a:ext cx="390865" cy="393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a:extLst>
              <a:ext uri="{FF2B5EF4-FFF2-40B4-BE49-F238E27FC236}">
                <a16:creationId xmlns:a16="http://schemas.microsoft.com/office/drawing/2014/main" id="{93B487C0-9D54-2285-ECEE-8C44313CF551}"/>
              </a:ext>
            </a:extLst>
          </p:cNvPr>
          <p:cNvSpPr txBox="1"/>
          <p:nvPr/>
        </p:nvSpPr>
        <p:spPr>
          <a:xfrm>
            <a:off x="-32425" y="4535444"/>
            <a:ext cx="425116" cy="276999"/>
          </a:xfrm>
          <a:prstGeom prst="rect">
            <a:avLst/>
          </a:prstGeom>
          <a:noFill/>
        </p:spPr>
        <p:txBody>
          <a:bodyPr wrap="none" rtlCol="0">
            <a:spAutoFit/>
          </a:bodyPr>
          <a:lstStyle/>
          <a:p>
            <a:r>
              <a:rPr lang="en-US" dirty="0">
                <a:latin typeface="+mj-lt"/>
              </a:rPr>
              <a:t>A.I.</a:t>
            </a:r>
          </a:p>
        </p:txBody>
      </p:sp>
      <p:pic>
        <p:nvPicPr>
          <p:cNvPr id="38" name="Picture 37" descr="A collage of different types of information&#10;&#10;Description automatically generated">
            <a:extLst>
              <a:ext uri="{FF2B5EF4-FFF2-40B4-BE49-F238E27FC236}">
                <a16:creationId xmlns:a16="http://schemas.microsoft.com/office/drawing/2014/main" id="{4B156811-5280-9079-8CD8-96367494C2B1}"/>
              </a:ext>
            </a:extLst>
          </p:cNvPr>
          <p:cNvPicPr>
            <a:picLocks noChangeAspect="1"/>
          </p:cNvPicPr>
          <p:nvPr/>
        </p:nvPicPr>
        <p:blipFill rotWithShape="1">
          <a:blip r:embed="rId14">
            <a:extLst>
              <a:ext uri="{28A0092B-C50C-407E-A947-70E740481C1C}">
                <a14:useLocalDpi xmlns:a14="http://schemas.microsoft.com/office/drawing/2010/main" val="0"/>
              </a:ext>
            </a:extLst>
          </a:blip>
          <a:srcRect l="39837" t="46667"/>
          <a:stretch/>
        </p:blipFill>
        <p:spPr>
          <a:xfrm>
            <a:off x="2405037" y="4332347"/>
            <a:ext cx="3111902" cy="2533100"/>
          </a:xfrm>
          <a:prstGeom prst="rect">
            <a:avLst/>
          </a:prstGeom>
        </p:spPr>
      </p:pic>
      <p:pic>
        <p:nvPicPr>
          <p:cNvPr id="11" name="Picture 114" descr="MC900338732[1]">
            <a:extLst>
              <a:ext uri="{FF2B5EF4-FFF2-40B4-BE49-F238E27FC236}">
                <a16:creationId xmlns:a16="http://schemas.microsoft.com/office/drawing/2014/main" id="{852F1509-1E37-98F6-A0DE-B0873D675B9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50641" y="5292653"/>
            <a:ext cx="584939" cy="53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http://users.ece.utexas.edu/~patt/13f.306/Emails/Email_figs/clock.png">
            <a:extLst>
              <a:ext uri="{FF2B5EF4-FFF2-40B4-BE49-F238E27FC236}">
                <a16:creationId xmlns:a16="http://schemas.microsoft.com/office/drawing/2014/main" id="{50174C01-9300-89A2-001B-ED32B4FA5CC2}"/>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8603" b="30515"/>
          <a:stretch/>
        </p:blipFill>
        <p:spPr bwMode="auto">
          <a:xfrm>
            <a:off x="5530085" y="4374802"/>
            <a:ext cx="3536894" cy="582629"/>
          </a:xfrm>
          <a:prstGeom prst="rect">
            <a:avLst/>
          </a:prstGeom>
          <a:noFill/>
          <a:ln w="12700">
            <a:solidFill>
              <a:srgbClr val="002060"/>
            </a:solidFill>
          </a:ln>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5A8DAB7E-93C3-6F91-96E0-90BF8A0F1010}"/>
              </a:ext>
            </a:extLst>
          </p:cNvPr>
          <p:cNvSpPr txBox="1"/>
          <p:nvPr/>
        </p:nvSpPr>
        <p:spPr>
          <a:xfrm>
            <a:off x="5646396" y="4444184"/>
            <a:ext cx="550151" cy="246221"/>
          </a:xfrm>
          <a:prstGeom prst="rect">
            <a:avLst/>
          </a:prstGeom>
          <a:noFill/>
        </p:spPr>
        <p:txBody>
          <a:bodyPr wrap="none" rtlCol="0">
            <a:spAutoFit/>
          </a:bodyPr>
          <a:lstStyle/>
          <a:p>
            <a:r>
              <a:rPr lang="en-US" sz="1000" dirty="0"/>
              <a:t>EPOCH</a:t>
            </a:r>
          </a:p>
        </p:txBody>
      </p:sp>
      <p:sp>
        <p:nvSpPr>
          <p:cNvPr id="44" name="TextBox 43">
            <a:extLst>
              <a:ext uri="{FF2B5EF4-FFF2-40B4-BE49-F238E27FC236}">
                <a16:creationId xmlns:a16="http://schemas.microsoft.com/office/drawing/2014/main" id="{2E4A39E0-0623-25BA-FCFC-88B46FB31280}"/>
              </a:ext>
            </a:extLst>
          </p:cNvPr>
          <p:cNvSpPr txBox="1"/>
          <p:nvPr/>
        </p:nvSpPr>
        <p:spPr>
          <a:xfrm>
            <a:off x="6598675" y="4428593"/>
            <a:ext cx="550151" cy="246221"/>
          </a:xfrm>
          <a:prstGeom prst="rect">
            <a:avLst/>
          </a:prstGeom>
          <a:noFill/>
        </p:spPr>
        <p:txBody>
          <a:bodyPr wrap="none" rtlCol="0">
            <a:spAutoFit/>
          </a:bodyPr>
          <a:lstStyle/>
          <a:p>
            <a:r>
              <a:rPr lang="en-US" sz="1000" dirty="0"/>
              <a:t>EPOCH</a:t>
            </a:r>
          </a:p>
        </p:txBody>
      </p:sp>
      <p:sp>
        <p:nvSpPr>
          <p:cNvPr id="45" name="TextBox 44">
            <a:extLst>
              <a:ext uri="{FF2B5EF4-FFF2-40B4-BE49-F238E27FC236}">
                <a16:creationId xmlns:a16="http://schemas.microsoft.com/office/drawing/2014/main" id="{79F691FB-3DC2-4254-3A32-426CBB8D35D5}"/>
              </a:ext>
            </a:extLst>
          </p:cNvPr>
          <p:cNvSpPr txBox="1"/>
          <p:nvPr/>
        </p:nvSpPr>
        <p:spPr>
          <a:xfrm>
            <a:off x="7570635" y="4428593"/>
            <a:ext cx="550151" cy="246221"/>
          </a:xfrm>
          <a:prstGeom prst="rect">
            <a:avLst/>
          </a:prstGeom>
          <a:noFill/>
        </p:spPr>
        <p:txBody>
          <a:bodyPr wrap="none" rtlCol="0">
            <a:spAutoFit/>
          </a:bodyPr>
          <a:lstStyle/>
          <a:p>
            <a:r>
              <a:rPr lang="en-US" sz="1000" dirty="0"/>
              <a:t>EPOCH</a:t>
            </a:r>
          </a:p>
        </p:txBody>
      </p:sp>
      <p:sp>
        <p:nvSpPr>
          <p:cNvPr id="47" name="TextBox 46">
            <a:extLst>
              <a:ext uri="{FF2B5EF4-FFF2-40B4-BE49-F238E27FC236}">
                <a16:creationId xmlns:a16="http://schemas.microsoft.com/office/drawing/2014/main" id="{270B06DD-D222-6D97-960C-63A0FF11A24D}"/>
              </a:ext>
            </a:extLst>
          </p:cNvPr>
          <p:cNvSpPr txBox="1"/>
          <p:nvPr/>
        </p:nvSpPr>
        <p:spPr>
          <a:xfrm>
            <a:off x="5646396" y="4621085"/>
            <a:ext cx="2898550" cy="246221"/>
          </a:xfrm>
          <a:prstGeom prst="rect">
            <a:avLst/>
          </a:prstGeom>
          <a:noFill/>
        </p:spPr>
        <p:txBody>
          <a:bodyPr wrap="none" rtlCol="0">
            <a:spAutoFit/>
          </a:bodyPr>
          <a:lstStyle/>
          <a:p>
            <a:r>
              <a:rPr lang="en-US" sz="1000" dirty="0"/>
              <a:t>NET OF MONEY formed by 1) Time Cycles 2) Syntax</a:t>
            </a:r>
          </a:p>
        </p:txBody>
      </p:sp>
      <p:pic>
        <p:nvPicPr>
          <p:cNvPr id="48" name="Picture 32">
            <a:extLst>
              <a:ext uri="{FF2B5EF4-FFF2-40B4-BE49-F238E27FC236}">
                <a16:creationId xmlns:a16="http://schemas.microsoft.com/office/drawing/2014/main" id="{575A2782-FCF9-8AF2-4EBA-7C366E7DF00F}"/>
              </a:ext>
            </a:extLst>
          </p:cNvPr>
          <p:cNvPicPr preferRelativeResize="0">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17639" y="4674814"/>
            <a:ext cx="451782" cy="289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TextBox 48">
            <a:extLst>
              <a:ext uri="{FF2B5EF4-FFF2-40B4-BE49-F238E27FC236}">
                <a16:creationId xmlns:a16="http://schemas.microsoft.com/office/drawing/2014/main" id="{F2EBFC51-E579-A161-3507-F305864DA1E9}"/>
              </a:ext>
            </a:extLst>
          </p:cNvPr>
          <p:cNvSpPr txBox="1"/>
          <p:nvPr/>
        </p:nvSpPr>
        <p:spPr>
          <a:xfrm>
            <a:off x="430729" y="4133350"/>
            <a:ext cx="319318" cy="276999"/>
          </a:xfrm>
          <a:prstGeom prst="rect">
            <a:avLst/>
          </a:prstGeom>
          <a:noFill/>
        </p:spPr>
        <p:txBody>
          <a:bodyPr wrap="none" rtlCol="0">
            <a:spAutoFit/>
          </a:bodyPr>
          <a:lstStyle/>
          <a:p>
            <a:r>
              <a:rPr lang="en-US" dirty="0"/>
              <a:t>AI</a:t>
            </a:r>
          </a:p>
        </p:txBody>
      </p:sp>
      <p:pic>
        <p:nvPicPr>
          <p:cNvPr id="50" name="Picture 303" descr="rgfiahjg[1]">
            <a:extLst>
              <a:ext uri="{FF2B5EF4-FFF2-40B4-BE49-F238E27FC236}">
                <a16:creationId xmlns:a16="http://schemas.microsoft.com/office/drawing/2014/main" id="{9A75CF86-E6D9-BDBC-0654-F01D81D76E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96289" y="4412813"/>
            <a:ext cx="239259" cy="24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303" descr="rgfiahjg[1]">
            <a:extLst>
              <a:ext uri="{FF2B5EF4-FFF2-40B4-BE49-F238E27FC236}">
                <a16:creationId xmlns:a16="http://schemas.microsoft.com/office/drawing/2014/main" id="{647D65FC-089B-AFC1-6006-1B1F8796609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40101" y="4397564"/>
            <a:ext cx="239259" cy="24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303" descr="rgfiahjg[1]">
            <a:extLst>
              <a:ext uri="{FF2B5EF4-FFF2-40B4-BE49-F238E27FC236}">
                <a16:creationId xmlns:a16="http://schemas.microsoft.com/office/drawing/2014/main" id="{38B6B9A9-4EC1-40DE-4EF9-071E5C88C3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92435" y="4404637"/>
            <a:ext cx="239259" cy="24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55">
            <a:extLst>
              <a:ext uri="{FF2B5EF4-FFF2-40B4-BE49-F238E27FC236}">
                <a16:creationId xmlns:a16="http://schemas.microsoft.com/office/drawing/2014/main" id="{D2F096BC-B68C-07E7-BC13-EB7946F6FD9A}"/>
              </a:ext>
            </a:extLst>
          </p:cNvPr>
          <p:cNvSpPr txBox="1"/>
          <p:nvPr/>
        </p:nvSpPr>
        <p:spPr>
          <a:xfrm>
            <a:off x="8576987" y="4317974"/>
            <a:ext cx="468398" cy="400110"/>
          </a:xfrm>
          <a:prstGeom prst="rect">
            <a:avLst/>
          </a:prstGeom>
          <a:noFill/>
        </p:spPr>
        <p:txBody>
          <a:bodyPr wrap="none" rtlCol="0">
            <a:spAutoFit/>
          </a:bodyPr>
          <a:lstStyle/>
          <a:p>
            <a:r>
              <a:rPr lang="en-US" sz="1000" dirty="0"/>
              <a:t>Sync </a:t>
            </a:r>
          </a:p>
          <a:p>
            <a:r>
              <a:rPr lang="en-US" sz="1000" dirty="0"/>
              <a:t>Delta</a:t>
            </a:r>
          </a:p>
        </p:txBody>
      </p:sp>
      <p:sp>
        <p:nvSpPr>
          <p:cNvPr id="57" name="TextBox 56">
            <a:extLst>
              <a:ext uri="{FF2B5EF4-FFF2-40B4-BE49-F238E27FC236}">
                <a16:creationId xmlns:a16="http://schemas.microsoft.com/office/drawing/2014/main" id="{C62D7473-389B-6FAC-16AC-1F98D1D16CE0}"/>
              </a:ext>
            </a:extLst>
          </p:cNvPr>
          <p:cNvSpPr txBox="1"/>
          <p:nvPr/>
        </p:nvSpPr>
        <p:spPr>
          <a:xfrm>
            <a:off x="906462" y="3924426"/>
            <a:ext cx="1287084" cy="461665"/>
          </a:xfrm>
          <a:prstGeom prst="rect">
            <a:avLst/>
          </a:prstGeom>
          <a:noFill/>
        </p:spPr>
        <p:txBody>
          <a:bodyPr wrap="none" rtlCol="0">
            <a:spAutoFit/>
          </a:bodyPr>
          <a:lstStyle/>
          <a:p>
            <a:r>
              <a:rPr lang="en-US" dirty="0">
                <a:highlight>
                  <a:srgbClr val="66FF33"/>
                </a:highlight>
              </a:rPr>
              <a:t>OPSCODE Brevity</a:t>
            </a:r>
          </a:p>
          <a:p>
            <a:r>
              <a:rPr lang="en-US" dirty="0">
                <a:highlight>
                  <a:srgbClr val="66FF33"/>
                </a:highlight>
              </a:rPr>
              <a:t>Codes / Symbols</a:t>
            </a:r>
          </a:p>
        </p:txBody>
      </p:sp>
      <p:pic>
        <p:nvPicPr>
          <p:cNvPr id="58" name="Picture 4" descr="http://www.crwr.utexas.edu/gis/gishydro05/Time/RepresentingSpaceAndTime/4Pannel.gif">
            <a:extLst>
              <a:ext uri="{FF2B5EF4-FFF2-40B4-BE49-F238E27FC236}">
                <a16:creationId xmlns:a16="http://schemas.microsoft.com/office/drawing/2014/main" id="{3DDBB6B5-C4B2-953B-3490-875983252DCE}"/>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58512" t="15669" r="7546" b="61172"/>
          <a:stretch/>
        </p:blipFill>
        <p:spPr bwMode="auto">
          <a:xfrm>
            <a:off x="5549363" y="4992720"/>
            <a:ext cx="2021271" cy="1181655"/>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DC5DFCB3-5CE7-2BC2-E45F-4B4034A760B8}"/>
              </a:ext>
            </a:extLst>
          </p:cNvPr>
          <p:cNvSpPr txBox="1"/>
          <p:nvPr/>
        </p:nvSpPr>
        <p:spPr>
          <a:xfrm>
            <a:off x="6511400" y="5668161"/>
            <a:ext cx="1071126" cy="553998"/>
          </a:xfrm>
          <a:prstGeom prst="rect">
            <a:avLst/>
          </a:prstGeom>
          <a:noFill/>
        </p:spPr>
        <p:txBody>
          <a:bodyPr wrap="none" rtlCol="0">
            <a:spAutoFit/>
          </a:bodyPr>
          <a:lstStyle/>
          <a:p>
            <a:pPr algn="r"/>
            <a:r>
              <a:rPr lang="en-US" sz="1000" dirty="0"/>
              <a:t>“</a:t>
            </a:r>
            <a:r>
              <a:rPr lang="en-US" sz="1000" dirty="0" err="1"/>
              <a:t>HeartBeat</a:t>
            </a:r>
            <a:r>
              <a:rPr lang="en-US" sz="1000" dirty="0"/>
              <a:t>”</a:t>
            </a:r>
          </a:p>
          <a:p>
            <a:pPr algn="r"/>
            <a:r>
              <a:rPr lang="en-US" sz="1000" dirty="0"/>
              <a:t>EPOCH</a:t>
            </a:r>
          </a:p>
          <a:p>
            <a:pPr algn="r"/>
            <a:r>
              <a:rPr lang="en-US" sz="1000" dirty="0"/>
              <a:t>TIME INTERVALS</a:t>
            </a:r>
          </a:p>
        </p:txBody>
      </p:sp>
      <p:pic>
        <p:nvPicPr>
          <p:cNvPr id="60" name="Picture 303" descr="rgfiahjg[1]">
            <a:extLst>
              <a:ext uri="{FF2B5EF4-FFF2-40B4-BE49-F238E27FC236}">
                <a16:creationId xmlns:a16="http://schemas.microsoft.com/office/drawing/2014/main" id="{4CDC0667-C446-F4DD-522D-0854CC77BA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42705" y="5053112"/>
            <a:ext cx="390865" cy="393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60">
            <a:extLst>
              <a:ext uri="{FF2B5EF4-FFF2-40B4-BE49-F238E27FC236}">
                <a16:creationId xmlns:a16="http://schemas.microsoft.com/office/drawing/2014/main" id="{66D21D58-A4E5-1AA0-24F6-62F3E6577212}"/>
              </a:ext>
            </a:extLst>
          </p:cNvPr>
          <p:cNvSpPr txBox="1"/>
          <p:nvPr/>
        </p:nvSpPr>
        <p:spPr>
          <a:xfrm>
            <a:off x="7160528" y="4982250"/>
            <a:ext cx="2411149" cy="830997"/>
          </a:xfrm>
          <a:prstGeom prst="rect">
            <a:avLst/>
          </a:prstGeom>
          <a:noFill/>
        </p:spPr>
        <p:txBody>
          <a:bodyPr wrap="square" rtlCol="0">
            <a:spAutoFit/>
          </a:bodyPr>
          <a:lstStyle/>
          <a:p>
            <a:pPr algn="ctr"/>
            <a:r>
              <a:rPr lang="en-US" dirty="0">
                <a:latin typeface="+mj-lt"/>
              </a:rPr>
              <a:t>WATER DROP</a:t>
            </a:r>
            <a:br>
              <a:rPr lang="en-US" dirty="0">
                <a:latin typeface="+mj-lt"/>
              </a:rPr>
            </a:br>
            <a:r>
              <a:rPr lang="en-US" dirty="0">
                <a:latin typeface="+mj-lt"/>
              </a:rPr>
              <a:t>PHYSICAL NATURAL</a:t>
            </a:r>
          </a:p>
          <a:p>
            <a:pPr algn="ctr"/>
            <a:r>
              <a:rPr lang="en-US" dirty="0">
                <a:latin typeface="+mj-lt"/>
              </a:rPr>
              <a:t>MEME</a:t>
            </a:r>
          </a:p>
          <a:p>
            <a:pPr algn="ctr"/>
            <a:r>
              <a:rPr lang="en-US" dirty="0">
                <a:latin typeface="+mj-lt"/>
              </a:rPr>
              <a:t>USPTOb13/573,002</a:t>
            </a:r>
          </a:p>
        </p:txBody>
      </p:sp>
      <p:pic>
        <p:nvPicPr>
          <p:cNvPr id="62" name="Picture 84" descr="globe">
            <a:extLst>
              <a:ext uri="{FF2B5EF4-FFF2-40B4-BE49-F238E27FC236}">
                <a16:creationId xmlns:a16="http://schemas.microsoft.com/office/drawing/2014/main" id="{CEB0F417-B545-088B-B25D-39B21FBE99D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5400000">
            <a:off x="6191950" y="5446632"/>
            <a:ext cx="700816" cy="2080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303" descr="rgfiahjg[1]">
            <a:extLst>
              <a:ext uri="{FF2B5EF4-FFF2-40B4-BE49-F238E27FC236}">
                <a16:creationId xmlns:a16="http://schemas.microsoft.com/office/drawing/2014/main" id="{01F8DDDF-5D67-719E-8CE2-8E7EBE9E86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77393" y="6286480"/>
            <a:ext cx="390865" cy="393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 name="Picture 1956" descr="w_01zlzi[1]">
            <a:extLst>
              <a:ext uri="{FF2B5EF4-FFF2-40B4-BE49-F238E27FC236}">
                <a16:creationId xmlns:a16="http://schemas.microsoft.com/office/drawing/2014/main" id="{7BFF1043-C738-0F50-541C-08559C74561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49363" y="6008268"/>
            <a:ext cx="767721" cy="83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 name="Picture 4" descr="http://www.crwr.utexas.edu/gis/gishydro05/Time/RepresentingSpaceAndTime/4Pannel.gif">
            <a:extLst>
              <a:ext uri="{FF2B5EF4-FFF2-40B4-BE49-F238E27FC236}">
                <a16:creationId xmlns:a16="http://schemas.microsoft.com/office/drawing/2014/main" id="{3DE6EA35-0C51-BF4D-65E7-1C60D5D276D1}"/>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1001" t="3862" r="62285" b="58057"/>
          <a:stretch/>
        </p:blipFill>
        <p:spPr bwMode="auto">
          <a:xfrm>
            <a:off x="7568257" y="6123539"/>
            <a:ext cx="1602331" cy="712053"/>
          </a:xfrm>
          <a:prstGeom prst="rect">
            <a:avLst/>
          </a:prstGeom>
          <a:noFill/>
          <a:extLst>
            <a:ext uri="{909E8E84-426E-40DD-AFC4-6F175D3DCCD1}">
              <a14:hiddenFill xmlns:a14="http://schemas.microsoft.com/office/drawing/2010/main">
                <a:solidFill>
                  <a:srgbClr val="FFFFFF"/>
                </a:solidFill>
              </a14:hiddenFill>
            </a:ext>
          </a:extLst>
        </p:spPr>
      </p:pic>
      <p:sp>
        <p:nvSpPr>
          <p:cNvPr id="1026" name="TextBox 1025">
            <a:extLst>
              <a:ext uri="{FF2B5EF4-FFF2-40B4-BE49-F238E27FC236}">
                <a16:creationId xmlns:a16="http://schemas.microsoft.com/office/drawing/2014/main" id="{847FA6A8-342D-AB35-D5B6-D6D90EB90A10}"/>
              </a:ext>
            </a:extLst>
          </p:cNvPr>
          <p:cNvSpPr txBox="1"/>
          <p:nvPr/>
        </p:nvSpPr>
        <p:spPr>
          <a:xfrm>
            <a:off x="3955096" y="4877325"/>
            <a:ext cx="2318882" cy="276999"/>
          </a:xfrm>
          <a:prstGeom prst="rect">
            <a:avLst/>
          </a:prstGeom>
          <a:noFill/>
        </p:spPr>
        <p:txBody>
          <a:bodyPr wrap="square" rtlCol="0">
            <a:spAutoFit/>
          </a:bodyPr>
          <a:lstStyle/>
          <a:p>
            <a:r>
              <a:rPr lang="en-US" dirty="0">
                <a:solidFill>
                  <a:schemeClr val="accent2"/>
                </a:solidFill>
              </a:rPr>
              <a:t>Closer is Cheaper Closer is Faster</a:t>
            </a:r>
          </a:p>
        </p:txBody>
      </p:sp>
      <p:pic>
        <p:nvPicPr>
          <p:cNvPr id="1027" name="Picture 421" descr="Current National Threat Level is elevated">
            <a:extLst>
              <a:ext uri="{FF2B5EF4-FFF2-40B4-BE49-F238E27FC236}">
                <a16:creationId xmlns:a16="http://schemas.microsoft.com/office/drawing/2014/main" id="{06830B67-07AF-8E24-79C9-74CE57EA79F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r="-1613"/>
          <a:stretch>
            <a:fillRect/>
          </a:stretch>
        </p:blipFill>
        <p:spPr bwMode="auto">
          <a:xfrm>
            <a:off x="7615352" y="5722061"/>
            <a:ext cx="1579863" cy="36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77AE42F3-954F-9D92-9DD4-8444318C48C1}"/>
              </a:ext>
            </a:extLst>
          </p:cNvPr>
          <p:cNvSpPr txBox="1"/>
          <p:nvPr/>
        </p:nvSpPr>
        <p:spPr>
          <a:xfrm>
            <a:off x="6656056" y="3536143"/>
            <a:ext cx="1231427" cy="307777"/>
          </a:xfrm>
          <a:prstGeom prst="rect">
            <a:avLst/>
          </a:prstGeom>
          <a:noFill/>
        </p:spPr>
        <p:txBody>
          <a:bodyPr wrap="none" rtlCol="0">
            <a:spAutoFit/>
          </a:bodyPr>
          <a:lstStyle/>
          <a:p>
            <a:r>
              <a:rPr lang="en-US" sz="1400" dirty="0">
                <a:latin typeface="+mj-lt"/>
              </a:rPr>
              <a:t>TIME CHAIN</a:t>
            </a:r>
          </a:p>
        </p:txBody>
      </p:sp>
      <p:pic>
        <p:nvPicPr>
          <p:cNvPr id="27" name="Picture 26" descr="A collage of diagrams and diagrams&#10;&#10;Description automatically generated">
            <a:extLst>
              <a:ext uri="{FF2B5EF4-FFF2-40B4-BE49-F238E27FC236}">
                <a16:creationId xmlns:a16="http://schemas.microsoft.com/office/drawing/2014/main" id="{4597B523-E398-69E4-B523-E9CF39F09FB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6588" y="12016"/>
            <a:ext cx="7860895" cy="3544304"/>
          </a:xfrm>
          <a:prstGeom prst="rect">
            <a:avLst/>
          </a:prstGeom>
        </p:spPr>
      </p:pic>
      <p:pic>
        <p:nvPicPr>
          <p:cNvPr id="46" name="Picture 14" descr="SEARCH">
            <a:extLst>
              <a:ext uri="{FF2B5EF4-FFF2-40B4-BE49-F238E27FC236}">
                <a16:creationId xmlns:a16="http://schemas.microsoft.com/office/drawing/2014/main" id="{4E535F56-2E02-5498-1C70-8527086EB15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881192" y="1706257"/>
            <a:ext cx="1246131" cy="141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2" descr="Speed Limits - Speed Limit Icon Png, Transparent Clipart">
            <a:extLst>
              <a:ext uri="{FF2B5EF4-FFF2-40B4-BE49-F238E27FC236}">
                <a16:creationId xmlns:a16="http://schemas.microsoft.com/office/drawing/2014/main" id="{373C94A3-AFF8-58CB-9E1A-10FF05B475D0}"/>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184020" y="1005865"/>
            <a:ext cx="646765" cy="70039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03" descr="rgfiahjg[1]">
            <a:extLst>
              <a:ext uri="{FF2B5EF4-FFF2-40B4-BE49-F238E27FC236}">
                <a16:creationId xmlns:a16="http://schemas.microsoft.com/office/drawing/2014/main" id="{C2601495-13FA-E92D-35BD-6D4523DD01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76304" y="1191914"/>
            <a:ext cx="318896" cy="3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303" descr="rgfiahjg[1]">
            <a:extLst>
              <a:ext uri="{FF2B5EF4-FFF2-40B4-BE49-F238E27FC236}">
                <a16:creationId xmlns:a16="http://schemas.microsoft.com/office/drawing/2014/main" id="{A92112EE-55D9-2E07-97C9-0A970678E63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19606" y="1195498"/>
            <a:ext cx="318896" cy="3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84" descr="globe">
            <a:extLst>
              <a:ext uri="{FF2B5EF4-FFF2-40B4-BE49-F238E27FC236}">
                <a16:creationId xmlns:a16="http://schemas.microsoft.com/office/drawing/2014/main" id="{565B387B-B14D-9FD7-8332-AC48A029B9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5400000">
            <a:off x="8305951" y="2693368"/>
            <a:ext cx="397506" cy="127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303" descr="rgfiahjg[1]">
            <a:extLst>
              <a:ext uri="{FF2B5EF4-FFF2-40B4-BE49-F238E27FC236}">
                <a16:creationId xmlns:a16="http://schemas.microsoft.com/office/drawing/2014/main" id="{2677844A-C3AB-D232-4474-CAC04D0A132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45451" y="3248990"/>
            <a:ext cx="193051" cy="19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32">
            <a:extLst>
              <a:ext uri="{FF2B5EF4-FFF2-40B4-BE49-F238E27FC236}">
                <a16:creationId xmlns:a16="http://schemas.microsoft.com/office/drawing/2014/main" id="{944DB813-3ACA-A4FB-B27E-F86E4F2C97E7}"/>
              </a:ext>
            </a:extLst>
          </p:cNvPr>
          <p:cNvPicPr preferRelativeResize="0">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83418" y="3118934"/>
            <a:ext cx="451782" cy="42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TextBox 1031">
            <a:extLst>
              <a:ext uri="{FF2B5EF4-FFF2-40B4-BE49-F238E27FC236}">
                <a16:creationId xmlns:a16="http://schemas.microsoft.com/office/drawing/2014/main" id="{1C800E97-4D8B-D167-CD93-2D4DCDF505E0}"/>
              </a:ext>
            </a:extLst>
          </p:cNvPr>
          <p:cNvSpPr txBox="1"/>
          <p:nvPr/>
        </p:nvSpPr>
        <p:spPr>
          <a:xfrm>
            <a:off x="7800281" y="617700"/>
            <a:ext cx="1394934" cy="400110"/>
          </a:xfrm>
          <a:prstGeom prst="rect">
            <a:avLst/>
          </a:prstGeom>
          <a:noFill/>
        </p:spPr>
        <p:txBody>
          <a:bodyPr wrap="none" rtlCol="0">
            <a:spAutoFit/>
          </a:bodyPr>
          <a:lstStyle/>
          <a:p>
            <a:r>
              <a:rPr lang="en-US" sz="1000" dirty="0"/>
              <a:t>(RADIO) WAVE FORMS</a:t>
            </a:r>
            <a:br>
              <a:rPr lang="en-US" sz="1000" dirty="0"/>
            </a:br>
            <a:r>
              <a:rPr lang="en-US" sz="1000" dirty="0"/>
              <a:t>BEGAT DIGITAL DATA</a:t>
            </a:r>
          </a:p>
        </p:txBody>
      </p:sp>
      <p:pic>
        <p:nvPicPr>
          <p:cNvPr id="1033" name="Picture 4" descr="http://users.ece.utexas.edu/~patt/13f.306/Emails/Email_figs/clock.png">
            <a:extLst>
              <a:ext uri="{FF2B5EF4-FFF2-40B4-BE49-F238E27FC236}">
                <a16:creationId xmlns:a16="http://schemas.microsoft.com/office/drawing/2014/main" id="{65B92BCE-A4C4-D564-F188-6CAFEB09ECF2}"/>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8603" b="30515"/>
          <a:stretch/>
        </p:blipFill>
        <p:spPr bwMode="auto">
          <a:xfrm>
            <a:off x="7867765" y="26722"/>
            <a:ext cx="1199214" cy="643827"/>
          </a:xfrm>
          <a:prstGeom prst="rect">
            <a:avLst/>
          </a:prstGeom>
          <a:noFill/>
          <a:ln w="12700">
            <a:solidFill>
              <a:srgbClr val="00206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436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7B6661E-6599-9BE2-14DA-B4BFB7C60B4E}"/>
              </a:ext>
            </a:extLst>
          </p:cNvPr>
          <p:cNvSpPr/>
          <p:nvPr/>
        </p:nvSpPr>
        <p:spPr bwMode="auto">
          <a:xfrm>
            <a:off x="-41563" y="0"/>
            <a:ext cx="9185563" cy="6858000"/>
          </a:xfrm>
          <a:prstGeom prst="rect">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7" name="Picture 6" descr="A collage of posters&#10;&#10;AI-generated content may be incorrect.">
            <a:extLst>
              <a:ext uri="{FF2B5EF4-FFF2-40B4-BE49-F238E27FC236}">
                <a16:creationId xmlns:a16="http://schemas.microsoft.com/office/drawing/2014/main" id="{050584A3-8A99-72C0-D5B2-1597F25C64BB}"/>
              </a:ext>
            </a:extLst>
          </p:cNvPr>
          <p:cNvPicPr>
            <a:picLocks noChangeAspect="1"/>
          </p:cNvPicPr>
          <p:nvPr/>
        </p:nvPicPr>
        <p:blipFill>
          <a:blip r:embed="rId2">
            <a:extLst>
              <a:ext uri="{28A0092B-C50C-407E-A947-70E740481C1C}">
                <a14:useLocalDpi xmlns:a14="http://schemas.microsoft.com/office/drawing/2010/main" val="0"/>
              </a:ext>
            </a:extLst>
          </a:blip>
          <a:srcRect l="34924" r="35076"/>
          <a:stretch/>
        </p:blipFill>
        <p:spPr>
          <a:xfrm>
            <a:off x="3429000" y="1619250"/>
            <a:ext cx="2743200" cy="5238750"/>
          </a:xfrm>
          <a:prstGeom prst="rect">
            <a:avLst/>
          </a:prstGeom>
          <a:ln w="25400">
            <a:solidFill>
              <a:srgbClr val="000066"/>
            </a:solidFill>
          </a:ln>
        </p:spPr>
      </p:pic>
      <p:pic>
        <p:nvPicPr>
          <p:cNvPr id="9" name="Picture 8">
            <a:extLst>
              <a:ext uri="{FF2B5EF4-FFF2-40B4-BE49-F238E27FC236}">
                <a16:creationId xmlns:a16="http://schemas.microsoft.com/office/drawing/2014/main" id="{0DA3D7A7-1C0A-EC16-2F9A-0C2D1C22C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30093"/>
            <a:ext cx="2790825" cy="1619250"/>
          </a:xfrm>
          <a:prstGeom prst="rect">
            <a:avLst/>
          </a:prstGeom>
        </p:spPr>
      </p:pic>
      <p:sp>
        <p:nvSpPr>
          <p:cNvPr id="11" name="TextBox 10">
            <a:extLst>
              <a:ext uri="{FF2B5EF4-FFF2-40B4-BE49-F238E27FC236}">
                <a16:creationId xmlns:a16="http://schemas.microsoft.com/office/drawing/2014/main" id="{A49741A0-7B96-B89C-85EE-D94CE376A993}"/>
              </a:ext>
            </a:extLst>
          </p:cNvPr>
          <p:cNvSpPr txBox="1"/>
          <p:nvPr/>
        </p:nvSpPr>
        <p:spPr>
          <a:xfrm>
            <a:off x="30413" y="309065"/>
            <a:ext cx="3467100" cy="3046988"/>
          </a:xfrm>
          <a:prstGeom prst="rect">
            <a:avLst/>
          </a:prstGeom>
          <a:noFill/>
        </p:spPr>
        <p:txBody>
          <a:bodyPr wrap="square">
            <a:spAutoFit/>
          </a:bodyPr>
          <a:lstStyle/>
          <a:p>
            <a:r>
              <a:rPr lang="en-US" sz="1600" dirty="0"/>
              <a:t>Schelling point: focal point = solution </a:t>
            </a:r>
            <a:r>
              <a:rPr lang="en-US" sz="1600" dirty="0" err="1"/>
              <a:t>choosen</a:t>
            </a:r>
            <a:r>
              <a:rPr lang="en-US" sz="1600" dirty="0"/>
              <a:t> by default in the absence of communication to avoid coordination failure introduced by the economist Thomas  Schelling in his book "The Strategy of Conflict" published in1960.</a:t>
            </a:r>
          </a:p>
          <a:p>
            <a:r>
              <a:rPr lang="en-US" sz="1600" dirty="0"/>
              <a:t> Schelling points are particularly useful in </a:t>
            </a:r>
            <a:r>
              <a:rPr lang="en-US" sz="1600" dirty="0">
                <a:highlight>
                  <a:srgbClr val="FFFF00"/>
                </a:highlight>
              </a:rPr>
              <a:t>multiplayer games </a:t>
            </a:r>
            <a:r>
              <a:rPr lang="en-US" sz="1600" dirty="0"/>
              <a:t>where players respond based on what they think the other person's response will be.</a:t>
            </a:r>
          </a:p>
          <a:p>
            <a:endParaRPr lang="en-US" sz="1600" dirty="0"/>
          </a:p>
          <a:p>
            <a:endParaRPr lang="en-US" sz="1600" dirty="0"/>
          </a:p>
        </p:txBody>
      </p:sp>
      <p:sp>
        <p:nvSpPr>
          <p:cNvPr id="14" name="TextBox 13">
            <a:extLst>
              <a:ext uri="{FF2B5EF4-FFF2-40B4-BE49-F238E27FC236}">
                <a16:creationId xmlns:a16="http://schemas.microsoft.com/office/drawing/2014/main" id="{606FEB34-2F5C-ED94-9CFA-C4FF872466C0}"/>
              </a:ext>
            </a:extLst>
          </p:cNvPr>
          <p:cNvSpPr txBox="1"/>
          <p:nvPr/>
        </p:nvSpPr>
        <p:spPr>
          <a:xfrm>
            <a:off x="20782" y="2727084"/>
            <a:ext cx="3619500" cy="1815882"/>
          </a:xfrm>
          <a:prstGeom prst="rect">
            <a:avLst/>
          </a:prstGeom>
          <a:noFill/>
        </p:spPr>
        <p:txBody>
          <a:bodyPr wrap="square">
            <a:spAutoFit/>
          </a:bodyPr>
          <a:lstStyle/>
          <a:p>
            <a:r>
              <a:rPr lang="en-US" sz="1400" dirty="0"/>
              <a:t>Schelling Point Conference:  focuses on the intersection of </a:t>
            </a:r>
            <a:r>
              <a:rPr lang="en-US" sz="1400" dirty="0">
                <a:highlight>
                  <a:srgbClr val="FFFF00"/>
                </a:highlight>
              </a:rPr>
              <a:t>cryptocurrency and social good</a:t>
            </a:r>
            <a:r>
              <a:rPr lang="en-US" sz="1400" dirty="0"/>
              <a:t>, bringing together innovators, thought leaders, and advocates to explore how</a:t>
            </a:r>
            <a:r>
              <a:rPr lang="en-US" sz="1400" dirty="0">
                <a:highlight>
                  <a:srgbClr val="FFFF00"/>
                </a:highlight>
              </a:rPr>
              <a:t> </a:t>
            </a:r>
            <a:r>
              <a:rPr lang="en-US" sz="1400" dirty="0">
                <a:solidFill>
                  <a:srgbClr val="000066"/>
                </a:solidFill>
                <a:highlight>
                  <a:srgbClr val="FFFF00"/>
                </a:highlight>
              </a:rPr>
              <a:t>blockchain</a:t>
            </a:r>
            <a:r>
              <a:rPr lang="en-US" sz="1400" dirty="0">
                <a:highlight>
                  <a:srgbClr val="FFFF00"/>
                </a:highlight>
              </a:rPr>
              <a:t> </a:t>
            </a:r>
            <a:r>
              <a:rPr lang="en-US" sz="1400" dirty="0"/>
              <a:t>tech can create positive </a:t>
            </a:r>
            <a:r>
              <a:rPr lang="en-US" sz="1400" dirty="0">
                <a:highlight>
                  <a:srgbClr val="FFFF00"/>
                </a:highlight>
              </a:rPr>
              <a:t>change</a:t>
            </a:r>
            <a:r>
              <a:rPr lang="en-US" sz="1400" dirty="0"/>
              <a:t>. Schelling points are not always definite solutions and their conspicuousness can depend on </a:t>
            </a:r>
            <a:r>
              <a:rPr lang="en-US" sz="1400" dirty="0">
                <a:highlight>
                  <a:srgbClr val="FFFF00"/>
                </a:highlight>
              </a:rPr>
              <a:t>time, place</a:t>
            </a:r>
            <a:r>
              <a:rPr lang="en-US" sz="1400" dirty="0"/>
              <a:t>, </a:t>
            </a:r>
            <a:r>
              <a:rPr lang="en-US" sz="1400" dirty="0">
                <a:highlight>
                  <a:srgbClr val="FFFF00"/>
                </a:highlight>
              </a:rPr>
              <a:t>and individuals </a:t>
            </a:r>
          </a:p>
        </p:txBody>
      </p:sp>
      <p:sp>
        <p:nvSpPr>
          <p:cNvPr id="15" name="AutoShape 3" descr="Schelling Point Logo">
            <a:extLst>
              <a:ext uri="{FF2B5EF4-FFF2-40B4-BE49-F238E27FC236}">
                <a16:creationId xmlns:a16="http://schemas.microsoft.com/office/drawing/2014/main" id="{C8FF58AD-5CD8-09F2-A83D-9F87C5009E7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 name="Picture 25" descr="A collage of different logos&#10;&#10;Description automatically generated">
            <a:extLst>
              <a:ext uri="{FF2B5EF4-FFF2-40B4-BE49-F238E27FC236}">
                <a16:creationId xmlns:a16="http://schemas.microsoft.com/office/drawing/2014/main" id="{6D0204B1-1155-FCA8-A741-AA5571E2C79C}"/>
              </a:ext>
            </a:extLst>
          </p:cNvPr>
          <p:cNvPicPr>
            <a:picLocks noChangeAspect="1"/>
          </p:cNvPicPr>
          <p:nvPr/>
        </p:nvPicPr>
        <p:blipFill>
          <a:blip r:embed="rId4">
            <a:extLst>
              <a:ext uri="{28A0092B-C50C-407E-A947-70E740481C1C}">
                <a14:useLocalDpi xmlns:a14="http://schemas.microsoft.com/office/drawing/2010/main" val="0"/>
              </a:ext>
            </a:extLst>
          </a:blip>
          <a:srcRect r="60834" b="60000"/>
          <a:stretch/>
        </p:blipFill>
        <p:spPr>
          <a:xfrm>
            <a:off x="6179355" y="1625098"/>
            <a:ext cx="2924175" cy="2794502"/>
          </a:xfrm>
          <a:prstGeom prst="rect">
            <a:avLst/>
          </a:prstGeom>
          <a:ln w="25400">
            <a:solidFill>
              <a:schemeClr val="tx1"/>
            </a:solidFill>
          </a:ln>
        </p:spPr>
      </p:pic>
      <p:pic>
        <p:nvPicPr>
          <p:cNvPr id="1026" name="Picture 2" descr="New quantum financial system (QFS)">
            <a:extLst>
              <a:ext uri="{FF2B5EF4-FFF2-40B4-BE49-F238E27FC236}">
                <a16:creationId xmlns:a16="http://schemas.microsoft.com/office/drawing/2014/main" id="{217B0022-E88F-CDE6-4A86-B9136171EE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5415" y="4426527"/>
            <a:ext cx="2958586" cy="24469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descr="SEARCH">
            <a:extLst>
              <a:ext uri="{FF2B5EF4-FFF2-40B4-BE49-F238E27FC236}">
                <a16:creationId xmlns:a16="http://schemas.microsoft.com/office/drawing/2014/main" id="{65C5E31D-E62F-FAB5-0D7E-539703BF37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4399" y="4428532"/>
            <a:ext cx="589366" cy="90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4" descr="MC900338732[1]">
            <a:extLst>
              <a:ext uri="{FF2B5EF4-FFF2-40B4-BE49-F238E27FC236}">
                <a16:creationId xmlns:a16="http://schemas.microsoft.com/office/drawing/2014/main" id="{A8A16681-BCCD-5975-2019-875B57DCE80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83917" y="5867401"/>
            <a:ext cx="78151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3">
            <a:extLst>
              <a:ext uri="{FF2B5EF4-FFF2-40B4-BE49-F238E27FC236}">
                <a16:creationId xmlns:a16="http://schemas.microsoft.com/office/drawing/2014/main" id="{3A64E3AC-6E44-CFFF-16D4-51175454EA30}"/>
              </a:ext>
            </a:extLst>
          </p:cNvPr>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34399" y="5330333"/>
            <a:ext cx="589365" cy="52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88" descr="ANd9GcQTvaDnC5PecRtWptpQ4kNwHvylBZtQ5KFpN3z-X3J9K_Ek2rbU">
            <a:extLst>
              <a:ext uri="{FF2B5EF4-FFF2-40B4-BE49-F238E27FC236}">
                <a16:creationId xmlns:a16="http://schemas.microsoft.com/office/drawing/2014/main" id="{BB71F17F-27C3-493C-6DC8-247E5200B60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07990" y="4426526"/>
            <a:ext cx="509055" cy="408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56" descr="w_01zlzi[1]">
            <a:extLst>
              <a:ext uri="{FF2B5EF4-FFF2-40B4-BE49-F238E27FC236}">
                <a16:creationId xmlns:a16="http://schemas.microsoft.com/office/drawing/2014/main" id="{00416FAA-D26A-492F-76FD-3C7DB4FAE39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58789" y="6040847"/>
            <a:ext cx="710047" cy="82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inequity, the percentage of possession of one person on the see-saw is greater than the percentage of possession of all others, the wealth gap and inequality - fulcrum and lever stock illustrations">
            <a:extLst>
              <a:ext uri="{FF2B5EF4-FFF2-40B4-BE49-F238E27FC236}">
                <a16:creationId xmlns:a16="http://schemas.microsoft.com/office/drawing/2014/main" id="{2784F175-70BB-0886-EACF-3F6D9D2F97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38980" y="30094"/>
            <a:ext cx="2826450" cy="161925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 name="Picture 63">
            <a:extLst>
              <a:ext uri="{FF2B5EF4-FFF2-40B4-BE49-F238E27FC236}">
                <a16:creationId xmlns:a16="http://schemas.microsoft.com/office/drawing/2014/main" id="{CC5E4E50-7EC6-438F-D68F-56E29D29B03D}"/>
              </a:ext>
            </a:extLst>
          </p:cNvPr>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38558" y="1067416"/>
            <a:ext cx="651060" cy="393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a:extLst>
              <a:ext uri="{FF2B5EF4-FFF2-40B4-BE49-F238E27FC236}">
                <a16:creationId xmlns:a16="http://schemas.microsoft.com/office/drawing/2014/main" id="{CB456615-1D80-F24F-C008-F4E3A3F84D25}"/>
              </a:ext>
            </a:extLst>
          </p:cNvPr>
          <p:cNvSpPr txBox="1"/>
          <p:nvPr/>
        </p:nvSpPr>
        <p:spPr>
          <a:xfrm>
            <a:off x="78038" y="-65579"/>
            <a:ext cx="3461798" cy="461665"/>
          </a:xfrm>
          <a:prstGeom prst="rect">
            <a:avLst/>
          </a:prstGeom>
          <a:noFill/>
        </p:spPr>
        <p:txBody>
          <a:bodyPr wrap="square">
            <a:spAutoFit/>
          </a:bodyPr>
          <a:lstStyle/>
          <a:p>
            <a:r>
              <a:rPr lang="en-US" sz="2400" dirty="0"/>
              <a:t>World Game (s) Fulcrum</a:t>
            </a:r>
          </a:p>
        </p:txBody>
      </p:sp>
      <p:pic>
        <p:nvPicPr>
          <p:cNvPr id="29" name="Picture 28" descr="A collage of images of people and text&#10;&#10;AI-generated content may be incorrect.">
            <a:extLst>
              <a:ext uri="{FF2B5EF4-FFF2-40B4-BE49-F238E27FC236}">
                <a16:creationId xmlns:a16="http://schemas.microsoft.com/office/drawing/2014/main" id="{F3DA91F9-0F76-B264-AD55-BCA0B164E5C7}"/>
              </a:ext>
            </a:extLst>
          </p:cNvPr>
          <p:cNvPicPr>
            <a:picLocks noChangeAspect="1"/>
          </p:cNvPicPr>
          <p:nvPr/>
        </p:nvPicPr>
        <p:blipFill>
          <a:blip r:embed="rId12">
            <a:extLst>
              <a:ext uri="{28A0092B-C50C-407E-A947-70E740481C1C}">
                <a14:useLocalDpi xmlns:a14="http://schemas.microsoft.com/office/drawing/2010/main" val="0"/>
              </a:ext>
            </a:extLst>
          </a:blip>
          <a:srcRect l="68412" t="20901" b="51064"/>
          <a:stretch/>
        </p:blipFill>
        <p:spPr>
          <a:xfrm>
            <a:off x="-31173" y="4495060"/>
            <a:ext cx="3435364" cy="2362940"/>
          </a:xfrm>
          <a:prstGeom prst="rect">
            <a:avLst/>
          </a:prstGeom>
        </p:spPr>
      </p:pic>
      <p:pic>
        <p:nvPicPr>
          <p:cNvPr id="30" name="Picture 20" descr="MC900441336[1]">
            <a:extLst>
              <a:ext uri="{FF2B5EF4-FFF2-40B4-BE49-F238E27FC236}">
                <a16:creationId xmlns:a16="http://schemas.microsoft.com/office/drawing/2014/main" id="{E16C922D-3565-4E06-00C6-0473D237F20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294308" y="22380"/>
            <a:ext cx="550784" cy="550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a:extLst>
              <a:ext uri="{FF2B5EF4-FFF2-40B4-BE49-F238E27FC236}">
                <a16:creationId xmlns:a16="http://schemas.microsoft.com/office/drawing/2014/main" id="{CF795FB3-AD6D-0BD6-5A48-FC3E4F3164A4}"/>
              </a:ext>
            </a:extLst>
          </p:cNvPr>
          <p:cNvPicPr>
            <a:picLocks noChangeAspect="1"/>
          </p:cNvPicPr>
          <p:nvPr/>
        </p:nvPicPr>
        <p:blipFill>
          <a:blip r:embed="rId14"/>
          <a:stretch>
            <a:fillRect/>
          </a:stretch>
        </p:blipFill>
        <p:spPr>
          <a:xfrm>
            <a:off x="6872720" y="1067275"/>
            <a:ext cx="688908" cy="475529"/>
          </a:xfrm>
          <a:prstGeom prst="rect">
            <a:avLst/>
          </a:prstGeom>
        </p:spPr>
      </p:pic>
      <p:sp>
        <p:nvSpPr>
          <p:cNvPr id="33" name="TextBox 32">
            <a:extLst>
              <a:ext uri="{FF2B5EF4-FFF2-40B4-BE49-F238E27FC236}">
                <a16:creationId xmlns:a16="http://schemas.microsoft.com/office/drawing/2014/main" id="{0FD32D6E-08D4-479F-B8C4-6A9D0EC5E968}"/>
              </a:ext>
            </a:extLst>
          </p:cNvPr>
          <p:cNvSpPr txBox="1"/>
          <p:nvPr/>
        </p:nvSpPr>
        <p:spPr>
          <a:xfrm>
            <a:off x="7720672" y="1417828"/>
            <a:ext cx="1402013" cy="261610"/>
          </a:xfrm>
          <a:prstGeom prst="rect">
            <a:avLst/>
          </a:prstGeom>
          <a:noFill/>
        </p:spPr>
        <p:txBody>
          <a:bodyPr wrap="square" rtlCol="0">
            <a:spAutoFit/>
          </a:bodyPr>
          <a:lstStyle/>
          <a:p>
            <a:r>
              <a:rPr lang="en-US" sz="1100" dirty="0">
                <a:highlight>
                  <a:srgbClr val="FFFF00"/>
                </a:highlight>
              </a:rPr>
              <a:t>STATE SNAPSHOTs</a:t>
            </a:r>
          </a:p>
        </p:txBody>
      </p:sp>
    </p:spTree>
    <p:extLst>
      <p:ext uri="{BB962C8B-B14F-4D97-AF65-F5344CB8AC3E}">
        <p14:creationId xmlns:p14="http://schemas.microsoft.com/office/powerpoint/2010/main" val="3525563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34AD886-C69D-3361-84D6-4A8D93D4727E}"/>
              </a:ext>
            </a:extLst>
          </p:cNvPr>
          <p:cNvSpPr/>
          <p:nvPr/>
        </p:nvSpPr>
        <p:spPr bwMode="auto">
          <a:xfrm>
            <a:off x="4603683" y="1983639"/>
            <a:ext cx="4529466" cy="485549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sp>
        <p:nvSpPr>
          <p:cNvPr id="4" name="AutoShape 2">
            <a:extLst>
              <a:ext uri="{FF2B5EF4-FFF2-40B4-BE49-F238E27FC236}">
                <a16:creationId xmlns:a16="http://schemas.microsoft.com/office/drawing/2014/main" id="{439179B2-2A0B-9398-6263-5A86A84838A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A8129F56-D38A-DEAF-8D38-0BE0F77D5565}"/>
              </a:ext>
            </a:extLst>
          </p:cNvPr>
          <p:cNvSpPr txBox="1"/>
          <p:nvPr/>
        </p:nvSpPr>
        <p:spPr>
          <a:xfrm>
            <a:off x="0" y="0"/>
            <a:ext cx="4572000" cy="1938992"/>
          </a:xfrm>
          <a:prstGeom prst="rect">
            <a:avLst/>
          </a:prstGeom>
          <a:solidFill>
            <a:srgbClr val="66FF33"/>
          </a:solidFill>
          <a:ln w="12700">
            <a:solidFill>
              <a:srgbClr val="433E82"/>
            </a:solidFill>
          </a:ln>
        </p:spPr>
        <p:txBody>
          <a:bodyPr wrap="square">
            <a:spAutoFit/>
          </a:bodyPr>
          <a:lstStyle/>
          <a:p>
            <a:r>
              <a:rPr lang="en-US" sz="2000" dirty="0">
                <a:latin typeface="+mj-lt"/>
              </a:rPr>
              <a:t>Fisher information flux flows are generated and stored in wave packets as they propagate. This </a:t>
            </a:r>
            <a:r>
              <a:rPr lang="en-US" sz="2000" dirty="0">
                <a:highlight>
                  <a:srgbClr val="FFFF00"/>
                </a:highlight>
                <a:latin typeface="+mj-lt"/>
              </a:rPr>
              <a:t>temporal </a:t>
            </a:r>
            <a:r>
              <a:rPr lang="en-US" sz="2000" dirty="0">
                <a:latin typeface="+mj-lt"/>
              </a:rPr>
              <a:t>aspect is crucial for understanding how information builds up in a </a:t>
            </a:r>
            <a:r>
              <a:rPr lang="en-US" sz="2000" dirty="0">
                <a:highlight>
                  <a:srgbClr val="FFFF00"/>
                </a:highlight>
                <a:latin typeface="+mj-lt"/>
              </a:rPr>
              <a:t>system over time </a:t>
            </a:r>
          </a:p>
        </p:txBody>
      </p:sp>
      <p:sp>
        <p:nvSpPr>
          <p:cNvPr id="8" name="TextBox 7">
            <a:extLst>
              <a:ext uri="{FF2B5EF4-FFF2-40B4-BE49-F238E27FC236}">
                <a16:creationId xmlns:a16="http://schemas.microsoft.com/office/drawing/2014/main" id="{1C99B349-3789-2B66-50F6-990661F76E75}"/>
              </a:ext>
            </a:extLst>
          </p:cNvPr>
          <p:cNvSpPr txBox="1"/>
          <p:nvPr/>
        </p:nvSpPr>
        <p:spPr>
          <a:xfrm>
            <a:off x="4540120" y="1943188"/>
            <a:ext cx="4432112" cy="1323439"/>
          </a:xfrm>
          <a:prstGeom prst="rect">
            <a:avLst/>
          </a:prstGeom>
          <a:noFill/>
        </p:spPr>
        <p:txBody>
          <a:bodyPr wrap="square">
            <a:spAutoFit/>
          </a:bodyPr>
          <a:lstStyle/>
          <a:p>
            <a:r>
              <a:rPr lang="en-US" sz="2000" dirty="0">
                <a:latin typeface="+mj-lt"/>
              </a:rPr>
              <a:t>Continuity equation for flow of Fisher information in wave scattering: Nature / ISF </a:t>
            </a:r>
          </a:p>
          <a:p>
            <a:r>
              <a:rPr lang="en-US" sz="2000" dirty="0">
                <a:latin typeface="+mj-lt"/>
              </a:rPr>
              <a:t>International Space Federation</a:t>
            </a:r>
          </a:p>
        </p:txBody>
      </p:sp>
      <p:sp>
        <p:nvSpPr>
          <p:cNvPr id="10" name="TextBox 9">
            <a:extLst>
              <a:ext uri="{FF2B5EF4-FFF2-40B4-BE49-F238E27FC236}">
                <a16:creationId xmlns:a16="http://schemas.microsoft.com/office/drawing/2014/main" id="{31B876C8-7CF8-23C6-3432-64E391DD75E8}"/>
              </a:ext>
            </a:extLst>
          </p:cNvPr>
          <p:cNvSpPr txBox="1"/>
          <p:nvPr/>
        </p:nvSpPr>
        <p:spPr>
          <a:xfrm>
            <a:off x="4529236" y="3183791"/>
            <a:ext cx="4576664" cy="3323987"/>
          </a:xfrm>
          <a:prstGeom prst="rect">
            <a:avLst/>
          </a:prstGeom>
          <a:noFill/>
        </p:spPr>
        <p:txBody>
          <a:bodyPr wrap="square">
            <a:spAutoFit/>
          </a:bodyPr>
          <a:lstStyle/>
          <a:p>
            <a:r>
              <a:rPr lang="en-US" sz="1400" dirty="0">
                <a:latin typeface="+mj-lt"/>
              </a:rPr>
              <a:t>An electromagnetic wave scattered at an object carries locally defined and conserved information about all of the object’s constitutive parameters. Specifically, we introduce the density and flux of Fisher information for general types of wave fields and identify the corresponding sources and sinks of information through a fundamental continuity equation. our theoretical predictions involve a movable object embedded in a disordered environment by measuring the corresponding </a:t>
            </a:r>
            <a:r>
              <a:rPr lang="en-US" sz="1400" dirty="0">
                <a:solidFill>
                  <a:srgbClr val="433E82"/>
                </a:solidFill>
                <a:highlight>
                  <a:srgbClr val="FFFF00"/>
                </a:highlight>
                <a:latin typeface="+mj-lt"/>
              </a:rPr>
              <a:t>Fisher information flux</a:t>
            </a:r>
            <a:r>
              <a:rPr lang="en-US" sz="1400" dirty="0">
                <a:latin typeface="+mj-lt"/>
              </a:rPr>
              <a:t> at microwave frequencies. Our results improve the understanding of the generation, propagation of information supports tracking and designing the flow of information in complex system of systems environments.</a:t>
            </a:r>
          </a:p>
        </p:txBody>
      </p:sp>
      <p:pic>
        <p:nvPicPr>
          <p:cNvPr id="1028" name="Picture 4" descr="Fisher Information for θ expressed as the variance of the partial derivative w.r.t. θ of the Log-likelihood function ℓ(θ | X) (Image by Author)">
            <a:extLst>
              <a:ext uri="{FF2B5EF4-FFF2-40B4-BE49-F238E27FC236}">
                <a16:creationId xmlns:a16="http://schemas.microsoft.com/office/drawing/2014/main" id="{E78FE8FA-51F5-2767-E178-3CC958F65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160" y="18762"/>
            <a:ext cx="4572000" cy="20092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sher information regularization schemes for wasserstein gradient flows page 24 thumb">
            <a:extLst>
              <a:ext uri="{FF2B5EF4-FFF2-40B4-BE49-F238E27FC236}">
                <a16:creationId xmlns:a16="http://schemas.microsoft.com/office/drawing/2014/main" id="{17FD26BC-333C-9A21-0596-F51CE5939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58" t="9330" r="15686" b="6920"/>
          <a:stretch/>
        </p:blipFill>
        <p:spPr bwMode="auto">
          <a:xfrm>
            <a:off x="0" y="2164356"/>
            <a:ext cx="4570672" cy="3685956"/>
          </a:xfrm>
          <a:prstGeom prst="rect">
            <a:avLst/>
          </a:prstGeom>
          <a:noFill/>
          <a:ln w="12700">
            <a:solidFill>
              <a:srgbClr val="433E82"/>
            </a:solidFill>
          </a:ln>
          <a:extLst>
            <a:ext uri="{909E8E84-426E-40DD-AFC4-6F175D3DCCD1}">
              <a14:hiddenFill xmlns:a14="http://schemas.microsoft.com/office/drawing/2010/main">
                <a:solidFill>
                  <a:srgbClr val="FFFFFF"/>
                </a:solidFill>
              </a14:hiddenFill>
            </a:ext>
          </a:extLst>
        </p:spPr>
      </p:pic>
      <p:pic>
        <p:nvPicPr>
          <p:cNvPr id="11" name="Picture 1956" descr="w_01zlzi[1]">
            <a:extLst>
              <a:ext uri="{FF2B5EF4-FFF2-40B4-BE49-F238E27FC236}">
                <a16:creationId xmlns:a16="http://schemas.microsoft.com/office/drawing/2014/main" id="{9C065DE0-D2B4-13A7-651D-70A8DB4526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9291" y="1294625"/>
            <a:ext cx="668909" cy="6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4" descr="globe">
            <a:extLst>
              <a:ext uri="{FF2B5EF4-FFF2-40B4-BE49-F238E27FC236}">
                <a16:creationId xmlns:a16="http://schemas.microsoft.com/office/drawing/2014/main" id="{2318054E-CFCF-2604-E35E-326B113C30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4062653" y="-6294"/>
            <a:ext cx="518871" cy="132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j0286851">
            <a:extLst>
              <a:ext uri="{FF2B5EF4-FFF2-40B4-BE49-F238E27FC236}">
                <a16:creationId xmlns:a16="http://schemas.microsoft.com/office/drawing/2014/main" id="{78143767-C1BA-7794-707E-CF8C695664C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50016" y="-10490"/>
            <a:ext cx="553667" cy="43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j0286851">
            <a:extLst>
              <a:ext uri="{FF2B5EF4-FFF2-40B4-BE49-F238E27FC236}">
                <a16:creationId xmlns:a16="http://schemas.microsoft.com/office/drawing/2014/main" id="{4CCE90A5-5D39-1DF7-E201-CE03DAE742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96008" y="1439860"/>
            <a:ext cx="609892" cy="543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84" descr="globe">
            <a:extLst>
              <a:ext uri="{FF2B5EF4-FFF2-40B4-BE49-F238E27FC236}">
                <a16:creationId xmlns:a16="http://schemas.microsoft.com/office/drawing/2014/main" id="{F7A37D7F-3A8F-BA90-28D6-557F21BAC6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8514316" y="1998264"/>
            <a:ext cx="607327" cy="1167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956" descr="w_01zlzi[1]">
            <a:extLst>
              <a:ext uri="{FF2B5EF4-FFF2-40B4-BE49-F238E27FC236}">
                <a16:creationId xmlns:a16="http://schemas.microsoft.com/office/drawing/2014/main" id="{545D3C41-079E-1D30-1FC6-71C830F500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9268" y="1952500"/>
            <a:ext cx="437004" cy="42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03" descr="rgfiahjg[1]">
            <a:extLst>
              <a:ext uri="{FF2B5EF4-FFF2-40B4-BE49-F238E27FC236}">
                <a16:creationId xmlns:a16="http://schemas.microsoft.com/office/drawing/2014/main" id="{1E92CB0A-AB12-DE74-BB1F-D1627F1420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0178" y="2929480"/>
            <a:ext cx="239259" cy="24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2">
            <a:extLst>
              <a:ext uri="{FF2B5EF4-FFF2-40B4-BE49-F238E27FC236}">
                <a16:creationId xmlns:a16="http://schemas.microsoft.com/office/drawing/2014/main" id="{3C50ECD8-0417-D5B6-1390-D9929437336C}"/>
              </a:ext>
            </a:extLst>
          </p:cNvPr>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93909" y="1067777"/>
            <a:ext cx="420941" cy="237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descr="http://users.ece.utexas.edu/~patt/13f.306/Emails/Email_figs/clock.png">
            <a:extLst>
              <a:ext uri="{FF2B5EF4-FFF2-40B4-BE49-F238E27FC236}">
                <a16:creationId xmlns:a16="http://schemas.microsoft.com/office/drawing/2014/main" id="{B1BF841B-17BD-32D5-9C32-0974BDF23DCC}"/>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8603" b="30515"/>
          <a:stretch/>
        </p:blipFill>
        <p:spPr bwMode="auto">
          <a:xfrm>
            <a:off x="38100" y="5867145"/>
            <a:ext cx="4556060" cy="1006204"/>
          </a:xfrm>
          <a:prstGeom prst="rect">
            <a:avLst/>
          </a:prstGeom>
          <a:noFill/>
          <a:ln w="12700">
            <a:solidFill>
              <a:srgbClr val="002060"/>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F5C781-2172-EB70-E05B-91EC17391FA9}"/>
              </a:ext>
            </a:extLst>
          </p:cNvPr>
          <p:cNvSpPr txBox="1"/>
          <p:nvPr/>
        </p:nvSpPr>
        <p:spPr>
          <a:xfrm>
            <a:off x="788420" y="6012926"/>
            <a:ext cx="731290" cy="276999"/>
          </a:xfrm>
          <a:prstGeom prst="rect">
            <a:avLst/>
          </a:prstGeom>
          <a:noFill/>
        </p:spPr>
        <p:txBody>
          <a:bodyPr wrap="none" rtlCol="0">
            <a:spAutoFit/>
          </a:bodyPr>
          <a:lstStyle/>
          <a:p>
            <a:r>
              <a:rPr lang="en-US" dirty="0">
                <a:latin typeface="+mj-lt"/>
              </a:rPr>
              <a:t>EPOCH</a:t>
            </a:r>
          </a:p>
        </p:txBody>
      </p:sp>
      <p:pic>
        <p:nvPicPr>
          <p:cNvPr id="21" name="Picture 303" descr="rgfiahjg[1]">
            <a:extLst>
              <a:ext uri="{FF2B5EF4-FFF2-40B4-BE49-F238E27FC236}">
                <a16:creationId xmlns:a16="http://schemas.microsoft.com/office/drawing/2014/main" id="{852FD3FA-A298-40A5-2810-91CF241037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7499" y="6048994"/>
            <a:ext cx="239259" cy="24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303" descr="rgfiahjg[1]">
            <a:extLst>
              <a:ext uri="{FF2B5EF4-FFF2-40B4-BE49-F238E27FC236}">
                <a16:creationId xmlns:a16="http://schemas.microsoft.com/office/drawing/2014/main" id="{7A3616AD-9C66-6C07-7B6A-D157B292AB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2551" y="6042421"/>
            <a:ext cx="239259" cy="24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03" descr="rgfiahjg[1]">
            <a:extLst>
              <a:ext uri="{FF2B5EF4-FFF2-40B4-BE49-F238E27FC236}">
                <a16:creationId xmlns:a16="http://schemas.microsoft.com/office/drawing/2014/main" id="{08075157-8929-9795-5A4D-98C2F5AA0B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492" y="6063522"/>
            <a:ext cx="239259" cy="24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51B28C00-7EB2-4E3B-3D5A-38483CCC1929}"/>
              </a:ext>
            </a:extLst>
          </p:cNvPr>
          <p:cNvSpPr txBox="1"/>
          <p:nvPr/>
        </p:nvSpPr>
        <p:spPr>
          <a:xfrm>
            <a:off x="2043872" y="6006353"/>
            <a:ext cx="731290" cy="276999"/>
          </a:xfrm>
          <a:prstGeom prst="rect">
            <a:avLst/>
          </a:prstGeom>
          <a:noFill/>
        </p:spPr>
        <p:txBody>
          <a:bodyPr wrap="none" rtlCol="0">
            <a:spAutoFit/>
          </a:bodyPr>
          <a:lstStyle/>
          <a:p>
            <a:r>
              <a:rPr lang="en-US" dirty="0">
                <a:latin typeface="+mj-lt"/>
              </a:rPr>
              <a:t>EPOCH</a:t>
            </a:r>
          </a:p>
        </p:txBody>
      </p:sp>
      <p:sp>
        <p:nvSpPr>
          <p:cNvPr id="25" name="TextBox 24">
            <a:extLst>
              <a:ext uri="{FF2B5EF4-FFF2-40B4-BE49-F238E27FC236}">
                <a16:creationId xmlns:a16="http://schemas.microsoft.com/office/drawing/2014/main" id="{0C559F97-3164-A8EA-34FC-CFFFDA15DD6C}"/>
              </a:ext>
            </a:extLst>
          </p:cNvPr>
          <p:cNvSpPr txBox="1"/>
          <p:nvPr/>
        </p:nvSpPr>
        <p:spPr>
          <a:xfrm>
            <a:off x="3269199" y="6045487"/>
            <a:ext cx="731290" cy="276999"/>
          </a:xfrm>
          <a:prstGeom prst="rect">
            <a:avLst/>
          </a:prstGeom>
          <a:noFill/>
        </p:spPr>
        <p:txBody>
          <a:bodyPr wrap="none" rtlCol="0">
            <a:spAutoFit/>
          </a:bodyPr>
          <a:lstStyle/>
          <a:p>
            <a:r>
              <a:rPr lang="en-US" dirty="0">
                <a:latin typeface="+mj-lt"/>
              </a:rPr>
              <a:t>EPOCH</a:t>
            </a:r>
          </a:p>
        </p:txBody>
      </p:sp>
      <p:pic>
        <p:nvPicPr>
          <p:cNvPr id="26" name="Picture 32">
            <a:extLst>
              <a:ext uri="{FF2B5EF4-FFF2-40B4-BE49-F238E27FC236}">
                <a16:creationId xmlns:a16="http://schemas.microsoft.com/office/drawing/2014/main" id="{F3ECB7CF-5A79-94B4-E894-78D2BB055386}"/>
              </a:ext>
            </a:extLst>
          </p:cNvPr>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64828" y="5898728"/>
            <a:ext cx="420941" cy="269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421" descr="Current National Threat Level is elevated">
            <a:extLst>
              <a:ext uri="{FF2B5EF4-FFF2-40B4-BE49-F238E27FC236}">
                <a16:creationId xmlns:a16="http://schemas.microsoft.com/office/drawing/2014/main" id="{D097512A-D6B1-D548-02B7-17397BE3BB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r="-1613"/>
          <a:stretch>
            <a:fillRect/>
          </a:stretch>
        </p:blipFill>
        <p:spPr bwMode="auto">
          <a:xfrm>
            <a:off x="2361952" y="1847437"/>
            <a:ext cx="1579863" cy="36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C42AC2F9-CD8C-1465-09A0-5C35F2651353}"/>
              </a:ext>
            </a:extLst>
          </p:cNvPr>
          <p:cNvSpPr txBox="1"/>
          <p:nvPr/>
        </p:nvSpPr>
        <p:spPr>
          <a:xfrm>
            <a:off x="-60260" y="1920869"/>
            <a:ext cx="2520242" cy="261610"/>
          </a:xfrm>
          <a:prstGeom prst="rect">
            <a:avLst/>
          </a:prstGeom>
          <a:noFill/>
        </p:spPr>
        <p:txBody>
          <a:bodyPr wrap="none" rtlCol="0">
            <a:spAutoFit/>
          </a:bodyPr>
          <a:lstStyle/>
          <a:p>
            <a:r>
              <a:rPr lang="en-US" sz="1100" dirty="0"/>
              <a:t>USPTO 13/573,002 Time – Space Meter </a:t>
            </a:r>
          </a:p>
        </p:txBody>
      </p:sp>
      <p:sp>
        <p:nvSpPr>
          <p:cNvPr id="29" name="TextBox 28">
            <a:extLst>
              <a:ext uri="{FF2B5EF4-FFF2-40B4-BE49-F238E27FC236}">
                <a16:creationId xmlns:a16="http://schemas.microsoft.com/office/drawing/2014/main" id="{FD6329C3-229D-9A82-C9A4-D9E50EDC127F}"/>
              </a:ext>
            </a:extLst>
          </p:cNvPr>
          <p:cNvSpPr txBox="1"/>
          <p:nvPr/>
        </p:nvSpPr>
        <p:spPr>
          <a:xfrm>
            <a:off x="3911255" y="1920869"/>
            <a:ext cx="666144" cy="276999"/>
          </a:xfrm>
          <a:prstGeom prst="rect">
            <a:avLst/>
          </a:prstGeom>
          <a:noFill/>
        </p:spPr>
        <p:txBody>
          <a:bodyPr wrap="none" rtlCol="0">
            <a:spAutoFit/>
          </a:bodyPr>
          <a:lstStyle/>
          <a:p>
            <a:r>
              <a:rPr lang="en-US" dirty="0"/>
              <a:t>Metrics</a:t>
            </a:r>
          </a:p>
        </p:txBody>
      </p:sp>
      <p:sp>
        <p:nvSpPr>
          <p:cNvPr id="30" name="TextBox 29">
            <a:extLst>
              <a:ext uri="{FF2B5EF4-FFF2-40B4-BE49-F238E27FC236}">
                <a16:creationId xmlns:a16="http://schemas.microsoft.com/office/drawing/2014/main" id="{EF0DCB43-6CF9-B1C2-D437-6F7D17301FE0}"/>
              </a:ext>
            </a:extLst>
          </p:cNvPr>
          <p:cNvSpPr txBox="1"/>
          <p:nvPr/>
        </p:nvSpPr>
        <p:spPr>
          <a:xfrm>
            <a:off x="100064" y="6332413"/>
            <a:ext cx="3956981" cy="307777"/>
          </a:xfrm>
          <a:prstGeom prst="rect">
            <a:avLst/>
          </a:prstGeom>
          <a:noFill/>
        </p:spPr>
        <p:txBody>
          <a:bodyPr wrap="none" rtlCol="0">
            <a:spAutoFit/>
          </a:bodyPr>
          <a:lstStyle/>
          <a:p>
            <a:r>
              <a:rPr lang="en-US" sz="1400" dirty="0">
                <a:latin typeface="+mn-lt"/>
              </a:rPr>
              <a:t>FOUNDATION FOR NET, NET OF $$$, WEB 3</a:t>
            </a:r>
          </a:p>
        </p:txBody>
      </p:sp>
      <p:pic>
        <p:nvPicPr>
          <p:cNvPr id="31" name="Picture 30" descr="j0286851">
            <a:extLst>
              <a:ext uri="{FF2B5EF4-FFF2-40B4-BE49-F238E27FC236}">
                <a16:creationId xmlns:a16="http://schemas.microsoft.com/office/drawing/2014/main" id="{374E0C48-1AF2-74CA-B49E-B00614405E3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67061" y="3596691"/>
            <a:ext cx="433428" cy="43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a:extLst>
              <a:ext uri="{FF2B5EF4-FFF2-40B4-BE49-F238E27FC236}">
                <a16:creationId xmlns:a16="http://schemas.microsoft.com/office/drawing/2014/main" id="{B58FA94F-5669-11D2-DC43-5AFE4E58E060}"/>
              </a:ext>
            </a:extLst>
          </p:cNvPr>
          <p:cNvSpPr txBox="1"/>
          <p:nvPr/>
        </p:nvSpPr>
        <p:spPr>
          <a:xfrm>
            <a:off x="4044217" y="6121201"/>
            <a:ext cx="519694" cy="400110"/>
          </a:xfrm>
          <a:prstGeom prst="rect">
            <a:avLst/>
          </a:prstGeom>
          <a:noFill/>
        </p:spPr>
        <p:txBody>
          <a:bodyPr wrap="none" rtlCol="0">
            <a:spAutoFit/>
          </a:bodyPr>
          <a:lstStyle/>
          <a:p>
            <a:r>
              <a:rPr lang="en-US" sz="1000" dirty="0"/>
              <a:t>Sync </a:t>
            </a:r>
          </a:p>
          <a:p>
            <a:r>
              <a:rPr lang="en-US" sz="1000" dirty="0"/>
              <a:t>Deltas</a:t>
            </a:r>
          </a:p>
        </p:txBody>
      </p:sp>
      <p:pic>
        <p:nvPicPr>
          <p:cNvPr id="33" name="Picture 40" descr="MC900133529[1]">
            <a:extLst>
              <a:ext uri="{FF2B5EF4-FFF2-40B4-BE49-F238E27FC236}">
                <a16:creationId xmlns:a16="http://schemas.microsoft.com/office/drawing/2014/main" id="{80E93D22-067A-399C-85BB-DC42F1172F4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09208" y="6435955"/>
            <a:ext cx="541957" cy="394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0" descr="MC900133529[1]">
            <a:extLst>
              <a:ext uri="{FF2B5EF4-FFF2-40B4-BE49-F238E27FC236}">
                <a16:creationId xmlns:a16="http://schemas.microsoft.com/office/drawing/2014/main" id="{2627E958-9632-5C55-745F-9FAD2FEFB10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851" y="3708557"/>
            <a:ext cx="541957" cy="394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3" descr="rgfiahjg[1]">
            <a:extLst>
              <a:ext uri="{FF2B5EF4-FFF2-40B4-BE49-F238E27FC236}">
                <a16:creationId xmlns:a16="http://schemas.microsoft.com/office/drawing/2014/main" id="{0C8A6C9D-3040-0959-EE4B-F511E3953F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064" y="3224139"/>
            <a:ext cx="239259" cy="24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0" descr="MC900133529[1]">
            <a:extLst>
              <a:ext uri="{FF2B5EF4-FFF2-40B4-BE49-F238E27FC236}">
                <a16:creationId xmlns:a16="http://schemas.microsoft.com/office/drawing/2014/main" id="{3587C3AC-9225-A757-718C-F3741CF6C8B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247" y="2550726"/>
            <a:ext cx="541957" cy="394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4" descr="globe">
            <a:extLst>
              <a:ext uri="{FF2B5EF4-FFF2-40B4-BE49-F238E27FC236}">
                <a16:creationId xmlns:a16="http://schemas.microsoft.com/office/drawing/2014/main" id="{3CC8E909-0E2E-EA47-E0EF-B1B0C00DD8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5145542" y="5935109"/>
            <a:ext cx="352031" cy="1396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84" descr="globe">
            <a:extLst>
              <a:ext uri="{FF2B5EF4-FFF2-40B4-BE49-F238E27FC236}">
                <a16:creationId xmlns:a16="http://schemas.microsoft.com/office/drawing/2014/main" id="{A3947E2A-45A1-40FA-9C73-F973C91AB5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8245268" y="5935109"/>
            <a:ext cx="352031" cy="1396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421" descr="Current National Threat Level is elevated">
            <a:extLst>
              <a:ext uri="{FF2B5EF4-FFF2-40B4-BE49-F238E27FC236}">
                <a16:creationId xmlns:a16="http://schemas.microsoft.com/office/drawing/2014/main" id="{8996FA57-B468-A528-1397-C93339B4B2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r="-1613"/>
          <a:stretch>
            <a:fillRect/>
          </a:stretch>
        </p:blipFill>
        <p:spPr bwMode="auto">
          <a:xfrm>
            <a:off x="6019800" y="6435660"/>
            <a:ext cx="1828800" cy="36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descr="MC900133529[1]">
            <a:extLst>
              <a:ext uri="{FF2B5EF4-FFF2-40B4-BE49-F238E27FC236}">
                <a16:creationId xmlns:a16="http://schemas.microsoft.com/office/drawing/2014/main" id="{58B67D3C-D25F-7DB5-91EB-CAA5462709B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42462" y="6418828"/>
            <a:ext cx="464004" cy="394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303" descr="rgfiahjg[1]">
            <a:extLst>
              <a:ext uri="{FF2B5EF4-FFF2-40B4-BE49-F238E27FC236}">
                <a16:creationId xmlns:a16="http://schemas.microsoft.com/office/drawing/2014/main" id="{C2FB51A6-72BB-A5DF-67BB-476DDD7598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7530" y="6521158"/>
            <a:ext cx="239259" cy="24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MC900133529[1]">
            <a:extLst>
              <a:ext uri="{FF2B5EF4-FFF2-40B4-BE49-F238E27FC236}">
                <a16:creationId xmlns:a16="http://schemas.microsoft.com/office/drawing/2014/main" id="{3F167807-4408-5AF7-7D3D-783B03B7464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69196" y="6429736"/>
            <a:ext cx="464004" cy="394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303" descr="rgfiahjg[1]">
            <a:extLst>
              <a:ext uri="{FF2B5EF4-FFF2-40B4-BE49-F238E27FC236}">
                <a16:creationId xmlns:a16="http://schemas.microsoft.com/office/drawing/2014/main" id="{143C6FD2-186C-9BDA-E3CA-AA3E20F846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9755" y="6506665"/>
            <a:ext cx="239259" cy="24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32">
            <a:extLst>
              <a:ext uri="{FF2B5EF4-FFF2-40B4-BE49-F238E27FC236}">
                <a16:creationId xmlns:a16="http://schemas.microsoft.com/office/drawing/2014/main" id="{942D7942-6993-45A3-3050-5850DAB69FB0}"/>
              </a:ext>
            </a:extLst>
          </p:cNvPr>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31562" y="1070704"/>
            <a:ext cx="420941" cy="269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40" descr="MC900133529[1]">
            <a:extLst>
              <a:ext uri="{FF2B5EF4-FFF2-40B4-BE49-F238E27FC236}">
                <a16:creationId xmlns:a16="http://schemas.microsoft.com/office/drawing/2014/main" id="{F8C1B3AB-5EE2-A253-A906-1C6C297DEE5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96008" y="1016996"/>
            <a:ext cx="541957" cy="394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9732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CFD71A3-47C3-A017-5A2A-F63315B08607}"/>
              </a:ext>
            </a:extLst>
          </p:cNvPr>
          <p:cNvSpPr/>
          <p:nvPr/>
        </p:nvSpPr>
        <p:spPr bwMode="auto">
          <a:xfrm>
            <a:off x="-17106" y="0"/>
            <a:ext cx="9133114" cy="6858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F7C92BA0-1D93-9D33-0ADB-B25FE2CB7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2" y="1905000"/>
            <a:ext cx="4514850" cy="32385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Electromagnetic Waves - Definition, Equation and Properties of ...">
            <a:extLst>
              <a:ext uri="{FF2B5EF4-FFF2-40B4-BE49-F238E27FC236}">
                <a16:creationId xmlns:a16="http://schemas.microsoft.com/office/drawing/2014/main" id="{8FE8DD05-2BB5-8CFF-A843-70CAB96DCD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9279" y="307152"/>
            <a:ext cx="4500465" cy="301745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BB22F9F-B4EC-E96E-14BA-BD2835781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4894" y="3324612"/>
            <a:ext cx="4514850" cy="277918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C20FCCF-D988-98A9-F193-B4CDEE8E622B}"/>
              </a:ext>
            </a:extLst>
          </p:cNvPr>
          <p:cNvSpPr txBox="1"/>
          <p:nvPr/>
        </p:nvSpPr>
        <p:spPr>
          <a:xfrm>
            <a:off x="-17106" y="0"/>
            <a:ext cx="3370106" cy="1938992"/>
          </a:xfrm>
          <a:prstGeom prst="rect">
            <a:avLst/>
          </a:prstGeom>
          <a:noFill/>
        </p:spPr>
        <p:txBody>
          <a:bodyPr wrap="square">
            <a:spAutoFit/>
          </a:bodyPr>
          <a:lstStyle/>
          <a:p>
            <a:r>
              <a:rPr lang="en-US" dirty="0">
                <a:latin typeface="+mj-lt"/>
              </a:rPr>
              <a:t>THESIS: All things net, net of programmable $$$ are formed </a:t>
            </a:r>
          </a:p>
          <a:p>
            <a:r>
              <a:rPr lang="en-US" dirty="0">
                <a:latin typeface="+mj-lt"/>
              </a:rPr>
              <a:t>using:</a:t>
            </a:r>
          </a:p>
          <a:p>
            <a:endParaRPr lang="en-US" dirty="0">
              <a:latin typeface="+mj-lt"/>
            </a:endParaRPr>
          </a:p>
          <a:p>
            <a:pPr marL="228600" indent="-228600">
              <a:buAutoNum type="arabicParenR"/>
            </a:pPr>
            <a:r>
              <a:rPr lang="en-US" dirty="0">
                <a:latin typeface="+mj-lt"/>
              </a:rPr>
              <a:t>Time epochs created by </a:t>
            </a:r>
          </a:p>
          <a:p>
            <a:r>
              <a:rPr lang="en-US" dirty="0">
                <a:latin typeface="+mj-lt"/>
              </a:rPr>
              <a:t>quartz crystal silicon chips</a:t>
            </a:r>
          </a:p>
          <a:p>
            <a:endParaRPr lang="en-US" dirty="0">
              <a:latin typeface="+mj-lt"/>
            </a:endParaRPr>
          </a:p>
          <a:p>
            <a:r>
              <a:rPr lang="en-US" dirty="0">
                <a:latin typeface="+mj-lt"/>
              </a:rPr>
              <a:t>2) Syntax used / not used </a:t>
            </a:r>
          </a:p>
          <a:p>
            <a:r>
              <a:rPr lang="en-US" dirty="0">
                <a:latin typeface="+mj-lt"/>
              </a:rPr>
              <a:t>as programming instructions </a:t>
            </a:r>
          </a:p>
          <a:p>
            <a:r>
              <a:rPr lang="en-US" dirty="0">
                <a:latin typeface="+mj-lt"/>
              </a:rPr>
              <a:t>during epoch time cycles</a:t>
            </a:r>
          </a:p>
        </p:txBody>
      </p:sp>
      <p:sp>
        <p:nvSpPr>
          <p:cNvPr id="4" name="TextBox 3">
            <a:extLst>
              <a:ext uri="{FF2B5EF4-FFF2-40B4-BE49-F238E27FC236}">
                <a16:creationId xmlns:a16="http://schemas.microsoft.com/office/drawing/2014/main" id="{20CAE0AC-BE7C-F512-710E-C721D1252D9D}"/>
              </a:ext>
            </a:extLst>
          </p:cNvPr>
          <p:cNvSpPr txBox="1"/>
          <p:nvPr/>
        </p:nvSpPr>
        <p:spPr>
          <a:xfrm>
            <a:off x="26437" y="5108510"/>
            <a:ext cx="4599992" cy="1754326"/>
          </a:xfrm>
          <a:prstGeom prst="rect">
            <a:avLst/>
          </a:prstGeom>
          <a:noFill/>
        </p:spPr>
        <p:txBody>
          <a:bodyPr wrap="square">
            <a:spAutoFit/>
          </a:bodyPr>
          <a:lstStyle/>
          <a:p>
            <a:r>
              <a:rPr lang="en-US" dirty="0">
                <a:latin typeface="+mj-lt"/>
              </a:rPr>
              <a:t>Quantum Computing Vibrations encode, process data like quantum computers. A simple mechanical system built from aluminum rods uses vibrations to encode information, mimicking quantum computing in a non-quantum system. </a:t>
            </a:r>
            <a:r>
              <a:rPr lang="en-US" dirty="0">
                <a:solidFill>
                  <a:srgbClr val="000000"/>
                </a:solidFill>
                <a:effectLst/>
                <a:latin typeface="+mj-lt"/>
                <a:ea typeface="Times New Roman" panose="02020603050405020304" pitchFamily="18" charset="0"/>
              </a:rPr>
              <a:t>"</a:t>
            </a:r>
            <a:r>
              <a:rPr lang="en-US" dirty="0">
                <a:solidFill>
                  <a:srgbClr val="000000"/>
                </a:solidFill>
                <a:effectLst/>
                <a:latin typeface="Arial" panose="020B0604020202020204" pitchFamily="34" charset="0"/>
                <a:ea typeface="Times New Roman" panose="02020603050405020304" pitchFamily="18" charset="0"/>
              </a:rPr>
              <a:t>Light is made from photons, the quantum of light. mechanical vibrations or sound waves can be described in a quantum-mechanical manner </a:t>
            </a:r>
            <a:r>
              <a:rPr lang="en-US" dirty="0">
                <a:solidFill>
                  <a:srgbClr val="000000"/>
                </a:solidFill>
                <a:latin typeface="Arial" panose="020B0604020202020204" pitchFamily="34" charset="0"/>
                <a:ea typeface="Times New Roman" panose="02020603050405020304" pitchFamily="18" charset="0"/>
              </a:rPr>
              <a:t>i</a:t>
            </a:r>
            <a:r>
              <a:rPr lang="en-US" dirty="0">
                <a:solidFill>
                  <a:srgbClr val="000000"/>
                </a:solidFill>
                <a:effectLst/>
                <a:latin typeface="Arial" panose="020B0604020202020204" pitchFamily="34" charset="0"/>
                <a:ea typeface="Times New Roman" panose="02020603050405020304" pitchFamily="18" charset="0"/>
              </a:rPr>
              <a:t>.e., composed of phonons: the smallest possible units of mechanical vibration“ </a:t>
            </a:r>
          </a:p>
          <a:p>
            <a:r>
              <a:rPr lang="en-US" dirty="0">
                <a:solidFill>
                  <a:srgbClr val="000000"/>
                </a:solidFill>
                <a:effectLst/>
                <a:latin typeface="Arial" panose="020B0604020202020204" pitchFamily="34" charset="0"/>
                <a:ea typeface="Times New Roman" panose="02020603050405020304" pitchFamily="18" charset="0"/>
              </a:rPr>
              <a:t>Link: https://phys.org/news/2018-06-quantum_1.html </a:t>
            </a:r>
            <a:endParaRPr lang="en-US" dirty="0"/>
          </a:p>
        </p:txBody>
      </p:sp>
      <p:sp>
        <p:nvSpPr>
          <p:cNvPr id="5" name="TextBox 4">
            <a:extLst>
              <a:ext uri="{FF2B5EF4-FFF2-40B4-BE49-F238E27FC236}">
                <a16:creationId xmlns:a16="http://schemas.microsoft.com/office/drawing/2014/main" id="{7B796F4A-753D-2856-83AE-AF6F98A3F395}"/>
              </a:ext>
            </a:extLst>
          </p:cNvPr>
          <p:cNvSpPr txBox="1"/>
          <p:nvPr/>
        </p:nvSpPr>
        <p:spPr>
          <a:xfrm>
            <a:off x="4641948" y="2294304"/>
            <a:ext cx="3122141" cy="307777"/>
          </a:xfrm>
          <a:prstGeom prst="rect">
            <a:avLst/>
          </a:prstGeom>
          <a:noFill/>
        </p:spPr>
        <p:txBody>
          <a:bodyPr wrap="square" rtlCol="0">
            <a:spAutoFit/>
          </a:bodyPr>
          <a:lstStyle/>
          <a:p>
            <a:r>
              <a:rPr lang="en-US" sz="1400" dirty="0"/>
              <a:t>STANDING ELECTRO- MAGNETIC WAVE</a:t>
            </a:r>
            <a:endParaRPr lang="en-US" sz="1000" dirty="0"/>
          </a:p>
        </p:txBody>
      </p:sp>
      <p:sp>
        <p:nvSpPr>
          <p:cNvPr id="6" name="TextBox 5">
            <a:extLst>
              <a:ext uri="{FF2B5EF4-FFF2-40B4-BE49-F238E27FC236}">
                <a16:creationId xmlns:a16="http://schemas.microsoft.com/office/drawing/2014/main" id="{B5ADBB8B-3BD5-1E11-5B24-BE0E552BDCAC}"/>
              </a:ext>
            </a:extLst>
          </p:cNvPr>
          <p:cNvSpPr txBox="1"/>
          <p:nvPr/>
        </p:nvSpPr>
        <p:spPr>
          <a:xfrm>
            <a:off x="2266288" y="-9646"/>
            <a:ext cx="3877472" cy="307777"/>
          </a:xfrm>
          <a:prstGeom prst="rect">
            <a:avLst/>
          </a:prstGeom>
          <a:noFill/>
        </p:spPr>
        <p:txBody>
          <a:bodyPr wrap="none" rtlCol="0">
            <a:spAutoFit/>
          </a:bodyPr>
          <a:lstStyle/>
          <a:p>
            <a:r>
              <a:rPr lang="en-US" sz="1400" dirty="0">
                <a:solidFill>
                  <a:schemeClr val="accent2"/>
                </a:solidFill>
                <a:latin typeface="+mj-lt"/>
              </a:rPr>
              <a:t>ENERGY / DATA WAVE METRICS / METERS</a:t>
            </a:r>
          </a:p>
        </p:txBody>
      </p:sp>
      <p:sp>
        <p:nvSpPr>
          <p:cNvPr id="8" name="TextBox 7">
            <a:extLst>
              <a:ext uri="{FF2B5EF4-FFF2-40B4-BE49-F238E27FC236}">
                <a16:creationId xmlns:a16="http://schemas.microsoft.com/office/drawing/2014/main" id="{EF509EA1-7C84-C7CB-14F7-6FF14338F937}"/>
              </a:ext>
            </a:extLst>
          </p:cNvPr>
          <p:cNvSpPr txBox="1"/>
          <p:nvPr/>
        </p:nvSpPr>
        <p:spPr>
          <a:xfrm>
            <a:off x="4596882" y="6163374"/>
            <a:ext cx="4599992" cy="646331"/>
          </a:xfrm>
          <a:prstGeom prst="rect">
            <a:avLst/>
          </a:prstGeom>
          <a:noFill/>
        </p:spPr>
        <p:txBody>
          <a:bodyPr wrap="square">
            <a:spAutoFit/>
          </a:bodyPr>
          <a:lstStyle/>
          <a:p>
            <a:r>
              <a:rPr lang="en-US" dirty="0">
                <a:latin typeface="+mj-lt"/>
              </a:rPr>
              <a:t>“Nature may reach the same result in many ways. Like a wave in the physical world, in the infinite ocean of the medium which pervades all.. Nikola Tesla</a:t>
            </a:r>
          </a:p>
        </p:txBody>
      </p:sp>
      <p:pic>
        <p:nvPicPr>
          <p:cNvPr id="9" name="Picture 2" descr="Niles Johnson : Hopf Fibration Video">
            <a:extLst>
              <a:ext uri="{FF2B5EF4-FFF2-40B4-BE49-F238E27FC236}">
                <a16:creationId xmlns:a16="http://schemas.microsoft.com/office/drawing/2014/main" id="{7668BC58-69E2-CCCE-1D1F-AC1A0E6D57C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206" t="14177" r="30478" b="31604"/>
          <a:stretch/>
        </p:blipFill>
        <p:spPr bwMode="auto">
          <a:xfrm>
            <a:off x="4575180" y="325446"/>
            <a:ext cx="838330" cy="8357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4709C8B-4FE0-1106-FC52-A9B14B4A0C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7483747" y="3339661"/>
            <a:ext cx="1573763" cy="1007768"/>
          </a:xfrm>
          <a:prstGeom prst="rect">
            <a:avLst/>
          </a:prstGeom>
        </p:spPr>
      </p:pic>
      <p:sp>
        <p:nvSpPr>
          <p:cNvPr id="12" name="TextBox 11">
            <a:extLst>
              <a:ext uri="{FF2B5EF4-FFF2-40B4-BE49-F238E27FC236}">
                <a16:creationId xmlns:a16="http://schemas.microsoft.com/office/drawing/2014/main" id="{1DF501FF-3584-3B05-0FE3-DD788CE1DC46}"/>
              </a:ext>
            </a:extLst>
          </p:cNvPr>
          <p:cNvSpPr txBox="1"/>
          <p:nvPr/>
        </p:nvSpPr>
        <p:spPr>
          <a:xfrm>
            <a:off x="8509752" y="3296619"/>
            <a:ext cx="606256" cy="400110"/>
          </a:xfrm>
          <a:prstGeom prst="rect">
            <a:avLst/>
          </a:prstGeom>
          <a:noFill/>
        </p:spPr>
        <p:txBody>
          <a:bodyPr wrap="none" rtlCol="0">
            <a:spAutoFit/>
          </a:bodyPr>
          <a:lstStyle/>
          <a:p>
            <a:pPr algn="ctr"/>
            <a:r>
              <a:rPr lang="en-US" sz="1000" dirty="0">
                <a:highlight>
                  <a:srgbClr val="00FF00"/>
                </a:highlight>
              </a:rPr>
              <a:t>WATER </a:t>
            </a:r>
          </a:p>
          <a:p>
            <a:pPr algn="ctr"/>
            <a:r>
              <a:rPr lang="en-US" sz="1000" dirty="0">
                <a:highlight>
                  <a:srgbClr val="00FF00"/>
                </a:highlight>
              </a:rPr>
              <a:t>DROP</a:t>
            </a:r>
          </a:p>
        </p:txBody>
      </p:sp>
      <p:sp>
        <p:nvSpPr>
          <p:cNvPr id="13" name="TextBox 12">
            <a:extLst>
              <a:ext uri="{FF2B5EF4-FFF2-40B4-BE49-F238E27FC236}">
                <a16:creationId xmlns:a16="http://schemas.microsoft.com/office/drawing/2014/main" id="{72E3B010-9230-4529-108B-B183ED27AF4C}"/>
              </a:ext>
            </a:extLst>
          </p:cNvPr>
          <p:cNvSpPr txBox="1"/>
          <p:nvPr/>
        </p:nvSpPr>
        <p:spPr>
          <a:xfrm>
            <a:off x="6649073" y="3920064"/>
            <a:ext cx="918841" cy="461665"/>
          </a:xfrm>
          <a:prstGeom prst="rect">
            <a:avLst/>
          </a:prstGeom>
          <a:noFill/>
        </p:spPr>
        <p:txBody>
          <a:bodyPr wrap="none" rtlCol="0">
            <a:spAutoFit/>
          </a:bodyPr>
          <a:lstStyle/>
          <a:p>
            <a:pPr algn="r"/>
            <a:r>
              <a:rPr lang="en-US" dirty="0">
                <a:highlight>
                  <a:srgbClr val="00FF00"/>
                </a:highlight>
              </a:rPr>
              <a:t>USPTO</a:t>
            </a:r>
          </a:p>
          <a:p>
            <a:pPr algn="r"/>
            <a:r>
              <a:rPr lang="en-US" dirty="0">
                <a:highlight>
                  <a:srgbClr val="00FF00"/>
                </a:highlight>
              </a:rPr>
              <a:t>13/573,002</a:t>
            </a:r>
          </a:p>
        </p:txBody>
      </p:sp>
      <p:pic>
        <p:nvPicPr>
          <p:cNvPr id="18" name="Picture 4" descr="j0286851">
            <a:extLst>
              <a:ext uri="{FF2B5EF4-FFF2-40B4-BE49-F238E27FC236}">
                <a16:creationId xmlns:a16="http://schemas.microsoft.com/office/drawing/2014/main" id="{E34EA749-DC33-B5B2-0BE2-3FD5CB5C27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01" y="1888644"/>
            <a:ext cx="6882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84" descr="globe">
            <a:extLst>
              <a:ext uri="{FF2B5EF4-FFF2-40B4-BE49-F238E27FC236}">
                <a16:creationId xmlns:a16="http://schemas.microsoft.com/office/drawing/2014/main" id="{ABAF8ADE-2FD3-2F69-6509-73FD8A401F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8318935" y="5353583"/>
            <a:ext cx="432282" cy="1068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03" descr="rgfiahjg[1]">
            <a:extLst>
              <a:ext uri="{FF2B5EF4-FFF2-40B4-BE49-F238E27FC236}">
                <a16:creationId xmlns:a16="http://schemas.microsoft.com/office/drawing/2014/main" id="{F63477D4-018B-00D4-BA0F-E1B27AAEBC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0440" y="5755701"/>
            <a:ext cx="284616" cy="28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303" descr="rgfiahjg[1]">
            <a:extLst>
              <a:ext uri="{FF2B5EF4-FFF2-40B4-BE49-F238E27FC236}">
                <a16:creationId xmlns:a16="http://schemas.microsoft.com/office/drawing/2014/main" id="{E267F124-0D0A-6723-6783-45F01F46A0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71744" y="5786519"/>
            <a:ext cx="210052" cy="21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956" descr="w_01zlzi[1]">
            <a:extLst>
              <a:ext uri="{FF2B5EF4-FFF2-40B4-BE49-F238E27FC236}">
                <a16:creationId xmlns:a16="http://schemas.microsoft.com/office/drawing/2014/main" id="{99D89D45-CA7B-45B1-11B0-8879A8AFE07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03550" y="3357445"/>
            <a:ext cx="558284" cy="6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956" descr="w_01zlzi[1]">
            <a:extLst>
              <a:ext uri="{FF2B5EF4-FFF2-40B4-BE49-F238E27FC236}">
                <a16:creationId xmlns:a16="http://schemas.microsoft.com/office/drawing/2014/main" id="{85A03508-135C-D0F8-1081-DF17DBCBC1E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9600" y="2745537"/>
            <a:ext cx="558284" cy="6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956" descr="w_01zlzi[1]">
            <a:extLst>
              <a:ext uri="{FF2B5EF4-FFF2-40B4-BE49-F238E27FC236}">
                <a16:creationId xmlns:a16="http://schemas.microsoft.com/office/drawing/2014/main" id="{8BAEA4A3-5088-44C3-A7C2-DAB9BC08D35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04605" y="2745447"/>
            <a:ext cx="558284" cy="6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2" descr="ANd9GcQTvaDnC5PecRtWptpQ4kNwHvylBZtQ5KFpN3z-X3J9K_Ek2rbU">
            <a:extLst>
              <a:ext uri="{FF2B5EF4-FFF2-40B4-BE49-F238E27FC236}">
                <a16:creationId xmlns:a16="http://schemas.microsoft.com/office/drawing/2014/main" id="{D62EAEEC-38C1-0756-D3D9-1B562E9C2E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5457469"/>
            <a:ext cx="7387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users.ece.utexas.edu/~patt/13f.306/Emails/Email_figs/clock.png">
            <a:extLst>
              <a:ext uri="{FF2B5EF4-FFF2-40B4-BE49-F238E27FC236}">
                <a16:creationId xmlns:a16="http://schemas.microsoft.com/office/drawing/2014/main" id="{BFAB5863-DD5C-9163-C82F-AF02E2A0DB7D}"/>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8603" b="30515"/>
          <a:stretch/>
        </p:blipFill>
        <p:spPr bwMode="auto">
          <a:xfrm>
            <a:off x="2119164" y="4402052"/>
            <a:ext cx="2403852" cy="701621"/>
          </a:xfrm>
          <a:prstGeom prst="rect">
            <a:avLst/>
          </a:prstGeom>
          <a:noFill/>
          <a:ln w="12700">
            <a:solidFill>
              <a:srgbClr val="002060"/>
            </a:solidFill>
          </a:ln>
          <a:extLst>
            <a:ext uri="{909E8E84-426E-40DD-AFC4-6F175D3DCCD1}">
              <a14:hiddenFill xmlns:a14="http://schemas.microsoft.com/office/drawing/2010/main">
                <a:solidFill>
                  <a:srgbClr val="FFFFFF"/>
                </a:solidFill>
              </a14:hiddenFill>
            </a:ext>
          </a:extLst>
        </p:spPr>
      </p:pic>
      <p:pic>
        <p:nvPicPr>
          <p:cNvPr id="23" name="Picture 303" descr="rgfiahjg[1]">
            <a:extLst>
              <a:ext uri="{FF2B5EF4-FFF2-40B4-BE49-F238E27FC236}">
                <a16:creationId xmlns:a16="http://schemas.microsoft.com/office/drawing/2014/main" id="{AE927206-F300-486D-5407-D59700CBFE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14962" y="4438617"/>
            <a:ext cx="284616" cy="28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303" descr="rgfiahjg[1]">
            <a:extLst>
              <a:ext uri="{FF2B5EF4-FFF2-40B4-BE49-F238E27FC236}">
                <a16:creationId xmlns:a16="http://schemas.microsoft.com/office/drawing/2014/main" id="{6F9E20CA-BCE0-7C8D-99C3-654CD75E17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06871" y="4442550"/>
            <a:ext cx="284616" cy="28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303" descr="rgfiahjg[1]">
            <a:extLst>
              <a:ext uri="{FF2B5EF4-FFF2-40B4-BE49-F238E27FC236}">
                <a16:creationId xmlns:a16="http://schemas.microsoft.com/office/drawing/2014/main" id="{7873823A-5042-3E99-69CF-B8D38D44F4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2635" y="4453147"/>
            <a:ext cx="284616" cy="28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63">
            <a:extLst>
              <a:ext uri="{FF2B5EF4-FFF2-40B4-BE49-F238E27FC236}">
                <a16:creationId xmlns:a16="http://schemas.microsoft.com/office/drawing/2014/main" id="{97CEA778-BE16-0CDF-74F3-E91A73639D50}"/>
              </a:ext>
            </a:extLst>
          </p:cNvPr>
          <p:cNvPicPr preferRelativeResize="0">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181099" y="4863891"/>
            <a:ext cx="382350" cy="256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a:extLst>
              <a:ext uri="{FF2B5EF4-FFF2-40B4-BE49-F238E27FC236}">
                <a16:creationId xmlns:a16="http://schemas.microsoft.com/office/drawing/2014/main" id="{69F66A42-FF1B-2B6E-B1D4-62662B6CDCBD}"/>
              </a:ext>
            </a:extLst>
          </p:cNvPr>
          <p:cNvSpPr txBox="1"/>
          <p:nvPr/>
        </p:nvSpPr>
        <p:spPr>
          <a:xfrm>
            <a:off x="2126099" y="4675334"/>
            <a:ext cx="2130776" cy="276999"/>
          </a:xfrm>
          <a:prstGeom prst="rect">
            <a:avLst/>
          </a:prstGeom>
          <a:noFill/>
        </p:spPr>
        <p:txBody>
          <a:bodyPr wrap="none" rtlCol="0">
            <a:spAutoFit/>
          </a:bodyPr>
          <a:lstStyle/>
          <a:p>
            <a:r>
              <a:rPr lang="en-US" dirty="0"/>
              <a:t>EPOCH TIME INTERVAL CYCLES</a:t>
            </a:r>
          </a:p>
        </p:txBody>
      </p:sp>
      <p:pic>
        <p:nvPicPr>
          <p:cNvPr id="33" name="Picture 1956" descr="w_01zlzi[1]">
            <a:extLst>
              <a:ext uri="{FF2B5EF4-FFF2-40B4-BE49-F238E27FC236}">
                <a16:creationId xmlns:a16="http://schemas.microsoft.com/office/drawing/2014/main" id="{267D418A-5730-017C-8357-B94CC7899D1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29020" y="4420962"/>
            <a:ext cx="279610" cy="32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 descr="MIPI Soundwire: Pulse Code Modulation (PCM) | Synopsys">
            <a:extLst>
              <a:ext uri="{FF2B5EF4-FFF2-40B4-BE49-F238E27FC236}">
                <a16:creationId xmlns:a16="http://schemas.microsoft.com/office/drawing/2014/main" id="{CEE3E49F-A50B-C5EA-19B5-4958070B401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362200" y="302316"/>
            <a:ext cx="2187654" cy="158002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8B2E594-9ADC-4D0A-B58F-7A01198F4E96}"/>
              </a:ext>
            </a:extLst>
          </p:cNvPr>
          <p:cNvSpPr txBox="1"/>
          <p:nvPr/>
        </p:nvSpPr>
        <p:spPr>
          <a:xfrm>
            <a:off x="2038298" y="3995122"/>
            <a:ext cx="825867" cy="461665"/>
          </a:xfrm>
          <a:prstGeom prst="rect">
            <a:avLst/>
          </a:prstGeom>
          <a:noFill/>
        </p:spPr>
        <p:txBody>
          <a:bodyPr wrap="none" rtlCol="0">
            <a:spAutoFit/>
          </a:bodyPr>
          <a:lstStyle/>
          <a:p>
            <a:r>
              <a:rPr lang="en-US" dirty="0">
                <a:latin typeface="+mn-lt"/>
              </a:rPr>
              <a:t>Genesis </a:t>
            </a:r>
          </a:p>
          <a:p>
            <a:r>
              <a:rPr lang="en-US" dirty="0">
                <a:latin typeface="+mn-lt"/>
              </a:rPr>
              <a:t>Epoch</a:t>
            </a:r>
          </a:p>
        </p:txBody>
      </p:sp>
      <p:pic>
        <p:nvPicPr>
          <p:cNvPr id="17" name="Picture 2" descr="DimusTech: Epoch Time">
            <a:extLst>
              <a:ext uri="{FF2B5EF4-FFF2-40B4-BE49-F238E27FC236}">
                <a16:creationId xmlns:a16="http://schemas.microsoft.com/office/drawing/2014/main" id="{7393044F-2533-0275-21F4-E09ADE749B4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758" y="3375490"/>
            <a:ext cx="1641742" cy="97991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D8FBD77-023C-0D28-0D21-B9081433AA39}"/>
              </a:ext>
            </a:extLst>
          </p:cNvPr>
          <p:cNvSpPr txBox="1"/>
          <p:nvPr/>
        </p:nvSpPr>
        <p:spPr>
          <a:xfrm>
            <a:off x="7674" y="4323025"/>
            <a:ext cx="1871025" cy="276999"/>
          </a:xfrm>
          <a:prstGeom prst="rect">
            <a:avLst/>
          </a:prstGeom>
          <a:noFill/>
        </p:spPr>
        <p:txBody>
          <a:bodyPr wrap="none" rtlCol="0">
            <a:spAutoFit/>
          </a:bodyPr>
          <a:lstStyle/>
          <a:p>
            <a:r>
              <a:rPr lang="en-US" dirty="0">
                <a:latin typeface="+mj-lt"/>
              </a:rPr>
              <a:t>GENESIS TIME EPOCH</a:t>
            </a:r>
          </a:p>
        </p:txBody>
      </p:sp>
      <p:pic>
        <p:nvPicPr>
          <p:cNvPr id="22" name="Picture 84" descr="globe">
            <a:extLst>
              <a:ext uri="{FF2B5EF4-FFF2-40B4-BE49-F238E27FC236}">
                <a16:creationId xmlns:a16="http://schemas.microsoft.com/office/drawing/2014/main" id="{79AB74C1-4D5D-D8AD-B80E-4CA3F3768C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866366" y="1200583"/>
            <a:ext cx="397687" cy="983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03" descr="rgfiahjg[1]">
            <a:extLst>
              <a:ext uri="{FF2B5EF4-FFF2-40B4-BE49-F238E27FC236}">
                <a16:creationId xmlns:a16="http://schemas.microsoft.com/office/drawing/2014/main" id="{64AFD658-374C-E319-A823-6B7FF1D594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1270" y="1588402"/>
            <a:ext cx="210052" cy="21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03" descr="rgfiahjg[1]">
            <a:extLst>
              <a:ext uri="{FF2B5EF4-FFF2-40B4-BE49-F238E27FC236}">
                <a16:creationId xmlns:a16="http://schemas.microsoft.com/office/drawing/2014/main" id="{934D5262-5FC2-41AC-2F22-1E5E2A75AC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8662" y="1588402"/>
            <a:ext cx="210052" cy="21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10" descr="bitcoin-blockchain">
            <a:extLst>
              <a:ext uri="{FF2B5EF4-FFF2-40B4-BE49-F238E27FC236}">
                <a16:creationId xmlns:a16="http://schemas.microsoft.com/office/drawing/2014/main" id="{DBBD9BFA-E808-3F43-6156-A7BA724D233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048000" y="1905517"/>
            <a:ext cx="1478214" cy="381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a:extLst>
              <a:ext uri="{FF2B5EF4-FFF2-40B4-BE49-F238E27FC236}">
                <a16:creationId xmlns:a16="http://schemas.microsoft.com/office/drawing/2014/main" id="{690E8C80-5186-62C6-F4A0-E8DB79614CFA}"/>
              </a:ext>
            </a:extLst>
          </p:cNvPr>
          <p:cNvSpPr txBox="1"/>
          <p:nvPr/>
        </p:nvSpPr>
        <p:spPr>
          <a:xfrm>
            <a:off x="2602287" y="2230439"/>
            <a:ext cx="2039661" cy="276999"/>
          </a:xfrm>
          <a:prstGeom prst="rect">
            <a:avLst/>
          </a:prstGeom>
          <a:noFill/>
        </p:spPr>
        <p:txBody>
          <a:bodyPr wrap="none" rtlCol="0">
            <a:spAutoFit/>
          </a:bodyPr>
          <a:lstStyle/>
          <a:p>
            <a:r>
              <a:rPr lang="en-US" dirty="0"/>
              <a:t>GENESIS BLOCKCHAIN BLOCK</a:t>
            </a:r>
          </a:p>
        </p:txBody>
      </p:sp>
      <p:pic>
        <p:nvPicPr>
          <p:cNvPr id="39" name="Picture 1956" descr="w_01zlzi[1]">
            <a:extLst>
              <a:ext uri="{FF2B5EF4-FFF2-40B4-BE49-F238E27FC236}">
                <a16:creationId xmlns:a16="http://schemas.microsoft.com/office/drawing/2014/main" id="{C51F1CD3-FDEE-7F75-10CE-6B7647965D0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69795" y="1868611"/>
            <a:ext cx="372088" cy="43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a:extLst>
              <a:ext uri="{FF2B5EF4-FFF2-40B4-BE49-F238E27FC236}">
                <a16:creationId xmlns:a16="http://schemas.microsoft.com/office/drawing/2014/main" id="{1F59ADEF-467D-EF18-80CD-188C8C85ECD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600" t="1007" r="5379" b="10111"/>
          <a:stretch/>
        </p:blipFill>
        <p:spPr bwMode="auto">
          <a:xfrm>
            <a:off x="7129184" y="298063"/>
            <a:ext cx="1928326" cy="1490008"/>
          </a:xfrm>
          <a:prstGeom prst="rect">
            <a:avLst/>
          </a:prstGeom>
          <a:solidFill>
            <a:schemeClr val="bg1"/>
          </a:solidFill>
        </p:spPr>
      </p:pic>
      <p:sp>
        <p:nvSpPr>
          <p:cNvPr id="10" name="TextBox 9">
            <a:extLst>
              <a:ext uri="{FF2B5EF4-FFF2-40B4-BE49-F238E27FC236}">
                <a16:creationId xmlns:a16="http://schemas.microsoft.com/office/drawing/2014/main" id="{79BA5211-0FB7-DE67-19CC-91BEE378AA46}"/>
              </a:ext>
            </a:extLst>
          </p:cNvPr>
          <p:cNvSpPr txBox="1"/>
          <p:nvPr/>
        </p:nvSpPr>
        <p:spPr>
          <a:xfrm>
            <a:off x="3787107" y="304870"/>
            <a:ext cx="845103" cy="461665"/>
          </a:xfrm>
          <a:prstGeom prst="rect">
            <a:avLst/>
          </a:prstGeom>
          <a:noFill/>
        </p:spPr>
        <p:txBody>
          <a:bodyPr wrap="none" rtlCol="0">
            <a:spAutoFit/>
          </a:bodyPr>
          <a:lstStyle/>
          <a:p>
            <a:pPr algn="r"/>
            <a:r>
              <a:rPr lang="en-US" dirty="0" err="1">
                <a:latin typeface="+mj-lt"/>
              </a:rPr>
              <a:t>Hopf</a:t>
            </a:r>
            <a:endParaRPr lang="en-US" dirty="0">
              <a:latin typeface="+mj-lt"/>
            </a:endParaRPr>
          </a:p>
          <a:p>
            <a:pPr algn="r"/>
            <a:r>
              <a:rPr lang="en-US" dirty="0" err="1">
                <a:latin typeface="+mj-lt"/>
              </a:rPr>
              <a:t>Fibration</a:t>
            </a:r>
            <a:endParaRPr lang="en-US" dirty="0">
              <a:latin typeface="+mj-lt"/>
            </a:endParaRPr>
          </a:p>
        </p:txBody>
      </p:sp>
      <p:sp>
        <p:nvSpPr>
          <p:cNvPr id="24" name="TextBox 23">
            <a:extLst>
              <a:ext uri="{FF2B5EF4-FFF2-40B4-BE49-F238E27FC236}">
                <a16:creationId xmlns:a16="http://schemas.microsoft.com/office/drawing/2014/main" id="{9975EBE7-1697-05BE-CE9B-3132B1D8C8EC}"/>
              </a:ext>
            </a:extLst>
          </p:cNvPr>
          <p:cNvSpPr txBox="1"/>
          <p:nvPr/>
        </p:nvSpPr>
        <p:spPr>
          <a:xfrm>
            <a:off x="6212773" y="25317"/>
            <a:ext cx="2922660" cy="276999"/>
          </a:xfrm>
          <a:prstGeom prst="rect">
            <a:avLst/>
          </a:prstGeom>
          <a:noFill/>
        </p:spPr>
        <p:txBody>
          <a:bodyPr wrap="none" rtlCol="0">
            <a:spAutoFit/>
          </a:bodyPr>
          <a:lstStyle/>
          <a:p>
            <a:r>
              <a:rPr lang="en-US" dirty="0">
                <a:latin typeface="+mj-lt"/>
              </a:rPr>
              <a:t>BELL STATE QUANTUM COMPUTING</a:t>
            </a:r>
          </a:p>
        </p:txBody>
      </p:sp>
      <p:pic>
        <p:nvPicPr>
          <p:cNvPr id="40" name="Picture 4" descr="An entangled state">
            <a:extLst>
              <a:ext uri="{FF2B5EF4-FFF2-40B4-BE49-F238E27FC236}">
                <a16:creationId xmlns:a16="http://schemas.microsoft.com/office/drawing/2014/main" id="{992DFE3D-5D74-C9BF-96A8-EF96F0DE27CB}"/>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3335" t="9407" r="3196" b="7530"/>
          <a:stretch/>
        </p:blipFill>
        <p:spPr bwMode="auto">
          <a:xfrm>
            <a:off x="7991661" y="4348557"/>
            <a:ext cx="1073808" cy="68376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A5A14D58-756E-F662-F775-3FB01B1EC765}"/>
              </a:ext>
            </a:extLst>
          </p:cNvPr>
          <p:cNvSpPr txBox="1"/>
          <p:nvPr/>
        </p:nvSpPr>
        <p:spPr>
          <a:xfrm>
            <a:off x="8541649" y="4008411"/>
            <a:ext cx="534121" cy="400110"/>
          </a:xfrm>
          <a:prstGeom prst="rect">
            <a:avLst/>
          </a:prstGeom>
          <a:noFill/>
        </p:spPr>
        <p:txBody>
          <a:bodyPr wrap="none" rtlCol="0">
            <a:spAutoFit/>
          </a:bodyPr>
          <a:lstStyle/>
          <a:p>
            <a:r>
              <a:rPr lang="en-US" sz="1000" dirty="0">
                <a:highlight>
                  <a:srgbClr val="00FF00"/>
                </a:highlight>
              </a:rPr>
              <a:t>POND</a:t>
            </a:r>
            <a:br>
              <a:rPr lang="en-US" sz="1000" dirty="0">
                <a:highlight>
                  <a:srgbClr val="00FF00"/>
                </a:highlight>
              </a:rPr>
            </a:br>
            <a:r>
              <a:rPr lang="en-US" sz="1000" dirty="0">
                <a:highlight>
                  <a:srgbClr val="00FF00"/>
                </a:highlight>
              </a:rPr>
              <a:t>MEME</a:t>
            </a:r>
          </a:p>
        </p:txBody>
      </p:sp>
    </p:spTree>
    <p:extLst>
      <p:ext uri="{BB962C8B-B14F-4D97-AF65-F5344CB8AC3E}">
        <p14:creationId xmlns:p14="http://schemas.microsoft.com/office/powerpoint/2010/main" val="2361616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44F444F-6840-C7B8-D0A2-7E5CEBD50F6C}"/>
              </a:ext>
            </a:extLst>
          </p:cNvPr>
          <p:cNvSpPr/>
          <p:nvPr/>
        </p:nvSpPr>
        <p:spPr bwMode="auto">
          <a:xfrm>
            <a:off x="0" y="0"/>
            <a:ext cx="9144000" cy="686435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7" name="Picture 6" descr="A diagram of a wave center&#10;&#10;Description automatically generated">
            <a:extLst>
              <a:ext uri="{FF2B5EF4-FFF2-40B4-BE49-F238E27FC236}">
                <a16:creationId xmlns:a16="http://schemas.microsoft.com/office/drawing/2014/main" id="{C1AB0BEF-F2EF-4D1E-52EC-24EEA360B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0" y="135873"/>
            <a:ext cx="3886200" cy="2266950"/>
          </a:xfrm>
          <a:prstGeom prst="rect">
            <a:avLst/>
          </a:prstGeom>
        </p:spPr>
      </p:pic>
      <p:sp>
        <p:nvSpPr>
          <p:cNvPr id="9" name="TextBox 8">
            <a:extLst>
              <a:ext uri="{FF2B5EF4-FFF2-40B4-BE49-F238E27FC236}">
                <a16:creationId xmlns:a16="http://schemas.microsoft.com/office/drawing/2014/main" id="{65E39377-2CF5-888E-C04E-E963DC130CDE}"/>
              </a:ext>
            </a:extLst>
          </p:cNvPr>
          <p:cNvSpPr txBox="1"/>
          <p:nvPr/>
        </p:nvSpPr>
        <p:spPr>
          <a:xfrm>
            <a:off x="1524760" y="-829"/>
            <a:ext cx="2667000" cy="276999"/>
          </a:xfrm>
          <a:prstGeom prst="rect">
            <a:avLst/>
          </a:prstGeom>
          <a:noFill/>
        </p:spPr>
        <p:txBody>
          <a:bodyPr wrap="square">
            <a:spAutoFit/>
          </a:bodyPr>
          <a:lstStyle/>
          <a:p>
            <a:r>
              <a:rPr lang="en-US" dirty="0"/>
              <a:t>https://www.spaceandmotion.com/</a:t>
            </a:r>
          </a:p>
        </p:txBody>
      </p:sp>
      <p:sp>
        <p:nvSpPr>
          <p:cNvPr id="11" name="TextBox 10">
            <a:extLst>
              <a:ext uri="{FF2B5EF4-FFF2-40B4-BE49-F238E27FC236}">
                <a16:creationId xmlns:a16="http://schemas.microsoft.com/office/drawing/2014/main" id="{099E34BE-8D29-AB51-6E4B-DBDD50778BC0}"/>
              </a:ext>
            </a:extLst>
          </p:cNvPr>
          <p:cNvSpPr txBox="1"/>
          <p:nvPr/>
        </p:nvSpPr>
        <p:spPr>
          <a:xfrm>
            <a:off x="2090058" y="1061414"/>
            <a:ext cx="1828798" cy="646331"/>
          </a:xfrm>
          <a:prstGeom prst="rect">
            <a:avLst/>
          </a:prstGeom>
          <a:noFill/>
        </p:spPr>
        <p:txBody>
          <a:bodyPr wrap="square">
            <a:spAutoFit/>
          </a:bodyPr>
          <a:lstStyle/>
          <a:p>
            <a:r>
              <a:rPr lang="en-US" dirty="0"/>
              <a:t>On Truth &amp; Reality</a:t>
            </a:r>
          </a:p>
          <a:p>
            <a:r>
              <a:rPr lang="en-US" dirty="0"/>
              <a:t>The Wave Structure of </a:t>
            </a:r>
          </a:p>
          <a:p>
            <a:r>
              <a:rPr lang="en-US" dirty="0"/>
              <a:t>Matter (WSM) in Space</a:t>
            </a:r>
          </a:p>
        </p:txBody>
      </p:sp>
      <p:sp>
        <p:nvSpPr>
          <p:cNvPr id="13" name="TextBox 12">
            <a:extLst>
              <a:ext uri="{FF2B5EF4-FFF2-40B4-BE49-F238E27FC236}">
                <a16:creationId xmlns:a16="http://schemas.microsoft.com/office/drawing/2014/main" id="{83E74214-F9A1-D7D8-CCC7-C3C9FC4A9EB8}"/>
              </a:ext>
            </a:extLst>
          </p:cNvPr>
          <p:cNvSpPr txBox="1"/>
          <p:nvPr/>
        </p:nvSpPr>
        <p:spPr>
          <a:xfrm>
            <a:off x="3963920" y="0"/>
            <a:ext cx="5180079" cy="2492990"/>
          </a:xfrm>
          <a:prstGeom prst="rect">
            <a:avLst/>
          </a:prstGeom>
          <a:noFill/>
        </p:spPr>
        <p:txBody>
          <a:bodyPr wrap="square">
            <a:spAutoFit/>
          </a:bodyPr>
          <a:lstStyle/>
          <a:p>
            <a:r>
              <a:rPr lang="en-US" dirty="0"/>
              <a:t>Physical Reality: 1. One Substance. Space exists with properties of an elastic solid wave medium, propagating longitudinal waves in all directions, thus forming standing waves in all directions. When these standing waves are in-phase (coherent) around a central point then a spherical standing wave naturally forms - space vibrates in and out around the central point, which we call the particle. There are two opposite phase spherical standing waves, which create the electron and positron (matter and antimatter),</a:t>
            </a:r>
          </a:p>
          <a:p>
            <a:endParaRPr lang="en-US" dirty="0"/>
          </a:p>
          <a:p>
            <a:r>
              <a:rPr lang="en-US" dirty="0"/>
              <a:t>2. One Law. The velocity of the waves is proportional to the wave amplitude (bigger waves travel faster). Where these waves are coherent, forming spherical standing wave 'particles', the wave amplitude is higher, and the waves travel faster. This, as </a:t>
            </a:r>
            <a:r>
              <a:rPr lang="en-US" dirty="0" err="1"/>
              <a:t>i</a:t>
            </a:r>
            <a:r>
              <a:rPr lang="en-US" dirty="0"/>
              <a:t> shall explain, is the foundation of all matter interactions, the source of causal connection and absolute truth.</a:t>
            </a:r>
          </a:p>
        </p:txBody>
      </p:sp>
      <p:sp>
        <p:nvSpPr>
          <p:cNvPr id="15" name="TextBox 14">
            <a:extLst>
              <a:ext uri="{FF2B5EF4-FFF2-40B4-BE49-F238E27FC236}">
                <a16:creationId xmlns:a16="http://schemas.microsoft.com/office/drawing/2014/main" id="{6E203AC4-D12A-78E2-014D-374B4A26F34D}"/>
              </a:ext>
            </a:extLst>
          </p:cNvPr>
          <p:cNvSpPr txBox="1"/>
          <p:nvPr/>
        </p:nvSpPr>
        <p:spPr>
          <a:xfrm>
            <a:off x="3963920" y="2524700"/>
            <a:ext cx="5180080" cy="3970318"/>
          </a:xfrm>
          <a:prstGeom prst="rect">
            <a:avLst/>
          </a:prstGeom>
          <a:noFill/>
        </p:spPr>
        <p:txBody>
          <a:bodyPr wrap="square">
            <a:spAutoFit/>
          </a:bodyPr>
          <a:lstStyle/>
          <a:p>
            <a:r>
              <a:rPr lang="en-US" dirty="0"/>
              <a:t>Why matter and energy are equivalent, since a wave is a flow of energy between two states of the wave medium Space - kinetic energy (vibratory motion of space) and potential energy (elastic deformation of a nearly rigid space). Why matter and antimatter annihilate, due to destructive wave interference. How matter and antimatter can be created from apparently 'empty' space. How science can exist, since the spherical in and out waves provide continuous two way communication between matter in space (empirical knowledge), and the waves behave in a necessary manner due to this one law (logical knowledge).</a:t>
            </a:r>
          </a:p>
          <a:p>
            <a:endParaRPr lang="en-US" dirty="0"/>
          </a:p>
          <a:p>
            <a:r>
              <a:rPr lang="en-US" dirty="0"/>
              <a:t>Wave velocity is the velocity of light, ~ 3 * 10^8 m/s, the wavelength is the Compton wavelength ~ 10^-12 m, and the frequency ~ 10^20 Hz. So in a pin head there are roughly a billion </a:t>
            </a:r>
            <a:r>
              <a:rPr lang="en-US" dirty="0" err="1"/>
              <a:t>billion</a:t>
            </a:r>
            <a:r>
              <a:rPr lang="en-US" dirty="0"/>
              <a:t> </a:t>
            </a:r>
            <a:r>
              <a:rPr lang="en-US" dirty="0" err="1"/>
              <a:t>billion</a:t>
            </a:r>
            <a:r>
              <a:rPr lang="en-US" dirty="0"/>
              <a:t> standing waves, each vibrating a billion trillion times a second. i.e. These standing waves are very small, and vibrate very fast, thus explaining how such complex standing wave structures (like us) can evolve in space. The fundamental equation of the universe is the simple wave equation; Velocity (C) = Frequency (f) * Wavelength (y)</a:t>
            </a:r>
          </a:p>
          <a:p>
            <a:endParaRPr lang="en-US" dirty="0"/>
          </a:p>
          <a:p>
            <a:r>
              <a:rPr lang="en-US" dirty="0"/>
              <a:t>Combined with the equation of the sphere (which is also Pythagoras' Theorem and the metric equation of Special Relativity), and explains the geometric foundations of reality, why space is three dimensional. x^2 + y^2 + z^2 = r^2</a:t>
            </a:r>
          </a:p>
        </p:txBody>
      </p:sp>
      <p:sp>
        <p:nvSpPr>
          <p:cNvPr id="17" name="TextBox 16">
            <a:extLst>
              <a:ext uri="{FF2B5EF4-FFF2-40B4-BE49-F238E27FC236}">
                <a16:creationId xmlns:a16="http://schemas.microsoft.com/office/drawing/2014/main" id="{AA3CF043-84F3-91E1-566B-EA31767C706B}"/>
              </a:ext>
            </a:extLst>
          </p:cNvPr>
          <p:cNvSpPr txBox="1"/>
          <p:nvPr/>
        </p:nvSpPr>
        <p:spPr>
          <a:xfrm>
            <a:off x="26437" y="2407488"/>
            <a:ext cx="4102360" cy="3970318"/>
          </a:xfrm>
          <a:prstGeom prst="rect">
            <a:avLst/>
          </a:prstGeom>
          <a:noFill/>
        </p:spPr>
        <p:txBody>
          <a:bodyPr wrap="square">
            <a:spAutoFit/>
          </a:bodyPr>
          <a:lstStyle/>
          <a:p>
            <a:r>
              <a:rPr lang="en-US" dirty="0"/>
              <a:t>And as I shall explain in Einstein's relativity, when we apply this one law, where the wave velocity changes the wavelength also has a corresponding change such that we can never observe this change. This relates to the Lorentz transformations, the negative solution of the Michelson Morley experiment, and why we always measure a constant velocity of light even when it changes, thus why we cannot measure our motion through absolute space.</a:t>
            </a:r>
          </a:p>
          <a:p>
            <a:endParaRPr lang="en-US" dirty="0"/>
          </a:p>
          <a:p>
            <a:r>
              <a:rPr lang="en-US" dirty="0"/>
              <a:t>With respect to time, physics was always telling us that time is caused by frequency (and fundamentally by motion as the wave motion of space), since time equals the inverse of frequency t=1/f.</a:t>
            </a:r>
          </a:p>
          <a:p>
            <a:endParaRPr lang="en-US" dirty="0"/>
          </a:p>
          <a:p>
            <a:r>
              <a:rPr lang="en-US" dirty="0"/>
              <a:t>From our wave equation we see that while the velocity and wavelength change, the frequency remains constant, giving rise to an absolute time in the universe. This was one central problem of Einstein's relativity, he changed time and maintained a constant velocity of light, when the opposite is true. (Yes, this one property of waves from this simple wave equation has caused us so much confusion!).</a:t>
            </a:r>
          </a:p>
        </p:txBody>
      </p:sp>
      <p:sp>
        <p:nvSpPr>
          <p:cNvPr id="18" name="TextBox 17">
            <a:extLst>
              <a:ext uri="{FF2B5EF4-FFF2-40B4-BE49-F238E27FC236}">
                <a16:creationId xmlns:a16="http://schemas.microsoft.com/office/drawing/2014/main" id="{4C767C1A-9DEC-76E2-52B3-3A4A645A555C}"/>
              </a:ext>
            </a:extLst>
          </p:cNvPr>
          <p:cNvSpPr txBox="1"/>
          <p:nvPr/>
        </p:nvSpPr>
        <p:spPr>
          <a:xfrm>
            <a:off x="18609" y="6323611"/>
            <a:ext cx="3945311" cy="430887"/>
          </a:xfrm>
          <a:prstGeom prst="rect">
            <a:avLst/>
          </a:prstGeom>
          <a:noFill/>
        </p:spPr>
        <p:txBody>
          <a:bodyPr wrap="none" rtlCol="0">
            <a:spAutoFit/>
          </a:bodyPr>
          <a:lstStyle/>
          <a:p>
            <a:r>
              <a:rPr lang="en-US" sz="1100" dirty="0"/>
              <a:t>“What we observe as material bodies and forces are nothing </a:t>
            </a:r>
          </a:p>
          <a:p>
            <a:r>
              <a:rPr lang="en-US" sz="1100" dirty="0"/>
              <a:t>But Shapes and variations in the structure of space” Schrodinger</a:t>
            </a:r>
          </a:p>
        </p:txBody>
      </p:sp>
      <p:sp>
        <p:nvSpPr>
          <p:cNvPr id="21" name="TextBox 20">
            <a:extLst>
              <a:ext uri="{FF2B5EF4-FFF2-40B4-BE49-F238E27FC236}">
                <a16:creationId xmlns:a16="http://schemas.microsoft.com/office/drawing/2014/main" id="{768B8F56-E7C8-6A64-1059-D6283C7238FD}"/>
              </a:ext>
            </a:extLst>
          </p:cNvPr>
          <p:cNvSpPr txBox="1"/>
          <p:nvPr/>
        </p:nvSpPr>
        <p:spPr>
          <a:xfrm>
            <a:off x="5943600" y="6397866"/>
            <a:ext cx="3021563" cy="461665"/>
          </a:xfrm>
          <a:prstGeom prst="rect">
            <a:avLst/>
          </a:prstGeom>
          <a:noFill/>
        </p:spPr>
        <p:txBody>
          <a:bodyPr wrap="square">
            <a:spAutoFit/>
          </a:bodyPr>
          <a:lstStyle/>
          <a:p>
            <a:pPr algn="r"/>
            <a:r>
              <a:rPr lang="en-US" dirty="0"/>
              <a:t>“Simplicity is the ultimate sophistication”.</a:t>
            </a:r>
          </a:p>
          <a:p>
            <a:pPr algn="r"/>
            <a:r>
              <a:rPr lang="en-US" dirty="0"/>
              <a:t>(Leonardo da Vinci)</a:t>
            </a:r>
          </a:p>
        </p:txBody>
      </p:sp>
      <p:pic>
        <p:nvPicPr>
          <p:cNvPr id="22" name="Picture 84" descr="globe">
            <a:extLst>
              <a:ext uri="{FF2B5EF4-FFF2-40B4-BE49-F238E27FC236}">
                <a16:creationId xmlns:a16="http://schemas.microsoft.com/office/drawing/2014/main" id="{D2C17FA3-903F-388E-4DF4-FE81876B4D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32" t="21970" r="-1" b="46370"/>
          <a:stretch/>
        </p:blipFill>
        <p:spPr bwMode="auto">
          <a:xfrm rot="5400000">
            <a:off x="5231883" y="5942898"/>
            <a:ext cx="356634" cy="1371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98" descr="w_01zlzi[1]">
            <a:extLst>
              <a:ext uri="{FF2B5EF4-FFF2-40B4-BE49-F238E27FC236}">
                <a16:creationId xmlns:a16="http://schemas.microsoft.com/office/drawing/2014/main" id="{349DF18D-D35E-FA12-8BAC-76477A169C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8113" y="6366082"/>
            <a:ext cx="532093" cy="46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BF88A978-13D4-02D5-293E-257FDD5E9931}"/>
              </a:ext>
            </a:extLst>
          </p:cNvPr>
          <p:cNvSpPr txBox="1"/>
          <p:nvPr/>
        </p:nvSpPr>
        <p:spPr>
          <a:xfrm>
            <a:off x="-9331" y="14913"/>
            <a:ext cx="1598515" cy="246221"/>
          </a:xfrm>
          <a:prstGeom prst="rect">
            <a:avLst/>
          </a:prstGeom>
          <a:noFill/>
        </p:spPr>
        <p:txBody>
          <a:bodyPr wrap="none" rtlCol="0">
            <a:spAutoFit/>
          </a:bodyPr>
          <a:lstStyle/>
          <a:p>
            <a:r>
              <a:rPr lang="en-US" sz="1000" dirty="0"/>
              <a:t>Water drop in pond meme</a:t>
            </a:r>
          </a:p>
        </p:txBody>
      </p:sp>
      <p:sp>
        <p:nvSpPr>
          <p:cNvPr id="25" name="TextBox 24">
            <a:extLst>
              <a:ext uri="{FF2B5EF4-FFF2-40B4-BE49-F238E27FC236}">
                <a16:creationId xmlns:a16="http://schemas.microsoft.com/office/drawing/2014/main" id="{374247F9-B7A3-D33D-6272-F06F4C0A53C5}"/>
              </a:ext>
            </a:extLst>
          </p:cNvPr>
          <p:cNvSpPr txBox="1"/>
          <p:nvPr/>
        </p:nvSpPr>
        <p:spPr>
          <a:xfrm>
            <a:off x="-67905" y="2211528"/>
            <a:ext cx="2157963" cy="246221"/>
          </a:xfrm>
          <a:prstGeom prst="rect">
            <a:avLst/>
          </a:prstGeom>
          <a:noFill/>
        </p:spPr>
        <p:txBody>
          <a:bodyPr wrap="none" rtlCol="0">
            <a:spAutoFit/>
          </a:bodyPr>
          <a:lstStyle/>
          <a:p>
            <a:r>
              <a:rPr lang="en-US" sz="1000" dirty="0"/>
              <a:t>Paul Revere Linear, sequential meme</a:t>
            </a:r>
          </a:p>
        </p:txBody>
      </p:sp>
    </p:spTree>
    <p:extLst>
      <p:ext uri="{BB962C8B-B14F-4D97-AF65-F5344CB8AC3E}">
        <p14:creationId xmlns:p14="http://schemas.microsoft.com/office/powerpoint/2010/main" val="1248444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onon k 3k">
            <a:extLst>
              <a:ext uri="{FF2B5EF4-FFF2-40B4-BE49-F238E27FC236}">
                <a16:creationId xmlns:a16="http://schemas.microsoft.com/office/drawing/2014/main" id="{5E5F6CE7-03FF-E8B8-DAC2-922FDC01A5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85799"/>
            <a:ext cx="4419600" cy="2019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BE16A6-A862-11A2-7A89-8DFDB7F30A11}"/>
              </a:ext>
            </a:extLst>
          </p:cNvPr>
          <p:cNvSpPr txBox="1"/>
          <p:nvPr/>
        </p:nvSpPr>
        <p:spPr>
          <a:xfrm>
            <a:off x="0" y="-55985"/>
            <a:ext cx="4750018" cy="646331"/>
          </a:xfrm>
          <a:prstGeom prst="rect">
            <a:avLst/>
          </a:prstGeom>
          <a:noFill/>
        </p:spPr>
        <p:txBody>
          <a:bodyPr wrap="none" rtlCol="0">
            <a:spAutoFit/>
          </a:bodyPr>
          <a:lstStyle/>
          <a:p>
            <a:r>
              <a:rPr lang="en-US" sz="3600" dirty="0">
                <a:highlight>
                  <a:srgbClr val="FFFF00"/>
                </a:highlight>
                <a:latin typeface="+mj-lt"/>
              </a:rPr>
              <a:t>ACOUSTIC PHONON</a:t>
            </a:r>
          </a:p>
        </p:txBody>
      </p:sp>
      <p:sp>
        <p:nvSpPr>
          <p:cNvPr id="5" name="TextBox 4">
            <a:extLst>
              <a:ext uri="{FF2B5EF4-FFF2-40B4-BE49-F238E27FC236}">
                <a16:creationId xmlns:a16="http://schemas.microsoft.com/office/drawing/2014/main" id="{91B0F587-08B6-1FBC-1CC0-9F4D6AE6B3C4}"/>
              </a:ext>
            </a:extLst>
          </p:cNvPr>
          <p:cNvSpPr txBox="1"/>
          <p:nvPr/>
        </p:nvSpPr>
        <p:spPr>
          <a:xfrm>
            <a:off x="4724400" y="-55984"/>
            <a:ext cx="4203074" cy="646331"/>
          </a:xfrm>
          <a:prstGeom prst="rect">
            <a:avLst/>
          </a:prstGeom>
          <a:noFill/>
        </p:spPr>
        <p:txBody>
          <a:bodyPr wrap="none" rtlCol="0">
            <a:spAutoFit/>
          </a:bodyPr>
          <a:lstStyle/>
          <a:p>
            <a:r>
              <a:rPr lang="en-US" sz="3600" dirty="0">
                <a:highlight>
                  <a:srgbClr val="00FFFF"/>
                </a:highlight>
                <a:latin typeface="+mj-lt"/>
              </a:rPr>
              <a:t>USPTO 13/573,002</a:t>
            </a:r>
          </a:p>
        </p:txBody>
      </p:sp>
      <p:sp>
        <p:nvSpPr>
          <p:cNvPr id="7" name="TextBox 6">
            <a:extLst>
              <a:ext uri="{FF2B5EF4-FFF2-40B4-BE49-F238E27FC236}">
                <a16:creationId xmlns:a16="http://schemas.microsoft.com/office/drawing/2014/main" id="{C794ED95-5F98-E554-2F7A-196217E73DD6}"/>
              </a:ext>
            </a:extLst>
          </p:cNvPr>
          <p:cNvSpPr txBox="1"/>
          <p:nvPr/>
        </p:nvSpPr>
        <p:spPr>
          <a:xfrm>
            <a:off x="71398" y="510333"/>
            <a:ext cx="4648199" cy="307777"/>
          </a:xfrm>
          <a:prstGeom prst="rect">
            <a:avLst/>
          </a:prstGeom>
          <a:noFill/>
        </p:spPr>
        <p:txBody>
          <a:bodyPr wrap="square">
            <a:spAutoFit/>
          </a:bodyPr>
          <a:lstStyle/>
          <a:p>
            <a:r>
              <a:rPr lang="en-US" sz="1400" dirty="0"/>
              <a:t>in-phase motion of neighboring ions in a lattice vibration</a:t>
            </a:r>
          </a:p>
        </p:txBody>
      </p:sp>
      <p:pic>
        <p:nvPicPr>
          <p:cNvPr id="12" name="Picture 4" descr="http://users.ece.utexas.edu/~patt/13f.306/Emails/Email_figs/clock.png">
            <a:extLst>
              <a:ext uri="{FF2B5EF4-FFF2-40B4-BE49-F238E27FC236}">
                <a16:creationId xmlns:a16="http://schemas.microsoft.com/office/drawing/2014/main" id="{2162CC68-78EE-4737-1A93-4C8B362DD70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603" b="30515"/>
          <a:stretch/>
        </p:blipFill>
        <p:spPr bwMode="auto">
          <a:xfrm>
            <a:off x="4742076" y="571879"/>
            <a:ext cx="4309188" cy="838200"/>
          </a:xfrm>
          <a:prstGeom prst="rect">
            <a:avLst/>
          </a:prstGeom>
          <a:noFill/>
          <a:ln w="12700">
            <a:solidFill>
              <a:srgbClr val="002060"/>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04F43CE-B7C1-FC72-D2CC-088C87A4B8DF}"/>
              </a:ext>
            </a:extLst>
          </p:cNvPr>
          <p:cNvSpPr/>
          <p:nvPr/>
        </p:nvSpPr>
        <p:spPr bwMode="auto">
          <a:xfrm>
            <a:off x="0" y="0"/>
            <a:ext cx="9144000" cy="6858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5F4AA5EF-5C0C-205D-27A4-38B649F58BC9}"/>
              </a:ext>
            </a:extLst>
          </p:cNvPr>
          <p:cNvSpPr txBox="1"/>
          <p:nvPr/>
        </p:nvSpPr>
        <p:spPr>
          <a:xfrm>
            <a:off x="4888634" y="713980"/>
            <a:ext cx="625492" cy="276999"/>
          </a:xfrm>
          <a:prstGeom prst="rect">
            <a:avLst/>
          </a:prstGeom>
          <a:noFill/>
        </p:spPr>
        <p:txBody>
          <a:bodyPr wrap="none" rtlCol="0">
            <a:spAutoFit/>
          </a:bodyPr>
          <a:lstStyle/>
          <a:p>
            <a:r>
              <a:rPr lang="en-US" dirty="0"/>
              <a:t>EPOCH</a:t>
            </a:r>
          </a:p>
        </p:txBody>
      </p:sp>
      <p:sp>
        <p:nvSpPr>
          <p:cNvPr id="16" name="TextBox 15">
            <a:extLst>
              <a:ext uri="{FF2B5EF4-FFF2-40B4-BE49-F238E27FC236}">
                <a16:creationId xmlns:a16="http://schemas.microsoft.com/office/drawing/2014/main" id="{E1D59281-CF5A-64B4-E108-08BCFE2304C9}"/>
              </a:ext>
            </a:extLst>
          </p:cNvPr>
          <p:cNvSpPr txBox="1"/>
          <p:nvPr/>
        </p:nvSpPr>
        <p:spPr>
          <a:xfrm>
            <a:off x="6052812" y="723213"/>
            <a:ext cx="625492" cy="276999"/>
          </a:xfrm>
          <a:prstGeom prst="rect">
            <a:avLst/>
          </a:prstGeom>
          <a:noFill/>
        </p:spPr>
        <p:txBody>
          <a:bodyPr wrap="none" rtlCol="0">
            <a:spAutoFit/>
          </a:bodyPr>
          <a:lstStyle/>
          <a:p>
            <a:r>
              <a:rPr lang="en-US" dirty="0"/>
              <a:t>EPOCH</a:t>
            </a:r>
          </a:p>
        </p:txBody>
      </p:sp>
      <p:sp>
        <p:nvSpPr>
          <p:cNvPr id="17" name="TextBox 16">
            <a:extLst>
              <a:ext uri="{FF2B5EF4-FFF2-40B4-BE49-F238E27FC236}">
                <a16:creationId xmlns:a16="http://schemas.microsoft.com/office/drawing/2014/main" id="{C8BC8D1A-01B7-2638-D1D9-44A783CDC0F9}"/>
              </a:ext>
            </a:extLst>
          </p:cNvPr>
          <p:cNvSpPr txBox="1"/>
          <p:nvPr/>
        </p:nvSpPr>
        <p:spPr>
          <a:xfrm>
            <a:off x="7253717" y="696947"/>
            <a:ext cx="625492" cy="276999"/>
          </a:xfrm>
          <a:prstGeom prst="rect">
            <a:avLst/>
          </a:prstGeom>
          <a:noFill/>
        </p:spPr>
        <p:txBody>
          <a:bodyPr wrap="none" rtlCol="0">
            <a:spAutoFit/>
          </a:bodyPr>
          <a:lstStyle/>
          <a:p>
            <a:r>
              <a:rPr lang="en-US" dirty="0"/>
              <a:t>EPOCH</a:t>
            </a:r>
          </a:p>
        </p:txBody>
      </p:sp>
      <p:pic>
        <p:nvPicPr>
          <p:cNvPr id="21" name="Picture 303" descr="rgfiahjg[1]">
            <a:extLst>
              <a:ext uri="{FF2B5EF4-FFF2-40B4-BE49-F238E27FC236}">
                <a16:creationId xmlns:a16="http://schemas.microsoft.com/office/drawing/2014/main" id="{48CE95E4-0553-7B63-D6C8-8EC3C0295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2608" y="679793"/>
            <a:ext cx="284616" cy="28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303" descr="rgfiahjg[1]">
            <a:extLst>
              <a:ext uri="{FF2B5EF4-FFF2-40B4-BE49-F238E27FC236}">
                <a16:creationId xmlns:a16="http://schemas.microsoft.com/office/drawing/2014/main" id="{0D0214E9-4CFE-EFE3-FBE9-8D78C83852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9088" y="672465"/>
            <a:ext cx="284616" cy="28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03" descr="rgfiahjg[1]">
            <a:extLst>
              <a:ext uri="{FF2B5EF4-FFF2-40B4-BE49-F238E27FC236}">
                <a16:creationId xmlns:a16="http://schemas.microsoft.com/office/drawing/2014/main" id="{F69F8407-B9DD-BEC0-7542-F6249E82A6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5568" y="679793"/>
            <a:ext cx="284616" cy="28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956" descr="w_01zlzi[1]">
            <a:extLst>
              <a:ext uri="{FF2B5EF4-FFF2-40B4-BE49-F238E27FC236}">
                <a16:creationId xmlns:a16="http://schemas.microsoft.com/office/drawing/2014/main" id="{4B32806A-DE1E-3685-105B-CF1D6E5BCD5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98802" y="2209800"/>
            <a:ext cx="558284" cy="570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956" descr="w_01zlzi[1]">
            <a:extLst>
              <a:ext uri="{FF2B5EF4-FFF2-40B4-BE49-F238E27FC236}">
                <a16:creationId xmlns:a16="http://schemas.microsoft.com/office/drawing/2014/main" id="{168A3B95-CC82-D153-807D-0647E6779EA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92980" y="859405"/>
            <a:ext cx="558284" cy="557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81">
            <a:extLst>
              <a:ext uri="{FF2B5EF4-FFF2-40B4-BE49-F238E27FC236}">
                <a16:creationId xmlns:a16="http://schemas.microsoft.com/office/drawing/2014/main" id="{A091D7BA-7D3D-F0B9-5F4B-9529F29A82F3}"/>
              </a:ext>
            </a:extLst>
          </p:cNvPr>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00459" y="635714"/>
            <a:ext cx="472622" cy="31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a:extLst>
              <a:ext uri="{FF2B5EF4-FFF2-40B4-BE49-F238E27FC236}">
                <a16:creationId xmlns:a16="http://schemas.microsoft.com/office/drawing/2014/main" id="{6B14CE22-89DE-0109-6B4D-A26A45F0D172}"/>
              </a:ext>
            </a:extLst>
          </p:cNvPr>
          <p:cNvSpPr txBox="1"/>
          <p:nvPr/>
        </p:nvSpPr>
        <p:spPr>
          <a:xfrm>
            <a:off x="4727846" y="1412375"/>
            <a:ext cx="4369786" cy="276999"/>
          </a:xfrm>
          <a:prstGeom prst="rect">
            <a:avLst/>
          </a:prstGeom>
          <a:noFill/>
        </p:spPr>
        <p:txBody>
          <a:bodyPr wrap="none" rtlCol="0">
            <a:spAutoFit/>
          </a:bodyPr>
          <a:lstStyle/>
          <a:p>
            <a:r>
              <a:rPr lang="en-US" dirty="0"/>
              <a:t>“nodes eventually agree” stochastic harmonization temporal sync</a:t>
            </a:r>
          </a:p>
        </p:txBody>
      </p:sp>
      <p:sp>
        <p:nvSpPr>
          <p:cNvPr id="34" name="TextBox 33">
            <a:extLst>
              <a:ext uri="{FF2B5EF4-FFF2-40B4-BE49-F238E27FC236}">
                <a16:creationId xmlns:a16="http://schemas.microsoft.com/office/drawing/2014/main" id="{2F2E1576-918F-0976-3D8B-17B44CF10952}"/>
              </a:ext>
            </a:extLst>
          </p:cNvPr>
          <p:cNvSpPr txBox="1"/>
          <p:nvPr/>
        </p:nvSpPr>
        <p:spPr>
          <a:xfrm>
            <a:off x="-55601" y="2712958"/>
            <a:ext cx="5214366" cy="4185761"/>
          </a:xfrm>
          <a:prstGeom prst="rect">
            <a:avLst/>
          </a:prstGeom>
          <a:noFill/>
        </p:spPr>
        <p:txBody>
          <a:bodyPr wrap="square">
            <a:spAutoFit/>
          </a:bodyPr>
          <a:lstStyle/>
          <a:p>
            <a:r>
              <a:rPr lang="en-US" sz="1400" dirty="0"/>
              <a:t>Phonons: A phonon is a quantum of the lattice vibration, the collective motion of atoms constituting a crystal. There are two types of phonons: optical and acoustic. The optical phonon has high-frequency oscillation in the THz range and the unit cell </a:t>
            </a:r>
          </a:p>
          <a:p>
            <a:r>
              <a:rPr lang="en-US" sz="1400" dirty="0"/>
              <a:t>center of mass does not move. It undergoes a dipole interaction with light. The acoustic phonon propagates at sound velocity, </a:t>
            </a:r>
          </a:p>
          <a:p>
            <a:r>
              <a:rPr lang="en-US" sz="1400" dirty="0"/>
              <a:t>which is the first derivative of the phonon dispersion curve at </a:t>
            </a:r>
          </a:p>
          <a:p>
            <a:r>
              <a:rPr lang="en-US" sz="1400" dirty="0"/>
              <a:t>the Γ-point (wave vector k ≈ 0) in the first Brillouin zone. A </a:t>
            </a:r>
          </a:p>
          <a:p>
            <a:r>
              <a:rPr lang="en-US" sz="1400" dirty="0"/>
              <a:t>simple example is a one-dimensional diatomic chain, in which </a:t>
            </a:r>
          </a:p>
          <a:p>
            <a:r>
              <a:rPr lang="en-US" sz="1400" dirty="0"/>
              <a:t>the unit cell contains two atoms. In a crystal of N unit cells, </a:t>
            </a:r>
          </a:p>
          <a:p>
            <a:r>
              <a:rPr lang="en-US" sz="1400" dirty="0"/>
              <a:t>there are 2N atoms and 2N degrees of freedom of motion. The displacement of an atom from its equilibrium position is </a:t>
            </a:r>
          </a:p>
          <a:p>
            <a:r>
              <a:rPr lang="en-US" sz="1400" dirty="0"/>
              <a:t>expressed using plane waves with reduced wave vectors, defined within the first Brillouin zone. The oscillations are approximated </a:t>
            </a:r>
          </a:p>
          <a:p>
            <a:r>
              <a:rPr lang="en-US" sz="1400" dirty="0"/>
              <a:t>by 2N harmonic oscillators of different wave vectors. </a:t>
            </a:r>
          </a:p>
          <a:p>
            <a:r>
              <a:rPr lang="en-US" sz="1400" dirty="0"/>
              <a:t>The vibrational frequency is related to the wave vector through</a:t>
            </a:r>
          </a:p>
          <a:p>
            <a:r>
              <a:rPr lang="en-US" sz="1400" dirty="0"/>
              <a:t> the phonon dispersion relation. Phonons are created and annihilated in the harmonic oscillators. SOURCE: SCIENCE DIRECT: https://sciencedirect.com/topics/engineering/acoustic-phonon</a:t>
            </a:r>
          </a:p>
        </p:txBody>
      </p:sp>
      <p:pic>
        <p:nvPicPr>
          <p:cNvPr id="36" name="Picture 35" descr="A collage of images of a person and a clock&#10;&#10;Description automatically generated">
            <a:extLst>
              <a:ext uri="{FF2B5EF4-FFF2-40B4-BE49-F238E27FC236}">
                <a16:creationId xmlns:a16="http://schemas.microsoft.com/office/drawing/2014/main" id="{E8CAE2CF-1B86-76BD-79F3-C1BCD8D0804C}"/>
              </a:ext>
            </a:extLst>
          </p:cNvPr>
          <p:cNvPicPr>
            <a:picLocks noChangeAspect="1"/>
          </p:cNvPicPr>
          <p:nvPr/>
        </p:nvPicPr>
        <p:blipFill>
          <a:blip r:embed="rId7">
            <a:extLst>
              <a:ext uri="{28A0092B-C50C-407E-A947-70E740481C1C}">
                <a14:useLocalDpi xmlns:a14="http://schemas.microsoft.com/office/drawing/2010/main" val="0"/>
              </a:ext>
            </a:extLst>
          </a:blip>
          <a:srcRect t="65072" r="44167" b="13249"/>
          <a:stretch/>
        </p:blipFill>
        <p:spPr>
          <a:xfrm>
            <a:off x="4742076" y="1598722"/>
            <a:ext cx="4385387" cy="1181734"/>
          </a:xfrm>
          <a:prstGeom prst="rect">
            <a:avLst/>
          </a:prstGeom>
        </p:spPr>
      </p:pic>
      <p:pic>
        <p:nvPicPr>
          <p:cNvPr id="37" name="Picture 20" descr="MC900133529[1]">
            <a:extLst>
              <a:ext uri="{FF2B5EF4-FFF2-40B4-BE49-F238E27FC236}">
                <a16:creationId xmlns:a16="http://schemas.microsoft.com/office/drawing/2014/main" id="{6C3DF5FD-B583-5716-F14A-921948BB62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7176" y="945634"/>
            <a:ext cx="356188" cy="27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0" descr="MC900133529[1]">
            <a:extLst>
              <a:ext uri="{FF2B5EF4-FFF2-40B4-BE49-F238E27FC236}">
                <a16:creationId xmlns:a16="http://schemas.microsoft.com/office/drawing/2014/main" id="{332F198C-42D2-073A-9E4B-8F2858D7D3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65814" y="413192"/>
            <a:ext cx="356188" cy="27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0" descr="MC900133529[1]">
            <a:extLst>
              <a:ext uri="{FF2B5EF4-FFF2-40B4-BE49-F238E27FC236}">
                <a16:creationId xmlns:a16="http://schemas.microsoft.com/office/drawing/2014/main" id="{15BEBB81-6570-96C4-8C62-83203F90F1F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7391" y="439299"/>
            <a:ext cx="356188" cy="27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A collage of images of a person and a clock&#10;&#10;Description automatically generated">
            <a:extLst>
              <a:ext uri="{FF2B5EF4-FFF2-40B4-BE49-F238E27FC236}">
                <a16:creationId xmlns:a16="http://schemas.microsoft.com/office/drawing/2014/main" id="{5486235F-8350-B863-1621-EEF78367606D}"/>
              </a:ext>
            </a:extLst>
          </p:cNvPr>
          <p:cNvPicPr>
            <a:picLocks noChangeAspect="1"/>
          </p:cNvPicPr>
          <p:nvPr/>
        </p:nvPicPr>
        <p:blipFill>
          <a:blip r:embed="rId7">
            <a:extLst>
              <a:ext uri="{28A0092B-C50C-407E-A947-70E740481C1C}">
                <a14:useLocalDpi xmlns:a14="http://schemas.microsoft.com/office/drawing/2010/main" val="0"/>
              </a:ext>
            </a:extLst>
          </a:blip>
          <a:srcRect l="51947" t="70000"/>
          <a:stretch/>
        </p:blipFill>
        <p:spPr>
          <a:xfrm>
            <a:off x="4733021" y="2816223"/>
            <a:ext cx="4375211" cy="2057400"/>
          </a:xfrm>
          <a:prstGeom prst="rect">
            <a:avLst/>
          </a:prstGeom>
        </p:spPr>
      </p:pic>
      <p:sp>
        <p:nvSpPr>
          <p:cNvPr id="43" name="TextBox 42">
            <a:extLst>
              <a:ext uri="{FF2B5EF4-FFF2-40B4-BE49-F238E27FC236}">
                <a16:creationId xmlns:a16="http://schemas.microsoft.com/office/drawing/2014/main" id="{CCB1C55D-694A-7FFB-48BE-AC3A0D2C76E2}"/>
              </a:ext>
            </a:extLst>
          </p:cNvPr>
          <p:cNvSpPr txBox="1"/>
          <p:nvPr/>
        </p:nvSpPr>
        <p:spPr>
          <a:xfrm>
            <a:off x="4826217" y="4776058"/>
            <a:ext cx="4301246" cy="830997"/>
          </a:xfrm>
          <a:prstGeom prst="rect">
            <a:avLst/>
          </a:prstGeom>
          <a:noFill/>
        </p:spPr>
        <p:txBody>
          <a:bodyPr wrap="square">
            <a:spAutoFit/>
          </a:bodyPr>
          <a:lstStyle/>
          <a:p>
            <a:r>
              <a:rPr lang="en-US" dirty="0">
                <a:latin typeface="+mj-lt"/>
              </a:rPr>
              <a:t>THESIS: All things net, net of programmable $$$ are formed using: 1. Time epochs created by  quartz crystal silicon chips 2) Syntax used / not used as programming instructions during epoch - temporal time cycles</a:t>
            </a:r>
          </a:p>
        </p:txBody>
      </p:sp>
      <p:pic>
        <p:nvPicPr>
          <p:cNvPr id="44" name="Picture 84" descr="globe">
            <a:extLst>
              <a:ext uri="{FF2B5EF4-FFF2-40B4-BE49-F238E27FC236}">
                <a16:creationId xmlns:a16="http://schemas.microsoft.com/office/drawing/2014/main" id="{B9E76330-CF4C-B3E0-C617-2B6F6C050E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6641978" y="4346325"/>
            <a:ext cx="748678" cy="42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956" descr="w_01zlzi[1]">
            <a:extLst>
              <a:ext uri="{FF2B5EF4-FFF2-40B4-BE49-F238E27FC236}">
                <a16:creationId xmlns:a16="http://schemas.microsoft.com/office/drawing/2014/main" id="{9A82984C-D8DE-E21D-55F1-32361D05C98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08269" y="6107440"/>
            <a:ext cx="687384" cy="6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303" descr="rgfiahjg[1]">
            <a:extLst>
              <a:ext uri="{FF2B5EF4-FFF2-40B4-BE49-F238E27FC236}">
                <a16:creationId xmlns:a16="http://schemas.microsoft.com/office/drawing/2014/main" id="{5D09B303-AC62-308E-48AB-C403CE0063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5166" y="6163767"/>
            <a:ext cx="284616" cy="28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281">
            <a:extLst>
              <a:ext uri="{FF2B5EF4-FFF2-40B4-BE49-F238E27FC236}">
                <a16:creationId xmlns:a16="http://schemas.microsoft.com/office/drawing/2014/main" id="{1F3A2ACB-4D0A-3510-AEE9-BCD34884B031}"/>
              </a:ext>
            </a:extLst>
          </p:cNvPr>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62833" y="6552799"/>
            <a:ext cx="472622" cy="31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20" descr="MC900133529[1]">
            <a:extLst>
              <a:ext uri="{FF2B5EF4-FFF2-40B4-BE49-F238E27FC236}">
                <a16:creationId xmlns:a16="http://schemas.microsoft.com/office/drawing/2014/main" id="{E712E96B-6CB0-3763-FE6B-36F811A52F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1423" y="404220"/>
            <a:ext cx="356188" cy="27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0" descr="MC900133529[1]">
            <a:extLst>
              <a:ext uri="{FF2B5EF4-FFF2-40B4-BE49-F238E27FC236}">
                <a16:creationId xmlns:a16="http://schemas.microsoft.com/office/drawing/2014/main" id="{17963861-A6C2-DA04-8764-C3634E92C57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2206" y="6140083"/>
            <a:ext cx="465762" cy="36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20" descr="MC900133529[1]">
            <a:extLst>
              <a:ext uri="{FF2B5EF4-FFF2-40B4-BE49-F238E27FC236}">
                <a16:creationId xmlns:a16="http://schemas.microsoft.com/office/drawing/2014/main" id="{4B6A8CB7-5331-7611-2175-581A8908EEC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57420" y="6488596"/>
            <a:ext cx="465762" cy="36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20" descr="MC900133529[1]">
            <a:extLst>
              <a:ext uri="{FF2B5EF4-FFF2-40B4-BE49-F238E27FC236}">
                <a16:creationId xmlns:a16="http://schemas.microsoft.com/office/drawing/2014/main" id="{8252000E-E08F-16E6-C74E-3B3736FE92E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6063" y="6103489"/>
            <a:ext cx="465762" cy="36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4AD3C085-390C-40E9-0BC3-6BCDDAAE98F0}"/>
              </a:ext>
            </a:extLst>
          </p:cNvPr>
          <p:cNvSpPr txBox="1"/>
          <p:nvPr/>
        </p:nvSpPr>
        <p:spPr>
          <a:xfrm>
            <a:off x="5519664" y="6542670"/>
            <a:ext cx="824265" cy="276999"/>
          </a:xfrm>
          <a:prstGeom prst="rect">
            <a:avLst/>
          </a:prstGeom>
          <a:noFill/>
        </p:spPr>
        <p:txBody>
          <a:bodyPr wrap="none" rtlCol="0">
            <a:spAutoFit/>
          </a:bodyPr>
          <a:lstStyle/>
          <a:p>
            <a:r>
              <a:rPr lang="en-US" dirty="0">
                <a:highlight>
                  <a:srgbClr val="66FF33"/>
                </a:highlight>
              </a:rPr>
              <a:t>&lt;/EVENT&gt;</a:t>
            </a:r>
          </a:p>
        </p:txBody>
      </p:sp>
      <p:sp>
        <p:nvSpPr>
          <p:cNvPr id="53" name="TextBox 52">
            <a:extLst>
              <a:ext uri="{FF2B5EF4-FFF2-40B4-BE49-F238E27FC236}">
                <a16:creationId xmlns:a16="http://schemas.microsoft.com/office/drawing/2014/main" id="{A40286AA-D0D3-E586-5DC5-4DD3F0EFAE1B}"/>
              </a:ext>
            </a:extLst>
          </p:cNvPr>
          <p:cNvSpPr txBox="1"/>
          <p:nvPr/>
        </p:nvSpPr>
        <p:spPr>
          <a:xfrm>
            <a:off x="8183930" y="6444543"/>
            <a:ext cx="570028" cy="461665"/>
          </a:xfrm>
          <a:prstGeom prst="rect">
            <a:avLst/>
          </a:prstGeom>
          <a:noFill/>
        </p:spPr>
        <p:txBody>
          <a:bodyPr wrap="none" rtlCol="0">
            <a:spAutoFit/>
          </a:bodyPr>
          <a:lstStyle/>
          <a:p>
            <a:r>
              <a:rPr lang="en-US" dirty="0">
                <a:highlight>
                  <a:srgbClr val="66FF33"/>
                </a:highlight>
              </a:rPr>
              <a:t>SYNC</a:t>
            </a:r>
          </a:p>
          <a:p>
            <a:r>
              <a:rPr lang="en-US" dirty="0">
                <a:highlight>
                  <a:srgbClr val="66FF33"/>
                </a:highlight>
              </a:rPr>
              <a:t>DELTA</a:t>
            </a:r>
          </a:p>
        </p:txBody>
      </p:sp>
      <p:sp>
        <p:nvSpPr>
          <p:cNvPr id="55" name="TextBox 54">
            <a:extLst>
              <a:ext uri="{FF2B5EF4-FFF2-40B4-BE49-F238E27FC236}">
                <a16:creationId xmlns:a16="http://schemas.microsoft.com/office/drawing/2014/main" id="{7F57DD4D-A4A5-E72B-0D95-077E6CAE0F5D}"/>
              </a:ext>
            </a:extLst>
          </p:cNvPr>
          <p:cNvSpPr txBox="1"/>
          <p:nvPr/>
        </p:nvSpPr>
        <p:spPr>
          <a:xfrm>
            <a:off x="4826217" y="5859676"/>
            <a:ext cx="4301246" cy="276999"/>
          </a:xfrm>
          <a:prstGeom prst="rect">
            <a:avLst/>
          </a:prstGeom>
          <a:noFill/>
        </p:spPr>
        <p:txBody>
          <a:bodyPr wrap="square">
            <a:spAutoFit/>
          </a:bodyPr>
          <a:lstStyle/>
          <a:p>
            <a:r>
              <a:rPr lang="en-US" dirty="0"/>
              <a:t>SOUND WAVES enable Different types of quantum tech to “talk”</a:t>
            </a:r>
          </a:p>
        </p:txBody>
      </p:sp>
      <p:pic>
        <p:nvPicPr>
          <p:cNvPr id="56" name="Picture 2" descr="sound waves">
            <a:extLst>
              <a:ext uri="{FF2B5EF4-FFF2-40B4-BE49-F238E27FC236}">
                <a16:creationId xmlns:a16="http://schemas.microsoft.com/office/drawing/2014/main" id="{12B0B720-D030-0398-BB2C-F69229410097}"/>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02" t="34330" r="-302" b="35405"/>
          <a:stretch/>
        </p:blipFill>
        <p:spPr bwMode="auto">
          <a:xfrm>
            <a:off x="4908269" y="5538674"/>
            <a:ext cx="1949731" cy="39280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sound waves">
            <a:extLst>
              <a:ext uri="{FF2B5EF4-FFF2-40B4-BE49-F238E27FC236}">
                <a16:creationId xmlns:a16="http://schemas.microsoft.com/office/drawing/2014/main" id="{7F2F408E-CBCF-6F42-7DE5-CCC46CF43CD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02" t="34330" r="-302" b="35405"/>
          <a:stretch/>
        </p:blipFill>
        <p:spPr bwMode="auto">
          <a:xfrm>
            <a:off x="7388202" y="5541457"/>
            <a:ext cx="1719364" cy="39280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81">
            <a:extLst>
              <a:ext uri="{FF2B5EF4-FFF2-40B4-BE49-F238E27FC236}">
                <a16:creationId xmlns:a16="http://schemas.microsoft.com/office/drawing/2014/main" id="{B7488A8D-CAA7-67AF-C586-C5903CECBBF8}"/>
              </a:ext>
            </a:extLst>
          </p:cNvPr>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06803" y="5538674"/>
            <a:ext cx="472622" cy="409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8647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images of people and text&#10;&#10;Description automatically generated">
            <a:extLst>
              <a:ext uri="{FF2B5EF4-FFF2-40B4-BE49-F238E27FC236}">
                <a16:creationId xmlns:a16="http://schemas.microsoft.com/office/drawing/2014/main" id="{44B4EED0-F1F7-354D-ED53-B8E109B81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364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Picture 5">
            <a:extLst>
              <a:ext uri="{FF2B5EF4-FFF2-40B4-BE49-F238E27FC236}">
                <a16:creationId xmlns:a16="http://schemas.microsoft.com/office/drawing/2014/main" id="{DC7F59B9-D49E-4AEC-9FB1-683B4D3271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474771" y="3304090"/>
            <a:ext cx="900295" cy="3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close up of a sign&#10;&#10;Description generated with high confidence">
            <a:extLst>
              <a:ext uri="{FF2B5EF4-FFF2-40B4-BE49-F238E27FC236}">
                <a16:creationId xmlns:a16="http://schemas.microsoft.com/office/drawing/2014/main" id="{E1C81EB7-F769-4E75-AAE7-B2139EF57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057" y="0"/>
            <a:ext cx="2708943" cy="1619250"/>
          </a:xfrm>
          <a:prstGeom prst="rect">
            <a:avLst/>
          </a:prstGeom>
        </p:spPr>
      </p:pic>
      <p:pic>
        <p:nvPicPr>
          <p:cNvPr id="4" name="Picture 82" descr="225px-WORLDWIDE_GEOMETRIC_SATELLITE_TRIANGULATION_NETWORK%2C_BC-4_CAMERAS">
            <a:extLst>
              <a:ext uri="{FF2B5EF4-FFF2-40B4-BE49-F238E27FC236}">
                <a16:creationId xmlns:a16="http://schemas.microsoft.com/office/drawing/2014/main" id="{CF5C4F0E-4D21-4434-88C5-1B5D844510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981200"/>
            <a:ext cx="2728317"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39">
            <a:extLst>
              <a:ext uri="{FF2B5EF4-FFF2-40B4-BE49-F238E27FC236}">
                <a16:creationId xmlns:a16="http://schemas.microsoft.com/office/drawing/2014/main" id="{69D7650A-9D2F-4BF1-A5A1-54A2E7A3BBD5}"/>
              </a:ext>
            </a:extLst>
          </p:cNvPr>
          <p:cNvSpPr>
            <a:spLocks noChangeArrowheads="1"/>
          </p:cNvSpPr>
          <p:nvPr/>
        </p:nvSpPr>
        <p:spPr bwMode="auto">
          <a:xfrm>
            <a:off x="6408633" y="1997674"/>
            <a:ext cx="1863725" cy="336550"/>
          </a:xfrm>
          <a:prstGeom prst="rect">
            <a:avLst/>
          </a:prstGeom>
          <a:solidFill>
            <a:srgbClr val="000066"/>
          </a:solidFill>
          <a:ln>
            <a:noFill/>
          </a:ln>
          <a:effec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dirty="0">
                <a:solidFill>
                  <a:schemeClr val="accent2"/>
                </a:solidFill>
                <a:highlight>
                  <a:srgbClr val="00FF00"/>
                </a:highlight>
              </a:rPr>
              <a:t>TRIANGULATION</a:t>
            </a:r>
          </a:p>
        </p:txBody>
      </p:sp>
      <p:sp>
        <p:nvSpPr>
          <p:cNvPr id="6" name="Rectangle 5">
            <a:extLst>
              <a:ext uri="{FF2B5EF4-FFF2-40B4-BE49-F238E27FC236}">
                <a16:creationId xmlns:a16="http://schemas.microsoft.com/office/drawing/2014/main" id="{EEBD2E44-27C9-4A50-8782-6F24B41FEA59}"/>
              </a:ext>
            </a:extLst>
          </p:cNvPr>
          <p:cNvSpPr/>
          <p:nvPr/>
        </p:nvSpPr>
        <p:spPr>
          <a:xfrm>
            <a:off x="1004360" y="3872183"/>
            <a:ext cx="2619563" cy="276999"/>
          </a:xfrm>
          <a:prstGeom prst="rect">
            <a:avLst/>
          </a:prstGeom>
        </p:spPr>
        <p:txBody>
          <a:bodyPr wrap="none">
            <a:spAutoFit/>
          </a:bodyPr>
          <a:lstStyle/>
          <a:p>
            <a:r>
              <a:rPr lang="en-US" dirty="0">
                <a:solidFill>
                  <a:srgbClr val="000000"/>
                </a:solidFill>
                <a:latin typeface="Linux Libertine"/>
              </a:rPr>
              <a:t>Quadrature amplitude modulation</a:t>
            </a:r>
          </a:p>
        </p:txBody>
      </p:sp>
      <p:pic>
        <p:nvPicPr>
          <p:cNvPr id="1026" name="Picture 2" descr="https://upload.wikimedia.org/wikipedia/commons/thumb/e/e6/PAL_colour_bar_signal_measured_vector_edit.svg/200px-PAL_colour_bar_signal_measured_vector_edit.svg.png">
            <a:extLst>
              <a:ext uri="{FF2B5EF4-FFF2-40B4-BE49-F238E27FC236}">
                <a16:creationId xmlns:a16="http://schemas.microsoft.com/office/drawing/2014/main" id="{C8193399-D29A-4774-A8DB-EFE42AB8E9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4272" y="2066235"/>
            <a:ext cx="2272887" cy="18721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posing for the camera&#10;&#10;Description generated with very high confidence">
            <a:extLst>
              <a:ext uri="{FF2B5EF4-FFF2-40B4-BE49-F238E27FC236}">
                <a16:creationId xmlns:a16="http://schemas.microsoft.com/office/drawing/2014/main" id="{926FE189-2513-4357-9A48-CE1D1DB624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0502"/>
            <a:ext cx="4818883" cy="2068082"/>
          </a:xfrm>
          <a:prstGeom prst="rect">
            <a:avLst/>
          </a:prstGeom>
        </p:spPr>
      </p:pic>
      <p:sp>
        <p:nvSpPr>
          <p:cNvPr id="9" name="Rectangle 8">
            <a:extLst>
              <a:ext uri="{FF2B5EF4-FFF2-40B4-BE49-F238E27FC236}">
                <a16:creationId xmlns:a16="http://schemas.microsoft.com/office/drawing/2014/main" id="{5B03744C-9556-4A0E-B9BE-E91A232DA9A6}"/>
              </a:ext>
            </a:extLst>
          </p:cNvPr>
          <p:cNvSpPr/>
          <p:nvPr/>
        </p:nvSpPr>
        <p:spPr>
          <a:xfrm>
            <a:off x="68505" y="4060850"/>
            <a:ext cx="4572000" cy="461665"/>
          </a:xfrm>
          <a:prstGeom prst="rect">
            <a:avLst/>
          </a:prstGeom>
        </p:spPr>
        <p:txBody>
          <a:bodyPr>
            <a:spAutoFit/>
          </a:bodyPr>
          <a:lstStyle/>
          <a:p>
            <a:r>
              <a:rPr lang="en-US" dirty="0">
                <a:solidFill>
                  <a:srgbClr val="222222"/>
                </a:solidFill>
                <a:latin typeface="Arial" panose="020B0604020202020204" pitchFamily="34" charset="0"/>
              </a:rPr>
              <a:t>QAM by setting a suitable </a:t>
            </a:r>
            <a:r>
              <a:rPr lang="en-US" dirty="0">
                <a:solidFill>
                  <a:srgbClr val="0B0080"/>
                </a:solidFill>
                <a:latin typeface="Arial" panose="020B0604020202020204" pitchFamily="34" charset="0"/>
                <a:hlinkClick r:id="rId7" tooltip="Constellation diagram"/>
              </a:rPr>
              <a:t>constellation</a:t>
            </a:r>
            <a:r>
              <a:rPr lang="en-US" dirty="0">
                <a:solidFill>
                  <a:srgbClr val="222222"/>
                </a:solidFill>
                <a:latin typeface="Arial" panose="020B0604020202020204" pitchFamily="34" charset="0"/>
              </a:rPr>
              <a:t> size, limited only by the noise level and linearity of the communications channel</a:t>
            </a:r>
            <a:endParaRPr lang="en-US" dirty="0"/>
          </a:p>
        </p:txBody>
      </p:sp>
      <p:pic>
        <p:nvPicPr>
          <p:cNvPr id="1028" name="Picture 4" descr="https://upload.wikimedia.org/wikipedia/commons/thumb/3/3b/Circular_16QAM.svg/200px-Circular_16QAM.svg.png">
            <a:extLst>
              <a:ext uri="{FF2B5EF4-FFF2-40B4-BE49-F238E27FC236}">
                <a16:creationId xmlns:a16="http://schemas.microsoft.com/office/drawing/2014/main" id="{A23D12D6-2113-46C9-B4D8-C67B2A5603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05" y="2066235"/>
            <a:ext cx="2299346" cy="18721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close up of a map&#10;&#10;Description generated with high confidence">
            <a:extLst>
              <a:ext uri="{FF2B5EF4-FFF2-40B4-BE49-F238E27FC236}">
                <a16:creationId xmlns:a16="http://schemas.microsoft.com/office/drawing/2014/main" id="{7D6C0B71-3636-4A5D-B9D4-497B1D3E67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2600" y="4552588"/>
            <a:ext cx="3011886" cy="1694135"/>
          </a:xfrm>
          <a:prstGeom prst="rect">
            <a:avLst/>
          </a:prstGeom>
        </p:spPr>
      </p:pic>
      <p:sp>
        <p:nvSpPr>
          <p:cNvPr id="18" name="Rectangle 17">
            <a:extLst>
              <a:ext uri="{FF2B5EF4-FFF2-40B4-BE49-F238E27FC236}">
                <a16:creationId xmlns:a16="http://schemas.microsoft.com/office/drawing/2014/main" id="{1D3D9513-4266-4F3B-BABC-C96496358E3F}"/>
              </a:ext>
            </a:extLst>
          </p:cNvPr>
          <p:cNvSpPr/>
          <p:nvPr/>
        </p:nvSpPr>
        <p:spPr>
          <a:xfrm>
            <a:off x="92238" y="6090749"/>
            <a:ext cx="4572000" cy="738664"/>
          </a:xfrm>
          <a:prstGeom prst="rect">
            <a:avLst/>
          </a:prstGeom>
        </p:spPr>
        <p:txBody>
          <a:bodyPr>
            <a:spAutoFit/>
          </a:bodyPr>
          <a:lstStyle/>
          <a:p>
            <a:r>
              <a:rPr lang="en-US" sz="1400" dirty="0"/>
              <a:t>Sine wave of our blinking universe.  The 4 fundamental forces will all be found to vary continuously when sampled at 2x the blinking frequency, per Nyquist-Shannon theory</a:t>
            </a:r>
          </a:p>
        </p:txBody>
      </p:sp>
      <p:pic>
        <p:nvPicPr>
          <p:cNvPr id="21" name="Picture 421" descr="Current National Threat Level is elevated">
            <a:extLst>
              <a:ext uri="{FF2B5EF4-FFF2-40B4-BE49-F238E27FC236}">
                <a16:creationId xmlns:a16="http://schemas.microsoft.com/office/drawing/2014/main" id="{6495E1B6-7C51-4A36-889E-283C9C0807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r="-1613"/>
          <a:stretch>
            <a:fillRect/>
          </a:stretch>
        </p:blipFill>
        <p:spPr bwMode="auto">
          <a:xfrm rot="5400000">
            <a:off x="3856241" y="922521"/>
            <a:ext cx="2136901" cy="28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68" descr="MC900133529[1]">
            <a:extLst>
              <a:ext uri="{FF2B5EF4-FFF2-40B4-BE49-F238E27FC236}">
                <a16:creationId xmlns:a16="http://schemas.microsoft.com/office/drawing/2014/main" id="{E8453A4B-90AD-42A8-BAC8-7C857CCFE50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35287" y="2872982"/>
            <a:ext cx="38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8" descr="MC900133529[1]">
            <a:extLst>
              <a:ext uri="{FF2B5EF4-FFF2-40B4-BE49-F238E27FC236}">
                <a16:creationId xmlns:a16="http://schemas.microsoft.com/office/drawing/2014/main" id="{93AF6318-6558-462E-80DF-7B1E015AA68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14574" y="2028899"/>
            <a:ext cx="38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76">
            <a:extLst>
              <a:ext uri="{FF2B5EF4-FFF2-40B4-BE49-F238E27FC236}">
                <a16:creationId xmlns:a16="http://schemas.microsoft.com/office/drawing/2014/main" id="{6A019AF5-47FE-4C4B-AB3B-89D5C974F6CE}"/>
              </a:ext>
            </a:extLst>
          </p:cNvPr>
          <p:cNvSpPr>
            <a:spLocks noChangeArrowheads="1"/>
          </p:cNvSpPr>
          <p:nvPr/>
        </p:nvSpPr>
        <p:spPr bwMode="auto">
          <a:xfrm>
            <a:off x="5105400" y="3905250"/>
            <a:ext cx="4038600" cy="51752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dirty="0">
                <a:solidFill>
                  <a:schemeClr val="bg1"/>
                </a:solidFill>
                <a:latin typeface="Calibri" panose="020F0502020204030204" pitchFamily="34" charset="0"/>
              </a:rPr>
              <a:t>IDMaps assists Network Time Protocol (NTP) servers establish long term peering relationships</a:t>
            </a:r>
          </a:p>
        </p:txBody>
      </p:sp>
      <p:grpSp>
        <p:nvGrpSpPr>
          <p:cNvPr id="30" name="Group 37">
            <a:extLst>
              <a:ext uri="{FF2B5EF4-FFF2-40B4-BE49-F238E27FC236}">
                <a16:creationId xmlns:a16="http://schemas.microsoft.com/office/drawing/2014/main" id="{5D3D3380-D8D9-4F7B-9499-09F6AC1FC293}"/>
              </a:ext>
            </a:extLst>
          </p:cNvPr>
          <p:cNvGrpSpPr>
            <a:grpSpLocks/>
          </p:cNvGrpSpPr>
          <p:nvPr/>
        </p:nvGrpSpPr>
        <p:grpSpPr bwMode="auto">
          <a:xfrm>
            <a:off x="5132330" y="3099958"/>
            <a:ext cx="1302727" cy="821006"/>
            <a:chOff x="5040" y="2680"/>
            <a:chExt cx="624" cy="476"/>
          </a:xfrm>
        </p:grpSpPr>
        <p:pic>
          <p:nvPicPr>
            <p:cNvPr id="31" name="Picture 38" descr="ANd9GcRKbHnG6LZdw2QuKhHhXTXkYiZpV2mHYNsNFikucjkgRHcrS0kCSQ">
              <a:extLst>
                <a:ext uri="{FF2B5EF4-FFF2-40B4-BE49-F238E27FC236}">
                  <a16:creationId xmlns:a16="http://schemas.microsoft.com/office/drawing/2014/main" id="{7F61150D-5041-4DA3-B09C-0AA65AAE615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40" y="2688"/>
              <a:ext cx="624"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7" descr="rgfiahjg[1]">
              <a:extLst>
                <a:ext uri="{FF2B5EF4-FFF2-40B4-BE49-F238E27FC236}">
                  <a16:creationId xmlns:a16="http://schemas.microsoft.com/office/drawing/2014/main" id="{7F55989C-29BD-4D34-8CB8-D0FAB2E741E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136" y="2880"/>
              <a:ext cx="9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7" descr="rgfiahjg[1]">
              <a:extLst>
                <a:ext uri="{FF2B5EF4-FFF2-40B4-BE49-F238E27FC236}">
                  <a16:creationId xmlns:a16="http://schemas.microsoft.com/office/drawing/2014/main" id="{AE8866BE-0C80-4743-98FB-321058E23C3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28" y="2976"/>
              <a:ext cx="9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7" descr="rgfiahjg[1]">
              <a:extLst>
                <a:ext uri="{FF2B5EF4-FFF2-40B4-BE49-F238E27FC236}">
                  <a16:creationId xmlns:a16="http://schemas.microsoft.com/office/drawing/2014/main" id="{93F064E6-7273-45C0-874C-E624450133D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472" y="2832"/>
              <a:ext cx="9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2" descr="MC900133529[1]">
              <a:extLst>
                <a:ext uri="{FF2B5EF4-FFF2-40B4-BE49-F238E27FC236}">
                  <a16:creationId xmlns:a16="http://schemas.microsoft.com/office/drawing/2014/main" id="{6A205428-0AED-49F0-8E07-E52C5C75817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0" y="2688"/>
              <a:ext cx="14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3" descr="MC900133529[1]">
              <a:extLst>
                <a:ext uri="{FF2B5EF4-FFF2-40B4-BE49-F238E27FC236}">
                  <a16:creationId xmlns:a16="http://schemas.microsoft.com/office/drawing/2014/main" id="{34C82088-723B-4E05-AA3A-583B4148728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72" y="2680"/>
              <a:ext cx="14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4" descr="MC900133529[1]">
              <a:extLst>
                <a:ext uri="{FF2B5EF4-FFF2-40B4-BE49-F238E27FC236}">
                  <a16:creationId xmlns:a16="http://schemas.microsoft.com/office/drawing/2014/main" id="{80ED7359-0D99-429F-B242-0E1A1150F7F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0" y="3045"/>
              <a:ext cx="14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5" descr="MC900133529[1]">
              <a:extLst>
                <a:ext uri="{FF2B5EF4-FFF2-40B4-BE49-F238E27FC236}">
                  <a16:creationId xmlns:a16="http://schemas.microsoft.com/office/drawing/2014/main" id="{2F4B6FC4-D76D-42C8-B5FA-B6865CC3C5D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72" y="3024"/>
              <a:ext cx="14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a:extLst>
              <a:ext uri="{FF2B5EF4-FFF2-40B4-BE49-F238E27FC236}">
                <a16:creationId xmlns:a16="http://schemas.microsoft.com/office/drawing/2014/main" id="{CE68DCA2-B5F2-4901-B836-BCA5C370BB3D}"/>
              </a:ext>
            </a:extLst>
          </p:cNvPr>
          <p:cNvGrpSpPr/>
          <p:nvPr/>
        </p:nvGrpSpPr>
        <p:grpSpPr>
          <a:xfrm>
            <a:off x="5105400" y="1908299"/>
            <a:ext cx="1305288" cy="1219200"/>
            <a:chOff x="6006067" y="4654009"/>
            <a:chExt cx="1232139" cy="1219200"/>
          </a:xfrm>
        </p:grpSpPr>
        <p:pic>
          <p:nvPicPr>
            <p:cNvPr id="41" name="Picture 173" descr="5610371-world-radar">
              <a:extLst>
                <a:ext uri="{FF2B5EF4-FFF2-40B4-BE49-F238E27FC236}">
                  <a16:creationId xmlns:a16="http://schemas.microsoft.com/office/drawing/2014/main" id="{F6F8B51B-352A-400F-865C-9B5578A6A4A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06067" y="4730209"/>
              <a:ext cx="121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7" descr="rgfiahjg[1]">
              <a:extLst>
                <a:ext uri="{FF2B5EF4-FFF2-40B4-BE49-F238E27FC236}">
                  <a16:creationId xmlns:a16="http://schemas.microsoft.com/office/drawing/2014/main" id="{8DE99873-FF4C-4389-9AF6-36347E5BA2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06067" y="4730209"/>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314" descr="rgfiahjg[1]">
              <a:extLst>
                <a:ext uri="{FF2B5EF4-FFF2-40B4-BE49-F238E27FC236}">
                  <a16:creationId xmlns:a16="http://schemas.microsoft.com/office/drawing/2014/main" id="{3BE43E44-7AE3-4A56-8155-9B9F8DB498F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96667" y="4730209"/>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 Box 176">
              <a:extLst>
                <a:ext uri="{FF2B5EF4-FFF2-40B4-BE49-F238E27FC236}">
                  <a16:creationId xmlns:a16="http://schemas.microsoft.com/office/drawing/2014/main" id="{7774BFD4-BFF0-4408-B422-A8C96710C9A4}"/>
                </a:ext>
              </a:extLst>
            </p:cNvPr>
            <p:cNvSpPr txBox="1">
              <a:spLocks noChangeArrowheads="1"/>
            </p:cNvSpPr>
            <p:nvPr/>
          </p:nvSpPr>
          <p:spPr bwMode="auto">
            <a:xfrm>
              <a:off x="6198235" y="4761820"/>
              <a:ext cx="8715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err="1">
                  <a:solidFill>
                    <a:srgbClr val="00FF00"/>
                  </a:solidFill>
                  <a:latin typeface="Calibri" panose="020F0502020204030204" pitchFamily="34" charset="0"/>
                </a:rPr>
                <a:t>SonarHops</a:t>
              </a:r>
              <a:endParaRPr lang="en-US" altLang="en-US" sz="1200" dirty="0">
                <a:solidFill>
                  <a:srgbClr val="00FF00"/>
                </a:solidFill>
                <a:latin typeface="Calibri" panose="020F0502020204030204" pitchFamily="34" charset="0"/>
              </a:endParaRPr>
            </a:p>
          </p:txBody>
        </p:sp>
        <p:sp>
          <p:nvSpPr>
            <p:cNvPr id="45" name="Text Box 177">
              <a:extLst>
                <a:ext uri="{FF2B5EF4-FFF2-40B4-BE49-F238E27FC236}">
                  <a16:creationId xmlns:a16="http://schemas.microsoft.com/office/drawing/2014/main" id="{951A7B08-6A07-49BF-B7F0-0BC3C674D33F}"/>
                </a:ext>
              </a:extLst>
            </p:cNvPr>
            <p:cNvSpPr txBox="1">
              <a:spLocks noChangeArrowheads="1"/>
            </p:cNvSpPr>
            <p:nvPr/>
          </p:nvSpPr>
          <p:spPr bwMode="auto">
            <a:xfrm>
              <a:off x="6310867" y="4654009"/>
              <a:ext cx="6731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solidFill>
                    <a:srgbClr val="00FF00"/>
                  </a:solidFill>
                  <a:latin typeface="Calibri" panose="020F0502020204030204" pitchFamily="34" charset="0"/>
                </a:rPr>
                <a:t>IDMaps</a:t>
              </a:r>
            </a:p>
          </p:txBody>
        </p:sp>
        <p:sp>
          <p:nvSpPr>
            <p:cNvPr id="46" name="等腰三角形 54">
              <a:extLst>
                <a:ext uri="{FF2B5EF4-FFF2-40B4-BE49-F238E27FC236}">
                  <a16:creationId xmlns:a16="http://schemas.microsoft.com/office/drawing/2014/main" id="{68DCCF4E-F725-4217-935E-FC057E4E0475}"/>
                </a:ext>
              </a:extLst>
            </p:cNvPr>
            <p:cNvSpPr/>
            <p:nvPr/>
          </p:nvSpPr>
          <p:spPr bwMode="auto">
            <a:xfrm>
              <a:off x="6019006" y="5428709"/>
              <a:ext cx="217488" cy="431800"/>
            </a:xfrm>
            <a:prstGeom prst="triangle">
              <a:avLst/>
            </a:prstGeom>
          </p:spPr>
          <p:style>
            <a:lnRef idx="0">
              <a:schemeClr val="accent2"/>
            </a:lnRef>
            <a:fillRef idx="3">
              <a:schemeClr val="accent2"/>
            </a:fillRef>
            <a:effectRef idx="3">
              <a:schemeClr val="accent2"/>
            </a:effectRef>
            <a:fontRef idx="minor">
              <a:schemeClr val="lt1"/>
            </a:fontRef>
          </p:style>
          <p:txBody>
            <a:bodyPr anchor="ctr"/>
            <a:lstStyle/>
            <a:p>
              <a:pPr eaLnBrk="1" hangingPunct="1">
                <a:defRPr/>
              </a:pPr>
              <a:endParaRPr lang="zh-CN" altLang="en-US" sz="1800" b="0"/>
            </a:p>
          </p:txBody>
        </p:sp>
        <p:sp>
          <p:nvSpPr>
            <p:cNvPr id="47" name="等腰三角形 54">
              <a:extLst>
                <a:ext uri="{FF2B5EF4-FFF2-40B4-BE49-F238E27FC236}">
                  <a16:creationId xmlns:a16="http://schemas.microsoft.com/office/drawing/2014/main" id="{B55F9DB6-44F3-4681-89D7-CD42A32803F6}"/>
                </a:ext>
              </a:extLst>
            </p:cNvPr>
            <p:cNvSpPr/>
            <p:nvPr/>
          </p:nvSpPr>
          <p:spPr bwMode="auto">
            <a:xfrm>
              <a:off x="7020718" y="5419420"/>
              <a:ext cx="217488" cy="431800"/>
            </a:xfrm>
            <a:prstGeom prst="triangle">
              <a:avLst/>
            </a:prstGeom>
            <a:solidFill>
              <a:srgbClr val="66FF33"/>
            </a:solidFill>
          </p:spPr>
          <p:style>
            <a:lnRef idx="0">
              <a:schemeClr val="accent2"/>
            </a:lnRef>
            <a:fillRef idx="3">
              <a:schemeClr val="accent2"/>
            </a:fillRef>
            <a:effectRef idx="3">
              <a:schemeClr val="accent2"/>
            </a:effectRef>
            <a:fontRef idx="minor">
              <a:schemeClr val="lt1"/>
            </a:fontRef>
          </p:style>
          <p:txBody>
            <a:bodyPr anchor="ctr"/>
            <a:lstStyle/>
            <a:p>
              <a:pPr eaLnBrk="1" hangingPunct="1">
                <a:defRPr/>
              </a:pPr>
              <a:endParaRPr lang="zh-CN" altLang="en-US" sz="1800" b="0"/>
            </a:p>
          </p:txBody>
        </p:sp>
      </p:grpSp>
      <p:pic>
        <p:nvPicPr>
          <p:cNvPr id="48" name="Picture 184" descr="vector_Logo_Typ_1">
            <a:extLst>
              <a:ext uri="{FF2B5EF4-FFF2-40B4-BE49-F238E27FC236}">
                <a16:creationId xmlns:a16="http://schemas.microsoft.com/office/drawing/2014/main" id="{75D656F7-F2C6-4C3D-9A59-A16F7451F13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265838" y="3376625"/>
            <a:ext cx="1059131" cy="252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314" descr="rgfiahjg[1]">
            <a:extLst>
              <a:ext uri="{FF2B5EF4-FFF2-40B4-BE49-F238E27FC236}">
                <a16:creationId xmlns:a16="http://schemas.microsoft.com/office/drawing/2014/main" id="{76221C65-97D4-4B7D-89C8-B96A3AAE199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78222" y="2614552"/>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314" descr="rgfiahjg[1]">
            <a:extLst>
              <a:ext uri="{FF2B5EF4-FFF2-40B4-BE49-F238E27FC236}">
                <a16:creationId xmlns:a16="http://schemas.microsoft.com/office/drawing/2014/main" id="{E4C082AB-A1AF-45AA-9FE6-7F1BCA44066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34400" y="4168666"/>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2" descr="MC900133529[1]">
            <a:extLst>
              <a:ext uri="{FF2B5EF4-FFF2-40B4-BE49-F238E27FC236}">
                <a16:creationId xmlns:a16="http://schemas.microsoft.com/office/drawing/2014/main" id="{857DBB88-5BB0-4D1E-9131-9493B825DB6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53127" y="4193276"/>
            <a:ext cx="276883" cy="179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2" descr="MC900133529[1]">
            <a:extLst>
              <a:ext uri="{FF2B5EF4-FFF2-40B4-BE49-F238E27FC236}">
                <a16:creationId xmlns:a16="http://schemas.microsoft.com/office/drawing/2014/main" id="{A7FCE735-534D-4D7D-B4C9-A48114C50CF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10127" y="4216541"/>
            <a:ext cx="276883" cy="179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564C8A54-9B6A-4668-AA5C-DDB61EE4ED8B}"/>
              </a:ext>
            </a:extLst>
          </p:cNvPr>
          <p:cNvSpPr txBox="1"/>
          <p:nvPr/>
        </p:nvSpPr>
        <p:spPr>
          <a:xfrm>
            <a:off x="4899227" y="1603244"/>
            <a:ext cx="1606530" cy="446276"/>
          </a:xfrm>
          <a:prstGeom prst="rect">
            <a:avLst/>
          </a:prstGeom>
          <a:noFill/>
        </p:spPr>
        <p:txBody>
          <a:bodyPr wrap="none" rtlCol="0">
            <a:spAutoFit/>
          </a:bodyPr>
          <a:lstStyle/>
          <a:p>
            <a:r>
              <a:rPr lang="en-US" dirty="0"/>
              <a:t>USPTO 13/573,002</a:t>
            </a:r>
          </a:p>
          <a:p>
            <a:r>
              <a:rPr lang="en-US" sz="1100" dirty="0"/>
              <a:t>sawconcepts.com/index</a:t>
            </a:r>
          </a:p>
        </p:txBody>
      </p:sp>
      <p:sp>
        <p:nvSpPr>
          <p:cNvPr id="57" name="TextBox 56">
            <a:extLst>
              <a:ext uri="{FF2B5EF4-FFF2-40B4-BE49-F238E27FC236}">
                <a16:creationId xmlns:a16="http://schemas.microsoft.com/office/drawing/2014/main" id="{4A62801A-8134-4F38-89B8-D94935A21744}"/>
              </a:ext>
            </a:extLst>
          </p:cNvPr>
          <p:cNvSpPr txBox="1"/>
          <p:nvPr/>
        </p:nvSpPr>
        <p:spPr>
          <a:xfrm>
            <a:off x="6340897" y="1561361"/>
            <a:ext cx="2713435" cy="461665"/>
          </a:xfrm>
          <a:prstGeom prst="rect">
            <a:avLst/>
          </a:prstGeom>
          <a:noFill/>
        </p:spPr>
        <p:txBody>
          <a:bodyPr wrap="none" rtlCol="0">
            <a:spAutoFit/>
          </a:bodyPr>
          <a:lstStyle/>
          <a:p>
            <a:r>
              <a:rPr lang="en-US" dirty="0"/>
              <a:t>Heart Beacon Cycle Time – Space Meter</a:t>
            </a:r>
          </a:p>
          <a:p>
            <a:r>
              <a:rPr lang="en-US" dirty="0"/>
              <a:t>Geo-Spatial Temporal Intensity Metrics</a:t>
            </a:r>
          </a:p>
        </p:txBody>
      </p:sp>
      <p:pic>
        <p:nvPicPr>
          <p:cNvPr id="58" name="Picture 4" descr="http://users.ece.utexas.edu/~patt/13f.306/Emails/Email_figs/clock.png">
            <a:extLst>
              <a:ext uri="{FF2B5EF4-FFF2-40B4-BE49-F238E27FC236}">
                <a16:creationId xmlns:a16="http://schemas.microsoft.com/office/drawing/2014/main" id="{EA5C3AD6-5F1A-4D98-8AFB-CDAF9D0F0769}"/>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8603" b="30515"/>
          <a:stretch/>
        </p:blipFill>
        <p:spPr bwMode="auto">
          <a:xfrm>
            <a:off x="5105399" y="4888505"/>
            <a:ext cx="3581401" cy="796968"/>
          </a:xfrm>
          <a:prstGeom prst="rect">
            <a:avLst/>
          </a:prstGeom>
          <a:noFill/>
          <a:ln w="12700">
            <a:solidFill>
              <a:srgbClr val="002060"/>
            </a:solidFill>
          </a:ln>
          <a:extLst>
            <a:ext uri="{909E8E84-426E-40DD-AFC4-6F175D3DCCD1}">
              <a14:hiddenFill xmlns:a14="http://schemas.microsoft.com/office/drawing/2010/main">
                <a:solidFill>
                  <a:srgbClr val="FFFFFF"/>
                </a:solidFill>
              </a14:hiddenFill>
            </a:ext>
          </a:extLst>
        </p:spPr>
      </p:pic>
      <p:sp>
        <p:nvSpPr>
          <p:cNvPr id="59" name="Rectangle 150">
            <a:extLst>
              <a:ext uri="{FF2B5EF4-FFF2-40B4-BE49-F238E27FC236}">
                <a16:creationId xmlns:a16="http://schemas.microsoft.com/office/drawing/2014/main" id="{154C95E7-9C75-4AEC-965D-6EBC21814976}"/>
              </a:ext>
            </a:extLst>
          </p:cNvPr>
          <p:cNvSpPr>
            <a:spLocks noChangeArrowheads="1"/>
          </p:cNvSpPr>
          <p:nvPr/>
        </p:nvSpPr>
        <p:spPr bwMode="auto">
          <a:xfrm>
            <a:off x="5135192" y="5923739"/>
            <a:ext cx="3605328" cy="830997"/>
          </a:xfrm>
          <a:prstGeom prst="rect">
            <a:avLst/>
          </a:prstGeom>
          <a:solidFill>
            <a:srgbClr val="66FF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600" dirty="0">
                <a:solidFill>
                  <a:schemeClr val="accent6"/>
                </a:solidFill>
                <a:latin typeface="Calibri" panose="020F0502020204030204" pitchFamily="34" charset="0"/>
                <a:cs typeface="Calibri" panose="020F0502020204030204" pitchFamily="34" charset="0"/>
              </a:rPr>
              <a:t>“LENGTH OF REAL TIME CYCLE IS ARBITRARY AS LONG AS NODES EVENTUALLY AGREE”</a:t>
            </a:r>
          </a:p>
        </p:txBody>
      </p:sp>
      <p:pic>
        <p:nvPicPr>
          <p:cNvPr id="60" name="Picture 398" descr="w_01zlzi[1]">
            <a:extLst>
              <a:ext uri="{FF2B5EF4-FFF2-40B4-BE49-F238E27FC236}">
                <a16:creationId xmlns:a16="http://schemas.microsoft.com/office/drawing/2014/main" id="{27E57198-FBED-4913-8817-2903BA473E6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090089" y="4451545"/>
            <a:ext cx="738744" cy="805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2" descr="MC900133529[1]">
            <a:extLst>
              <a:ext uri="{FF2B5EF4-FFF2-40B4-BE49-F238E27FC236}">
                <a16:creationId xmlns:a16="http://schemas.microsoft.com/office/drawing/2014/main" id="{ED170CA1-23F2-45F1-BA76-C9FF3671FAB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70334" y="6549014"/>
            <a:ext cx="384104" cy="24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 descr="j0286851">
            <a:extLst>
              <a:ext uri="{FF2B5EF4-FFF2-40B4-BE49-F238E27FC236}">
                <a16:creationId xmlns:a16="http://schemas.microsoft.com/office/drawing/2014/main" id="{2DE4D83C-CB86-483B-AC9C-5B634A19F77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94240" y="5660328"/>
            <a:ext cx="336292" cy="279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5">
            <a:extLst>
              <a:ext uri="{FF2B5EF4-FFF2-40B4-BE49-F238E27FC236}">
                <a16:creationId xmlns:a16="http://schemas.microsoft.com/office/drawing/2014/main" id="{AE30702A-559A-480D-AAF2-C409121FBB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92452" y="4489701"/>
            <a:ext cx="1625729" cy="3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314" descr="rgfiahjg[1]">
            <a:extLst>
              <a:ext uri="{FF2B5EF4-FFF2-40B4-BE49-F238E27FC236}">
                <a16:creationId xmlns:a16="http://schemas.microsoft.com/office/drawing/2014/main" id="{D1864FAF-7951-4E27-AB1F-5CB3FC7AB3B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38199" y="4548230"/>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314" descr="rgfiahjg[1]">
            <a:extLst>
              <a:ext uri="{FF2B5EF4-FFF2-40B4-BE49-F238E27FC236}">
                <a16:creationId xmlns:a16="http://schemas.microsoft.com/office/drawing/2014/main" id="{4A31EDA2-9150-4539-826B-A976289BB13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72022" y="4540355"/>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63">
            <a:extLst>
              <a:ext uri="{FF2B5EF4-FFF2-40B4-BE49-F238E27FC236}">
                <a16:creationId xmlns:a16="http://schemas.microsoft.com/office/drawing/2014/main" id="{74282BB2-30FB-4FA6-8D2F-17940E53B0B9}"/>
              </a:ext>
            </a:extLst>
          </p:cNvPr>
          <p:cNvPicPr preferRelativeResize="0">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289169" y="5102541"/>
            <a:ext cx="304800" cy="164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extBox 49">
            <a:extLst>
              <a:ext uri="{FF2B5EF4-FFF2-40B4-BE49-F238E27FC236}">
                <a16:creationId xmlns:a16="http://schemas.microsoft.com/office/drawing/2014/main" id="{09554B09-900C-484C-B919-CD8D5BDF54AE}"/>
              </a:ext>
            </a:extLst>
          </p:cNvPr>
          <p:cNvSpPr txBox="1"/>
          <p:nvPr/>
        </p:nvSpPr>
        <p:spPr>
          <a:xfrm>
            <a:off x="5037482" y="5667018"/>
            <a:ext cx="3698448" cy="246221"/>
          </a:xfrm>
          <a:prstGeom prst="rect">
            <a:avLst/>
          </a:prstGeom>
          <a:noFill/>
        </p:spPr>
        <p:txBody>
          <a:bodyPr wrap="none" rtlCol="0">
            <a:spAutoFit/>
          </a:bodyPr>
          <a:lstStyle/>
          <a:p>
            <a:r>
              <a:rPr lang="en-US" sz="1000" dirty="0">
                <a:highlight>
                  <a:srgbClr val="00FF00"/>
                </a:highlight>
              </a:rPr>
              <a:t>FIREFLY</a:t>
            </a:r>
            <a:r>
              <a:rPr lang="en-US" sz="1000" dirty="0"/>
              <a:t> – INSPIRED </a:t>
            </a:r>
            <a:r>
              <a:rPr lang="en-US" sz="1000" dirty="0">
                <a:solidFill>
                  <a:srgbClr val="FFFF00"/>
                </a:solidFill>
                <a:highlight>
                  <a:srgbClr val="FF0000"/>
                </a:highlight>
              </a:rPr>
              <a:t>HEARTBEAT </a:t>
            </a:r>
            <a:r>
              <a:rPr lang="en-US" sz="1000" dirty="0">
                <a:solidFill>
                  <a:srgbClr val="FFFF00"/>
                </a:solidFill>
              </a:rPr>
              <a:t>S</a:t>
            </a:r>
            <a:r>
              <a:rPr lang="en-US" sz="1000" dirty="0"/>
              <a:t>SYNCHRONIZATION ALGORITHM</a:t>
            </a:r>
          </a:p>
        </p:txBody>
      </p:sp>
      <p:pic>
        <p:nvPicPr>
          <p:cNvPr id="74" name="Picture 61" descr="ANd9GcSvFw_tMrkk6m7ea9AXfz9T74cDFaG7dhZclhP3ULjqQOeSvpjr">
            <a:extLst>
              <a:ext uri="{FF2B5EF4-FFF2-40B4-BE49-F238E27FC236}">
                <a16:creationId xmlns:a16="http://schemas.microsoft.com/office/drawing/2014/main" id="{652B3838-75B0-4D85-8670-5C4ED0E3C23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35729" y="4913398"/>
            <a:ext cx="211679" cy="177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2" descr="https://s-media-cache-ak0.pinimg.com/736x/5a/f3/18/5af31896d942288cb102be5a9506137f.jpg">
            <a:extLst>
              <a:ext uri="{FF2B5EF4-FFF2-40B4-BE49-F238E27FC236}">
                <a16:creationId xmlns:a16="http://schemas.microsoft.com/office/drawing/2014/main" id="{383FE1E0-FB31-4E8B-AB99-5FAA401209AC}"/>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28499" t="14979" r="28370" b="14854"/>
          <a:stretch/>
        </p:blipFill>
        <p:spPr bwMode="auto">
          <a:xfrm>
            <a:off x="8287121" y="5293032"/>
            <a:ext cx="342156" cy="396829"/>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C92C9455-5140-407B-B038-9C546999541C}"/>
              </a:ext>
            </a:extLst>
          </p:cNvPr>
          <p:cNvSpPr/>
          <p:nvPr/>
        </p:nvSpPr>
        <p:spPr bwMode="auto">
          <a:xfrm>
            <a:off x="0" y="-20502"/>
            <a:ext cx="9129117" cy="6878502"/>
          </a:xfrm>
          <a:prstGeom prst="rect">
            <a:avLst/>
          </a:prstGeom>
          <a:no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78" name="Picture 191" descr="164017_1019270_wave_M">
            <a:extLst>
              <a:ext uri="{FF2B5EF4-FFF2-40B4-BE49-F238E27FC236}">
                <a16:creationId xmlns:a16="http://schemas.microsoft.com/office/drawing/2014/main" id="{553AD44E-F57F-4F8D-B48C-C7F94FA2678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641982" y="2530787"/>
            <a:ext cx="595739" cy="20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90" descr="PING_sonar_">
            <a:extLst>
              <a:ext uri="{FF2B5EF4-FFF2-40B4-BE49-F238E27FC236}">
                <a16:creationId xmlns:a16="http://schemas.microsoft.com/office/drawing/2014/main" id="{F91000FC-A255-46F6-AF33-870AB5058F61}"/>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579105" y="2249489"/>
            <a:ext cx="342676" cy="29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314" descr="rgfiahjg[1]">
            <a:extLst>
              <a:ext uri="{FF2B5EF4-FFF2-40B4-BE49-F238E27FC236}">
                <a16:creationId xmlns:a16="http://schemas.microsoft.com/office/drawing/2014/main" id="{88A1891E-3BB6-464F-AFE9-A85D0B0726B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89959" y="5020797"/>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314" descr="rgfiahjg[1]">
            <a:extLst>
              <a:ext uri="{FF2B5EF4-FFF2-40B4-BE49-F238E27FC236}">
                <a16:creationId xmlns:a16="http://schemas.microsoft.com/office/drawing/2014/main" id="{2A1ACCD7-0642-47F1-953D-F3D20C6CA5F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65479" y="5020797"/>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314" descr="rgfiahjg[1]">
            <a:extLst>
              <a:ext uri="{FF2B5EF4-FFF2-40B4-BE49-F238E27FC236}">
                <a16:creationId xmlns:a16="http://schemas.microsoft.com/office/drawing/2014/main" id="{D22BBF1F-7BF6-4551-AE22-ED6DB4BAFC6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56027" y="5003280"/>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42" descr="MC900133529[1]">
            <a:extLst>
              <a:ext uri="{FF2B5EF4-FFF2-40B4-BE49-F238E27FC236}">
                <a16:creationId xmlns:a16="http://schemas.microsoft.com/office/drawing/2014/main" id="{C5FA984A-BF74-460D-8DD2-B4CE004F102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1678" y="4970054"/>
            <a:ext cx="416014" cy="2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42" descr="MC900133529[1]">
            <a:extLst>
              <a:ext uri="{FF2B5EF4-FFF2-40B4-BE49-F238E27FC236}">
                <a16:creationId xmlns:a16="http://schemas.microsoft.com/office/drawing/2014/main" id="{DC9D2607-9C3F-44B2-986D-0C32389395C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8582" y="4970054"/>
            <a:ext cx="416014" cy="2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42" descr="MC900133529[1]">
            <a:extLst>
              <a:ext uri="{FF2B5EF4-FFF2-40B4-BE49-F238E27FC236}">
                <a16:creationId xmlns:a16="http://schemas.microsoft.com/office/drawing/2014/main" id="{C47E859C-987B-4CD0-832A-0C4AC1971E0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52037" y="4970054"/>
            <a:ext cx="416014" cy="2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Left Brace 75">
            <a:extLst>
              <a:ext uri="{FF2B5EF4-FFF2-40B4-BE49-F238E27FC236}">
                <a16:creationId xmlns:a16="http://schemas.microsoft.com/office/drawing/2014/main" id="{1A737A03-B9CF-447A-BFAE-B9770156B241}"/>
              </a:ext>
            </a:extLst>
          </p:cNvPr>
          <p:cNvSpPr/>
          <p:nvPr/>
        </p:nvSpPr>
        <p:spPr bwMode="auto">
          <a:xfrm>
            <a:off x="8632107" y="4861875"/>
            <a:ext cx="251795" cy="1957202"/>
          </a:xfrm>
          <a:prstGeom prst="leftBrac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87" name="Picture 42" descr="MC900133529[1]">
            <a:extLst>
              <a:ext uri="{FF2B5EF4-FFF2-40B4-BE49-F238E27FC236}">
                <a16:creationId xmlns:a16="http://schemas.microsoft.com/office/drawing/2014/main" id="{21D450CF-EFDB-4A36-9533-A591A154A26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61413" y="6261249"/>
            <a:ext cx="384104" cy="24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42" descr="MC900133529[1]">
            <a:extLst>
              <a:ext uri="{FF2B5EF4-FFF2-40B4-BE49-F238E27FC236}">
                <a16:creationId xmlns:a16="http://schemas.microsoft.com/office/drawing/2014/main" id="{D40FC7E5-C55B-49FC-B192-15F94C5920F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80440" y="5966883"/>
            <a:ext cx="384104" cy="24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42" descr="MC900133529[1]">
            <a:extLst>
              <a:ext uri="{FF2B5EF4-FFF2-40B4-BE49-F238E27FC236}">
                <a16:creationId xmlns:a16="http://schemas.microsoft.com/office/drawing/2014/main" id="{231ED704-0D59-440A-92D3-BB50D6C6B3F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58004" y="5386610"/>
            <a:ext cx="384104" cy="24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42" descr="MC900133529[1]">
            <a:extLst>
              <a:ext uri="{FF2B5EF4-FFF2-40B4-BE49-F238E27FC236}">
                <a16:creationId xmlns:a16="http://schemas.microsoft.com/office/drawing/2014/main" id="{69A149ED-0B05-4B7C-9F13-88D45394398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68535" y="5110502"/>
            <a:ext cx="384104" cy="24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42" descr="MC900133529[1]">
            <a:extLst>
              <a:ext uri="{FF2B5EF4-FFF2-40B4-BE49-F238E27FC236}">
                <a16:creationId xmlns:a16="http://schemas.microsoft.com/office/drawing/2014/main" id="{91D11F47-967C-41DE-AB72-4CB0062720A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79307" y="4861768"/>
            <a:ext cx="384104" cy="24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Image result for New Atomic Clock Redefines Time">
            <a:extLst>
              <a:ext uri="{FF2B5EF4-FFF2-40B4-BE49-F238E27FC236}">
                <a16:creationId xmlns:a16="http://schemas.microsoft.com/office/drawing/2014/main" id="{EF3CB60E-9211-4FB8-ADDA-49422EE6A55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953000" y="-19993"/>
            <a:ext cx="1495753" cy="123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BA23BB2-A843-4F57-929E-ED7F2F70D547}"/>
              </a:ext>
            </a:extLst>
          </p:cNvPr>
          <p:cNvSpPr txBox="1"/>
          <p:nvPr/>
        </p:nvSpPr>
        <p:spPr>
          <a:xfrm>
            <a:off x="4994888" y="-53587"/>
            <a:ext cx="1430328" cy="276999"/>
          </a:xfrm>
          <a:prstGeom prst="rect">
            <a:avLst/>
          </a:prstGeom>
          <a:noFill/>
        </p:spPr>
        <p:txBody>
          <a:bodyPr wrap="none" rtlCol="0">
            <a:spAutoFit/>
          </a:bodyPr>
          <a:lstStyle/>
          <a:p>
            <a:r>
              <a:rPr lang="en-US" dirty="0">
                <a:highlight>
                  <a:srgbClr val="00FFFF"/>
                </a:highlight>
              </a:rPr>
              <a:t>QUANTUM LATTICE</a:t>
            </a:r>
          </a:p>
        </p:txBody>
      </p:sp>
      <p:pic>
        <p:nvPicPr>
          <p:cNvPr id="86" name="Picture 5">
            <a:extLst>
              <a:ext uri="{FF2B5EF4-FFF2-40B4-BE49-F238E27FC236}">
                <a16:creationId xmlns:a16="http://schemas.microsoft.com/office/drawing/2014/main" id="{26D6E696-E244-47D5-91D6-D48CB55731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553642" y="6176448"/>
            <a:ext cx="827840" cy="3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3B209E90-B802-4000-A1B9-A1BFB9BD665E}"/>
              </a:ext>
            </a:extLst>
          </p:cNvPr>
          <p:cNvSpPr txBox="1"/>
          <p:nvPr/>
        </p:nvSpPr>
        <p:spPr>
          <a:xfrm>
            <a:off x="4720555" y="1950697"/>
            <a:ext cx="484428" cy="276999"/>
          </a:xfrm>
          <a:prstGeom prst="rect">
            <a:avLst/>
          </a:prstGeom>
          <a:noFill/>
        </p:spPr>
        <p:txBody>
          <a:bodyPr wrap="none" rtlCol="0">
            <a:spAutoFit/>
          </a:bodyPr>
          <a:lstStyle/>
          <a:p>
            <a:r>
              <a:rPr lang="en-US" dirty="0">
                <a:solidFill>
                  <a:srgbClr val="FFFF00"/>
                </a:solidFill>
                <a:highlight>
                  <a:srgbClr val="FF6600"/>
                </a:highlight>
              </a:rPr>
              <a:t>NDN</a:t>
            </a:r>
          </a:p>
        </p:txBody>
      </p:sp>
      <p:sp>
        <p:nvSpPr>
          <p:cNvPr id="12" name="TextBox 11">
            <a:extLst>
              <a:ext uri="{FF2B5EF4-FFF2-40B4-BE49-F238E27FC236}">
                <a16:creationId xmlns:a16="http://schemas.microsoft.com/office/drawing/2014/main" id="{B93CFF4D-11A5-4857-ADD3-E4581ED6B5D5}"/>
              </a:ext>
            </a:extLst>
          </p:cNvPr>
          <p:cNvSpPr txBox="1"/>
          <p:nvPr/>
        </p:nvSpPr>
        <p:spPr>
          <a:xfrm rot="16200000">
            <a:off x="4468247" y="2387426"/>
            <a:ext cx="952505" cy="461665"/>
          </a:xfrm>
          <a:prstGeom prst="rect">
            <a:avLst/>
          </a:prstGeom>
          <a:noFill/>
        </p:spPr>
        <p:txBody>
          <a:bodyPr wrap="none" rtlCol="0">
            <a:spAutoFit/>
          </a:bodyPr>
          <a:lstStyle/>
          <a:p>
            <a:r>
              <a:rPr lang="en-US" sz="1000" dirty="0">
                <a:solidFill>
                  <a:srgbClr val="66FF33"/>
                </a:solidFill>
                <a:highlight>
                  <a:srgbClr val="0000FF"/>
                </a:highlight>
              </a:rPr>
              <a:t>{“</a:t>
            </a:r>
            <a:r>
              <a:rPr lang="en-US" dirty="0">
                <a:solidFill>
                  <a:srgbClr val="66FF33"/>
                </a:solidFill>
                <a:highlight>
                  <a:srgbClr val="0000FF"/>
                </a:highlight>
              </a:rPr>
              <a:t>Distance”}</a:t>
            </a:r>
          </a:p>
          <a:p>
            <a:r>
              <a:rPr lang="en-US" dirty="0">
                <a:solidFill>
                  <a:schemeClr val="accent6"/>
                </a:solidFill>
              </a:rPr>
              <a:t>{“Interest”}</a:t>
            </a:r>
          </a:p>
        </p:txBody>
      </p:sp>
      <p:pic>
        <p:nvPicPr>
          <p:cNvPr id="93" name="Picture 105" descr="ANd9GcRghdTnBI_EWeXj64menTkDGffUWQmX_FofVEEiB7LjhJd24AQG">
            <a:extLst>
              <a:ext uri="{FF2B5EF4-FFF2-40B4-BE49-F238E27FC236}">
                <a16:creationId xmlns:a16="http://schemas.microsoft.com/office/drawing/2014/main" id="{F30C5068-B8BD-47C8-95ED-7A1B5C6A2A8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662090" y="4419520"/>
            <a:ext cx="467028" cy="41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314" descr="rgfiahjg[1]">
            <a:extLst>
              <a:ext uri="{FF2B5EF4-FFF2-40B4-BE49-F238E27FC236}">
                <a16:creationId xmlns:a16="http://schemas.microsoft.com/office/drawing/2014/main" id="{1BBC09E2-FF38-4041-975E-9DA5C9D1A2D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24071" y="3673939"/>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68" descr="MC900133529[1]">
            <a:extLst>
              <a:ext uri="{FF2B5EF4-FFF2-40B4-BE49-F238E27FC236}">
                <a16:creationId xmlns:a16="http://schemas.microsoft.com/office/drawing/2014/main" id="{7CD2E9B4-208A-4BF3-8430-D6FFD88DA0A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39522" y="2850050"/>
            <a:ext cx="38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68" descr="MC900133529[1]">
            <a:extLst>
              <a:ext uri="{FF2B5EF4-FFF2-40B4-BE49-F238E27FC236}">
                <a16:creationId xmlns:a16="http://schemas.microsoft.com/office/drawing/2014/main" id="{CB973706-97AA-409D-8108-7AF5AFB5899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603740" y="2825321"/>
            <a:ext cx="38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68" descr="MC900133529[1]">
            <a:extLst>
              <a:ext uri="{FF2B5EF4-FFF2-40B4-BE49-F238E27FC236}">
                <a16:creationId xmlns:a16="http://schemas.microsoft.com/office/drawing/2014/main" id="{B9771CD4-20FD-4D8D-B954-E8F8834AAB6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74951" y="2881227"/>
            <a:ext cx="38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314" descr="rgfiahjg[1]">
            <a:extLst>
              <a:ext uri="{FF2B5EF4-FFF2-40B4-BE49-F238E27FC236}">
                <a16:creationId xmlns:a16="http://schemas.microsoft.com/office/drawing/2014/main" id="{76A7A81F-9595-4A56-A355-BB24CFF4E56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92176" y="2632348"/>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314" descr="rgfiahjg[1]">
            <a:extLst>
              <a:ext uri="{FF2B5EF4-FFF2-40B4-BE49-F238E27FC236}">
                <a16:creationId xmlns:a16="http://schemas.microsoft.com/office/drawing/2014/main" id="{7CC6D9B4-E40B-45D1-8FDE-EFE6ABEB27B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50716" y="2600829"/>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68" descr="MC900133529[1]">
            <a:extLst>
              <a:ext uri="{FF2B5EF4-FFF2-40B4-BE49-F238E27FC236}">
                <a16:creationId xmlns:a16="http://schemas.microsoft.com/office/drawing/2014/main" id="{79857662-8E42-462D-9B5C-92099486DA1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067252" y="2876861"/>
            <a:ext cx="38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314" descr="rgfiahjg[1]">
            <a:extLst>
              <a:ext uri="{FF2B5EF4-FFF2-40B4-BE49-F238E27FC236}">
                <a16:creationId xmlns:a16="http://schemas.microsoft.com/office/drawing/2014/main" id="{2B31B391-8445-4A29-8019-C95E6C4CFDF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38297" y="2613515"/>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314" descr="rgfiahjg[1]">
            <a:extLst>
              <a:ext uri="{FF2B5EF4-FFF2-40B4-BE49-F238E27FC236}">
                <a16:creationId xmlns:a16="http://schemas.microsoft.com/office/drawing/2014/main" id="{A5548D3C-A922-4D3A-9475-624848AB6C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25248" y="2466275"/>
            <a:ext cx="433885" cy="388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68" descr="MC900133529[1]">
            <a:extLst>
              <a:ext uri="{FF2B5EF4-FFF2-40B4-BE49-F238E27FC236}">
                <a16:creationId xmlns:a16="http://schemas.microsoft.com/office/drawing/2014/main" id="{9A21EF6F-98C7-4141-8D06-DF2EE17765E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34829" y="2040227"/>
            <a:ext cx="38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1C903BC1-78FF-48AB-B051-0E34C2CC0A3F}"/>
              </a:ext>
            </a:extLst>
          </p:cNvPr>
          <p:cNvSpPr/>
          <p:nvPr/>
        </p:nvSpPr>
        <p:spPr>
          <a:xfrm>
            <a:off x="-31232" y="4841895"/>
            <a:ext cx="2334696" cy="1169551"/>
          </a:xfrm>
          <a:prstGeom prst="rect">
            <a:avLst/>
          </a:prstGeom>
        </p:spPr>
        <p:txBody>
          <a:bodyPr wrap="square">
            <a:spAutoFit/>
          </a:bodyPr>
          <a:lstStyle/>
          <a:p>
            <a:r>
              <a:rPr lang="en-US" sz="1400" dirty="0"/>
              <a:t>“Similarly, the electromagnetic force will also be found to vary continuously and retain a </a:t>
            </a:r>
            <a:r>
              <a:rPr lang="en-US" sz="1400" dirty="0">
                <a:highlight>
                  <a:srgbClr val="66FF33"/>
                </a:highlight>
              </a:rPr>
              <a:t>TIME-AVERAGED value”</a:t>
            </a:r>
          </a:p>
        </p:txBody>
      </p:sp>
      <p:pic>
        <p:nvPicPr>
          <p:cNvPr id="110" name="Picture 5">
            <a:extLst>
              <a:ext uri="{FF2B5EF4-FFF2-40B4-BE49-F238E27FC236}">
                <a16:creationId xmlns:a16="http://schemas.microsoft.com/office/drawing/2014/main" id="{1BE1A480-197E-40CC-AC09-45EF0D90FE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46746" y="4487105"/>
            <a:ext cx="1927648" cy="3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314" descr="rgfiahjg[1]">
            <a:extLst>
              <a:ext uri="{FF2B5EF4-FFF2-40B4-BE49-F238E27FC236}">
                <a16:creationId xmlns:a16="http://schemas.microsoft.com/office/drawing/2014/main" id="{1DD29F74-6163-48EA-BF7C-B85A0207D66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86190" y="4570693"/>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314" descr="rgfiahjg[1]">
            <a:extLst>
              <a:ext uri="{FF2B5EF4-FFF2-40B4-BE49-F238E27FC236}">
                <a16:creationId xmlns:a16="http://schemas.microsoft.com/office/drawing/2014/main" id="{837FA359-7892-45E1-8952-E9A68298939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16503" y="4514710"/>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6" descr="https://tse1.mm.bing.net/th?&amp;id=JN.lLHCzYD8NrVPI33nCXMvBQ&amp;w=300&amp;h=300&amp;c=0&amp;pid=1.9&amp;rs=0&amp;p=0">
            <a:extLst>
              <a:ext uri="{FF2B5EF4-FFF2-40B4-BE49-F238E27FC236}">
                <a16:creationId xmlns:a16="http://schemas.microsoft.com/office/drawing/2014/main" id="{DC96C3B5-0C3B-4147-AECD-E5ED41B34645}"/>
              </a:ext>
            </a:extLst>
          </p:cNvPr>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l="13001" t="16009" r="25666" b="3991"/>
          <a:stretch/>
        </p:blipFill>
        <p:spPr bwMode="auto">
          <a:xfrm rot="10800000" flipH="1" flipV="1">
            <a:off x="8458199" y="3337364"/>
            <a:ext cx="384993" cy="333810"/>
          </a:xfrm>
          <a:prstGeom prst="rect">
            <a:avLst/>
          </a:prstGeom>
          <a:solidFill>
            <a:schemeClr val="accent6"/>
          </a:solidFill>
          <a:ln>
            <a:solidFill>
              <a:srgbClr val="000080"/>
            </a:solidFill>
          </a:ln>
        </p:spPr>
      </p:pic>
      <p:pic>
        <p:nvPicPr>
          <p:cNvPr id="119" name="Picture 314" descr="rgfiahjg[1]">
            <a:extLst>
              <a:ext uri="{FF2B5EF4-FFF2-40B4-BE49-F238E27FC236}">
                <a16:creationId xmlns:a16="http://schemas.microsoft.com/office/drawing/2014/main" id="{9D5521A4-C238-452B-A376-D6AF33B0AEC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55562" y="6522160"/>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314" descr="rgfiahjg[1]">
            <a:extLst>
              <a:ext uri="{FF2B5EF4-FFF2-40B4-BE49-F238E27FC236}">
                <a16:creationId xmlns:a16="http://schemas.microsoft.com/office/drawing/2014/main" id="{24221CE5-D01E-4521-9B8D-2E303451942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57683" y="5939616"/>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105" descr="ANd9GcRghdTnBI_EWeXj64menTkDGffUWQmX_FofVEEiB7LjhJd24AQG">
            <a:extLst>
              <a:ext uri="{FF2B5EF4-FFF2-40B4-BE49-F238E27FC236}">
                <a16:creationId xmlns:a16="http://schemas.microsoft.com/office/drawing/2014/main" id="{01EA43C8-1234-49E6-B11E-948561B9D566}"/>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408468" y="1201378"/>
            <a:ext cx="611332" cy="472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314" descr="rgfiahjg[1]">
            <a:extLst>
              <a:ext uri="{FF2B5EF4-FFF2-40B4-BE49-F238E27FC236}">
                <a16:creationId xmlns:a16="http://schemas.microsoft.com/office/drawing/2014/main" id="{213C84EA-899C-4AC4-B097-25BB5DB8CCD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97463" y="969581"/>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314" descr="rgfiahjg[1]">
            <a:extLst>
              <a:ext uri="{FF2B5EF4-FFF2-40B4-BE49-F238E27FC236}">
                <a16:creationId xmlns:a16="http://schemas.microsoft.com/office/drawing/2014/main" id="{ED3295BE-F71F-4F95-956D-215B19F5BB2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89617" y="970520"/>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42" descr="MC900133529[1]">
            <a:extLst>
              <a:ext uri="{FF2B5EF4-FFF2-40B4-BE49-F238E27FC236}">
                <a16:creationId xmlns:a16="http://schemas.microsoft.com/office/drawing/2014/main" id="{1A5AF18A-6538-43E8-A1A5-E0438AF3BD2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04971" y="1292920"/>
            <a:ext cx="416014" cy="2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42" descr="MC900133529[1]">
            <a:extLst>
              <a:ext uri="{FF2B5EF4-FFF2-40B4-BE49-F238E27FC236}">
                <a16:creationId xmlns:a16="http://schemas.microsoft.com/office/drawing/2014/main" id="{4BB2B646-64E6-49A9-878F-05B373EFD6C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24249" y="1297227"/>
            <a:ext cx="416014" cy="2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5">
            <a:extLst>
              <a:ext uri="{FF2B5EF4-FFF2-40B4-BE49-F238E27FC236}">
                <a16:creationId xmlns:a16="http://schemas.microsoft.com/office/drawing/2014/main" id="{CB9B9C2B-13E8-45CE-97C3-E7243AEE27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517505" y="5116551"/>
            <a:ext cx="811962" cy="3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314" descr="rgfiahjg[1]">
            <a:extLst>
              <a:ext uri="{FF2B5EF4-FFF2-40B4-BE49-F238E27FC236}">
                <a16:creationId xmlns:a16="http://schemas.microsoft.com/office/drawing/2014/main" id="{E5B88350-794A-45E6-9CCF-56FE4F3A8A2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16688" y="5457025"/>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Picture 5">
            <a:extLst>
              <a:ext uri="{FF2B5EF4-FFF2-40B4-BE49-F238E27FC236}">
                <a16:creationId xmlns:a16="http://schemas.microsoft.com/office/drawing/2014/main" id="{1FD424E4-542F-40E0-9539-366833E08B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466212" y="4209901"/>
            <a:ext cx="900295" cy="3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314" descr="rgfiahjg[1]">
            <a:extLst>
              <a:ext uri="{FF2B5EF4-FFF2-40B4-BE49-F238E27FC236}">
                <a16:creationId xmlns:a16="http://schemas.microsoft.com/office/drawing/2014/main" id="{7B7234BB-A00C-4CC3-94D5-6056A0EF6C9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07069" y="4873507"/>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Picture 314" descr="rgfiahjg[1]">
            <a:extLst>
              <a:ext uri="{FF2B5EF4-FFF2-40B4-BE49-F238E27FC236}">
                <a16:creationId xmlns:a16="http://schemas.microsoft.com/office/drawing/2014/main" id="{25896FD7-8F25-41A7-8BF9-F1E490E58BD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36332" y="4611208"/>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Picture 314" descr="rgfiahjg[1]">
            <a:extLst>
              <a:ext uri="{FF2B5EF4-FFF2-40B4-BE49-F238E27FC236}">
                <a16:creationId xmlns:a16="http://schemas.microsoft.com/office/drawing/2014/main" id="{08B39913-A6CF-4585-B960-051829691D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28833" y="3919081"/>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314" descr="rgfiahjg[1]">
            <a:extLst>
              <a:ext uri="{FF2B5EF4-FFF2-40B4-BE49-F238E27FC236}">
                <a16:creationId xmlns:a16="http://schemas.microsoft.com/office/drawing/2014/main" id="{CF56567D-CEAC-44E2-AE78-9D76E24D9E4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29960" y="2994704"/>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42" descr="MC900133529[1]">
            <a:extLst>
              <a:ext uri="{FF2B5EF4-FFF2-40B4-BE49-F238E27FC236}">
                <a16:creationId xmlns:a16="http://schemas.microsoft.com/office/drawing/2014/main" id="{1A2D95FA-58CF-4666-967F-BB49430D108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38142" y="5667848"/>
            <a:ext cx="384104" cy="24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5">
            <a:extLst>
              <a:ext uri="{FF2B5EF4-FFF2-40B4-BE49-F238E27FC236}">
                <a16:creationId xmlns:a16="http://schemas.microsoft.com/office/drawing/2014/main" id="{0B99CEB9-D0B9-4260-9149-633C979F49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36600" y="6473890"/>
            <a:ext cx="921662" cy="261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63">
            <a:extLst>
              <a:ext uri="{FF2B5EF4-FFF2-40B4-BE49-F238E27FC236}">
                <a16:creationId xmlns:a16="http://schemas.microsoft.com/office/drawing/2014/main" id="{C2813361-E5F4-40EB-A9CA-BA1CC9B1A9D3}"/>
              </a:ext>
            </a:extLst>
          </p:cNvPr>
          <p:cNvPicPr preferRelativeResize="0">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243593" y="6476334"/>
            <a:ext cx="492707" cy="266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2" descr="MC900133529[1]">
            <a:extLst>
              <a:ext uri="{FF2B5EF4-FFF2-40B4-BE49-F238E27FC236}">
                <a16:creationId xmlns:a16="http://schemas.microsoft.com/office/drawing/2014/main" id="{3EFF86D8-9AA8-4513-A6DC-184D5A4B8D4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71252" y="6513354"/>
            <a:ext cx="282283" cy="182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Picture 398" descr="w_01zlzi[1]">
            <a:extLst>
              <a:ext uri="{FF2B5EF4-FFF2-40B4-BE49-F238E27FC236}">
                <a16:creationId xmlns:a16="http://schemas.microsoft.com/office/drawing/2014/main" id="{945F520B-B641-41F8-9349-3CC58B2A2A9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82546" y="5903822"/>
            <a:ext cx="738744" cy="56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314" descr="rgfiahjg[1]">
            <a:extLst>
              <a:ext uri="{FF2B5EF4-FFF2-40B4-BE49-F238E27FC236}">
                <a16:creationId xmlns:a16="http://schemas.microsoft.com/office/drawing/2014/main" id="{21AD5CC3-5878-4AA2-B53E-016D58EE063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51089" y="6489782"/>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2826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27EFD95-47F5-4D05-9C74-12F7E05E7CFA}"/>
              </a:ext>
            </a:extLst>
          </p:cNvPr>
          <p:cNvSpPr/>
          <p:nvPr/>
        </p:nvSpPr>
        <p:spPr bwMode="auto">
          <a:xfrm>
            <a:off x="0" y="-26143"/>
            <a:ext cx="9144000" cy="6884143"/>
          </a:xfrm>
          <a:prstGeom prst="rect">
            <a:avLst/>
          </a:prstGeom>
          <a:solidFill>
            <a:schemeClr val="accent1"/>
          </a:solidFill>
          <a:ln w="2540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p:txBody>
      </p:sp>
      <p:sp>
        <p:nvSpPr>
          <p:cNvPr id="6" name="Text Box 124">
            <a:extLst>
              <a:ext uri="{FF2B5EF4-FFF2-40B4-BE49-F238E27FC236}">
                <a16:creationId xmlns:a16="http://schemas.microsoft.com/office/drawing/2014/main" id="{727DDABF-F354-407C-9F44-3562B6923CF7}"/>
              </a:ext>
            </a:extLst>
          </p:cNvPr>
          <p:cNvSpPr txBox="1">
            <a:spLocks noChangeArrowheads="1"/>
          </p:cNvSpPr>
          <p:nvPr/>
        </p:nvSpPr>
        <p:spPr bwMode="auto">
          <a:xfrm>
            <a:off x="11944" y="3827461"/>
            <a:ext cx="4051300" cy="369332"/>
          </a:xfrm>
          <a:prstGeom prst="rect">
            <a:avLst/>
          </a:prstGeom>
          <a:solidFill>
            <a:srgbClr val="FF0000"/>
          </a:solidFill>
          <a:ln w="127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dirty="0" err="1">
                <a:solidFill>
                  <a:srgbClr val="FFFF00"/>
                </a:solidFill>
                <a:latin typeface="Calibri" panose="020F0502020204030204" pitchFamily="34" charset="0"/>
              </a:rPr>
              <a:t>QubitCoin</a:t>
            </a:r>
            <a:r>
              <a:rPr lang="en-US" altLang="en-US" sz="1800" dirty="0">
                <a:solidFill>
                  <a:srgbClr val="FFFF00"/>
                </a:solidFill>
                <a:latin typeface="Calibri" panose="020F0502020204030204" pitchFamily="34" charset="0"/>
              </a:rPr>
              <a:t> Interval: Every 30 Seconds</a:t>
            </a:r>
          </a:p>
        </p:txBody>
      </p:sp>
      <p:pic>
        <p:nvPicPr>
          <p:cNvPr id="7" name="Picture 4" descr="j0286851">
            <a:extLst>
              <a:ext uri="{FF2B5EF4-FFF2-40B4-BE49-F238E27FC236}">
                <a16:creationId xmlns:a16="http://schemas.microsoft.com/office/drawing/2014/main" id="{4C19C5FD-625C-4F9B-A629-EA3B8DC120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6517" y="2819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4" descr="globe">
            <a:extLst>
              <a:ext uri="{FF2B5EF4-FFF2-40B4-BE49-F238E27FC236}">
                <a16:creationId xmlns:a16="http://schemas.microsoft.com/office/drawing/2014/main" id="{5C64E247-D4EF-4B3A-B90F-B2DB2CED0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6657" y="3750920"/>
            <a:ext cx="838200" cy="255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4" descr="globe">
            <a:extLst>
              <a:ext uri="{FF2B5EF4-FFF2-40B4-BE49-F238E27FC236}">
                <a16:creationId xmlns:a16="http://schemas.microsoft.com/office/drawing/2014/main" id="{8C1ACB1B-96AC-4438-8C4B-EE7EF4771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0583" y="3767504"/>
            <a:ext cx="938888" cy="247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6" descr="j0199238p">
            <a:extLst>
              <a:ext uri="{FF2B5EF4-FFF2-40B4-BE49-F238E27FC236}">
                <a16:creationId xmlns:a16="http://schemas.microsoft.com/office/drawing/2014/main" id="{2670896B-F222-41B1-96D6-96094A0139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7174" y="3429000"/>
            <a:ext cx="3016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89">
            <a:extLst>
              <a:ext uri="{FF2B5EF4-FFF2-40B4-BE49-F238E27FC236}">
                <a16:creationId xmlns:a16="http://schemas.microsoft.com/office/drawing/2014/main" id="{7FE9413C-02D0-466F-AF54-32DD558A1E79}"/>
              </a:ext>
            </a:extLst>
          </p:cNvPr>
          <p:cNvSpPr txBox="1">
            <a:spLocks noChangeArrowheads="1"/>
          </p:cNvSpPr>
          <p:nvPr/>
        </p:nvSpPr>
        <p:spPr bwMode="auto">
          <a:xfrm>
            <a:off x="21478" y="2795469"/>
            <a:ext cx="2520950" cy="10156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rPr>
              <a:t>“The external environment could update </a:t>
            </a:r>
            <a:r>
              <a:rPr lang="en-US" altLang="en-US" sz="1200" u="sng" dirty="0">
                <a:latin typeface="Calibri" panose="020F0502020204030204" pitchFamily="34" charset="0"/>
              </a:rPr>
              <a:t>resources</a:t>
            </a:r>
            <a:r>
              <a:rPr lang="en-US" altLang="en-US" sz="1200" dirty="0">
                <a:latin typeface="Calibri" panose="020F0502020204030204" pitchFamily="34" charset="0"/>
              </a:rPr>
              <a:t> at </a:t>
            </a:r>
            <a:r>
              <a:rPr lang="en-US" altLang="en-US" sz="1200" dirty="0">
                <a:solidFill>
                  <a:srgbClr val="33CC33"/>
                </a:solidFill>
                <a:latin typeface="Calibri" panose="020F0502020204030204" pitchFamily="34" charset="0"/>
              </a:rPr>
              <a:t>random</a:t>
            </a:r>
            <a:r>
              <a:rPr lang="en-US" altLang="en-US" sz="1200" dirty="0">
                <a:latin typeface="Calibri" panose="020F0502020204030204" pitchFamily="34" charset="0"/>
              </a:rPr>
              <a:t>… </a:t>
            </a:r>
          </a:p>
          <a:p>
            <a:pPr eaLnBrk="1" hangingPunct="1">
              <a:spcBef>
                <a:spcPct val="0"/>
              </a:spcBef>
              <a:buFontTx/>
              <a:buNone/>
            </a:pPr>
            <a:r>
              <a:rPr lang="en-US" altLang="en-US" sz="1200" dirty="0">
                <a:latin typeface="Calibri" panose="020F0502020204030204" pitchFamily="34" charset="0"/>
              </a:rPr>
              <a:t>One solution is a </a:t>
            </a:r>
            <a:r>
              <a:rPr lang="en-US" altLang="en-US" sz="1200" dirty="0">
                <a:solidFill>
                  <a:srgbClr val="FF0000"/>
                </a:solidFill>
                <a:latin typeface="Calibri" panose="020F0502020204030204" pitchFamily="34" charset="0"/>
              </a:rPr>
              <a:t>heartbeat</a:t>
            </a:r>
            <a:r>
              <a:rPr lang="en-US" altLang="en-US" sz="1200" dirty="0">
                <a:latin typeface="Calibri" panose="020F0502020204030204" pitchFamily="34" charset="0"/>
              </a:rPr>
              <a:t>: defining a default lease duration delaying updates until the next </a:t>
            </a:r>
            <a:r>
              <a:rPr lang="en-US" altLang="en-US" sz="1200" dirty="0">
                <a:solidFill>
                  <a:schemeClr val="accent2"/>
                </a:solidFill>
                <a:latin typeface="Calibri" panose="020F0502020204030204" pitchFamily="34" charset="0"/>
              </a:rPr>
              <a:t>cycle</a:t>
            </a:r>
            <a:r>
              <a:rPr lang="en-US" altLang="en-US" sz="1200" dirty="0">
                <a:latin typeface="Calibri" panose="020F0502020204030204" pitchFamily="34" charset="0"/>
              </a:rPr>
              <a:t>”</a:t>
            </a:r>
          </a:p>
        </p:txBody>
      </p:sp>
      <p:sp>
        <p:nvSpPr>
          <p:cNvPr id="14" name="Line 193">
            <a:extLst>
              <a:ext uri="{FF2B5EF4-FFF2-40B4-BE49-F238E27FC236}">
                <a16:creationId xmlns:a16="http://schemas.microsoft.com/office/drawing/2014/main" id="{0318DD88-7074-4041-B658-28BAF95AF53F}"/>
              </a:ext>
            </a:extLst>
          </p:cNvPr>
          <p:cNvSpPr>
            <a:spLocks noChangeShapeType="1"/>
          </p:cNvSpPr>
          <p:nvPr/>
        </p:nvSpPr>
        <p:spPr bwMode="auto">
          <a:xfrm flipV="1">
            <a:off x="8001000" y="3962400"/>
            <a:ext cx="0" cy="1524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pic>
        <p:nvPicPr>
          <p:cNvPr id="15" name="Picture 14" descr="A screenshot of a cell phone&#10;&#10;Description automatically generated">
            <a:extLst>
              <a:ext uri="{FF2B5EF4-FFF2-40B4-BE49-F238E27FC236}">
                <a16:creationId xmlns:a16="http://schemas.microsoft.com/office/drawing/2014/main" id="{07F0AD88-B735-4E9A-899B-CE2A3B92FE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1184" y="990600"/>
            <a:ext cx="2819400" cy="3173413"/>
          </a:xfrm>
          <a:prstGeom prst="rect">
            <a:avLst/>
          </a:prstGeom>
          <a:ln w="12700">
            <a:solidFill>
              <a:schemeClr val="tx1"/>
            </a:solidFill>
          </a:ln>
        </p:spPr>
      </p:pic>
      <p:pic>
        <p:nvPicPr>
          <p:cNvPr id="17" name="Picture 7" descr="rgfiahjg[1]">
            <a:extLst>
              <a:ext uri="{FF2B5EF4-FFF2-40B4-BE49-F238E27FC236}">
                <a16:creationId xmlns:a16="http://schemas.microsoft.com/office/drawing/2014/main" id="{65D64C8B-A1A6-46CF-8600-2D74D9E123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31233" y="3815440"/>
            <a:ext cx="157636" cy="15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10" descr="bitcoin-blockchain">
            <a:extLst>
              <a:ext uri="{FF2B5EF4-FFF2-40B4-BE49-F238E27FC236}">
                <a16:creationId xmlns:a16="http://schemas.microsoft.com/office/drawing/2014/main" id="{4BED0E1E-3710-40EA-8B70-64AD35E218A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10884" y="990600"/>
            <a:ext cx="1398467" cy="34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Oval 231">
            <a:extLst>
              <a:ext uri="{FF2B5EF4-FFF2-40B4-BE49-F238E27FC236}">
                <a16:creationId xmlns:a16="http://schemas.microsoft.com/office/drawing/2014/main" id="{1C4E7E3D-250D-427A-A0B2-44399859AAAE}"/>
              </a:ext>
            </a:extLst>
          </p:cNvPr>
          <p:cNvSpPr>
            <a:spLocks noChangeArrowheads="1"/>
          </p:cNvSpPr>
          <p:nvPr/>
        </p:nvSpPr>
        <p:spPr bwMode="auto">
          <a:xfrm>
            <a:off x="8152484" y="2862338"/>
            <a:ext cx="900528" cy="84262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sp>
        <p:nvSpPr>
          <p:cNvPr id="21" name="Oval 230">
            <a:extLst>
              <a:ext uri="{FF2B5EF4-FFF2-40B4-BE49-F238E27FC236}">
                <a16:creationId xmlns:a16="http://schemas.microsoft.com/office/drawing/2014/main" id="{D611E91A-CFC4-447A-800C-4CF5C4F881F4}"/>
              </a:ext>
            </a:extLst>
          </p:cNvPr>
          <p:cNvSpPr>
            <a:spLocks noChangeArrowheads="1"/>
          </p:cNvSpPr>
          <p:nvPr/>
        </p:nvSpPr>
        <p:spPr bwMode="auto">
          <a:xfrm>
            <a:off x="6942638" y="3256231"/>
            <a:ext cx="457200" cy="4572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sp>
        <p:nvSpPr>
          <p:cNvPr id="22" name="Oval 231">
            <a:extLst>
              <a:ext uri="{FF2B5EF4-FFF2-40B4-BE49-F238E27FC236}">
                <a16:creationId xmlns:a16="http://schemas.microsoft.com/office/drawing/2014/main" id="{8FB69490-38E4-4910-8A9A-7655D6D85463}"/>
              </a:ext>
            </a:extLst>
          </p:cNvPr>
          <p:cNvSpPr>
            <a:spLocks noChangeArrowheads="1"/>
          </p:cNvSpPr>
          <p:nvPr/>
        </p:nvSpPr>
        <p:spPr bwMode="auto">
          <a:xfrm>
            <a:off x="7466179" y="3103848"/>
            <a:ext cx="644536" cy="630109"/>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sp>
        <p:nvSpPr>
          <p:cNvPr id="23" name="TextBox 22">
            <a:extLst>
              <a:ext uri="{FF2B5EF4-FFF2-40B4-BE49-F238E27FC236}">
                <a16:creationId xmlns:a16="http://schemas.microsoft.com/office/drawing/2014/main" id="{F3DAB4A4-A012-4AF8-861A-EA9DBEEAB863}"/>
              </a:ext>
            </a:extLst>
          </p:cNvPr>
          <p:cNvSpPr txBox="1"/>
          <p:nvPr/>
        </p:nvSpPr>
        <p:spPr>
          <a:xfrm>
            <a:off x="6858000" y="2601744"/>
            <a:ext cx="2049407" cy="307777"/>
          </a:xfrm>
          <a:prstGeom prst="rect">
            <a:avLst/>
          </a:prstGeom>
          <a:noFill/>
        </p:spPr>
        <p:txBody>
          <a:bodyPr wrap="none" rtlCol="0">
            <a:spAutoFit/>
          </a:bodyPr>
          <a:lstStyle/>
          <a:p>
            <a:r>
              <a:rPr lang="en-US" sz="1400" dirty="0">
                <a:latin typeface="Arial Black" panose="020B0A04020102020204" pitchFamily="34" charset="0"/>
              </a:rPr>
              <a:t>Epoch Time Cycles</a:t>
            </a:r>
          </a:p>
        </p:txBody>
      </p:sp>
      <p:sp>
        <p:nvSpPr>
          <p:cNvPr id="24" name="TextBox 23">
            <a:extLst>
              <a:ext uri="{FF2B5EF4-FFF2-40B4-BE49-F238E27FC236}">
                <a16:creationId xmlns:a16="http://schemas.microsoft.com/office/drawing/2014/main" id="{946A8681-B7D8-4ABF-A371-967C20EB66A0}"/>
              </a:ext>
            </a:extLst>
          </p:cNvPr>
          <p:cNvSpPr txBox="1"/>
          <p:nvPr/>
        </p:nvSpPr>
        <p:spPr>
          <a:xfrm>
            <a:off x="6872728" y="2814716"/>
            <a:ext cx="1447832" cy="276999"/>
          </a:xfrm>
          <a:prstGeom prst="rect">
            <a:avLst/>
          </a:prstGeom>
          <a:noFill/>
        </p:spPr>
        <p:txBody>
          <a:bodyPr wrap="none" rtlCol="0">
            <a:spAutoFit/>
          </a:bodyPr>
          <a:lstStyle/>
          <a:p>
            <a:r>
              <a:rPr lang="en-US" dirty="0">
                <a:latin typeface="Arial Black" panose="020B0A04020102020204" pitchFamily="34" charset="0"/>
              </a:rPr>
              <a:t>E0 E1  E2  E3…</a:t>
            </a:r>
          </a:p>
        </p:txBody>
      </p:sp>
      <p:sp>
        <p:nvSpPr>
          <p:cNvPr id="25" name="Rectangle 24">
            <a:extLst>
              <a:ext uri="{FF2B5EF4-FFF2-40B4-BE49-F238E27FC236}">
                <a16:creationId xmlns:a16="http://schemas.microsoft.com/office/drawing/2014/main" id="{315F9836-34A2-4F3B-944C-70C1CB2D86F7}"/>
              </a:ext>
            </a:extLst>
          </p:cNvPr>
          <p:cNvSpPr/>
          <p:nvPr/>
        </p:nvSpPr>
        <p:spPr>
          <a:xfrm>
            <a:off x="7007804" y="3353341"/>
            <a:ext cx="449162" cy="276999"/>
          </a:xfrm>
          <a:prstGeom prst="rect">
            <a:avLst/>
          </a:prstGeom>
        </p:spPr>
        <p:txBody>
          <a:bodyPr wrap="none">
            <a:spAutoFit/>
          </a:bodyPr>
          <a:lstStyle/>
          <a:p>
            <a:r>
              <a:rPr lang="en-US" dirty="0">
                <a:latin typeface="Arial Black" panose="020B0A04020102020204" pitchFamily="34" charset="0"/>
              </a:rPr>
              <a:t>E0 </a:t>
            </a:r>
            <a:endParaRPr lang="en-US" dirty="0"/>
          </a:p>
        </p:txBody>
      </p:sp>
      <p:sp>
        <p:nvSpPr>
          <p:cNvPr id="26" name="Rectangle 25">
            <a:extLst>
              <a:ext uri="{FF2B5EF4-FFF2-40B4-BE49-F238E27FC236}">
                <a16:creationId xmlns:a16="http://schemas.microsoft.com/office/drawing/2014/main" id="{0CA1CA81-FF46-4D5B-AE23-168876BFC60B}"/>
              </a:ext>
            </a:extLst>
          </p:cNvPr>
          <p:cNvSpPr/>
          <p:nvPr/>
        </p:nvSpPr>
        <p:spPr>
          <a:xfrm>
            <a:off x="7606488" y="3321984"/>
            <a:ext cx="449162" cy="276999"/>
          </a:xfrm>
          <a:prstGeom prst="rect">
            <a:avLst/>
          </a:prstGeom>
        </p:spPr>
        <p:txBody>
          <a:bodyPr wrap="none">
            <a:spAutoFit/>
          </a:bodyPr>
          <a:lstStyle/>
          <a:p>
            <a:r>
              <a:rPr lang="en-US" dirty="0">
                <a:latin typeface="Arial Black" panose="020B0A04020102020204" pitchFamily="34" charset="0"/>
              </a:rPr>
              <a:t>E1 </a:t>
            </a:r>
            <a:endParaRPr lang="en-US" dirty="0"/>
          </a:p>
        </p:txBody>
      </p:sp>
      <p:sp>
        <p:nvSpPr>
          <p:cNvPr id="27" name="Rectangle 26">
            <a:extLst>
              <a:ext uri="{FF2B5EF4-FFF2-40B4-BE49-F238E27FC236}">
                <a16:creationId xmlns:a16="http://schemas.microsoft.com/office/drawing/2014/main" id="{690D0BEE-3369-4BA6-8651-9BB4AF93D68B}"/>
              </a:ext>
            </a:extLst>
          </p:cNvPr>
          <p:cNvSpPr/>
          <p:nvPr/>
        </p:nvSpPr>
        <p:spPr>
          <a:xfrm>
            <a:off x="8334097" y="3352726"/>
            <a:ext cx="603050" cy="276999"/>
          </a:xfrm>
          <a:prstGeom prst="rect">
            <a:avLst/>
          </a:prstGeom>
        </p:spPr>
        <p:txBody>
          <a:bodyPr wrap="none">
            <a:spAutoFit/>
          </a:bodyPr>
          <a:lstStyle/>
          <a:p>
            <a:r>
              <a:rPr lang="en-US" dirty="0">
                <a:latin typeface="Arial Black" panose="020B0A04020102020204" pitchFamily="34" charset="0"/>
              </a:rPr>
              <a:t>E…n </a:t>
            </a:r>
            <a:endParaRPr lang="en-US" dirty="0"/>
          </a:p>
        </p:txBody>
      </p:sp>
      <p:pic>
        <p:nvPicPr>
          <p:cNvPr id="29" name="Picture 210" descr="bitcoin-blockchain">
            <a:extLst>
              <a:ext uri="{FF2B5EF4-FFF2-40B4-BE49-F238E27FC236}">
                <a16:creationId xmlns:a16="http://schemas.microsoft.com/office/drawing/2014/main" id="{077FF48A-37CE-4314-89BB-3F8FADCC91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22116" y="1352485"/>
            <a:ext cx="1398467" cy="34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4" descr="http://www.khaleejmag.com/wp-content/uploads/2015/07/Forex-Market-Hours.jpg">
            <a:extLst>
              <a:ext uri="{FF2B5EF4-FFF2-40B4-BE49-F238E27FC236}">
                <a16:creationId xmlns:a16="http://schemas.microsoft.com/office/drawing/2014/main" id="{A98DE3AD-622C-4185-B386-A80900C6C43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38849" y="990733"/>
            <a:ext cx="2205152" cy="11091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7C6EFDBB-D6D4-4AE2-9FC9-D1D5E2E54B32}"/>
              </a:ext>
            </a:extLst>
          </p:cNvPr>
          <p:cNvPicPr>
            <a:picLocks noChangeAspect="1"/>
          </p:cNvPicPr>
          <p:nvPr/>
        </p:nvPicPr>
        <p:blipFill rotWithShape="1">
          <a:blip r:embed="rId9">
            <a:extLst>
              <a:ext uri="{28A0092B-C50C-407E-A947-70E740481C1C}">
                <a14:useLocalDpi xmlns:a14="http://schemas.microsoft.com/office/drawing/2010/main" val="0"/>
              </a:ext>
            </a:extLst>
          </a:blip>
          <a:srcRect l="30000" t="63333"/>
          <a:stretch/>
        </p:blipFill>
        <p:spPr>
          <a:xfrm>
            <a:off x="51151" y="4151102"/>
            <a:ext cx="6887697" cy="2726165"/>
          </a:xfrm>
          <a:prstGeom prst="rect">
            <a:avLst/>
          </a:prstGeom>
        </p:spPr>
      </p:pic>
      <p:pic>
        <p:nvPicPr>
          <p:cNvPr id="32" name="Picture 2" descr="http://www.techweekeurope.co.uk/wp-content/uploads/2016/06/shutterstock_431701162.jpg">
            <a:extLst>
              <a:ext uri="{FF2B5EF4-FFF2-40B4-BE49-F238E27FC236}">
                <a16:creationId xmlns:a16="http://schemas.microsoft.com/office/drawing/2014/main" id="{61971B23-7458-4829-A310-DF99A12A76B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89449" y="0"/>
            <a:ext cx="1417455" cy="99488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71C12527-0D91-4C40-AFBC-DF527B41A980}"/>
              </a:ext>
            </a:extLst>
          </p:cNvPr>
          <p:cNvSpPr txBox="1"/>
          <p:nvPr/>
        </p:nvSpPr>
        <p:spPr>
          <a:xfrm>
            <a:off x="5330243" y="1513568"/>
            <a:ext cx="901209" cy="276999"/>
          </a:xfrm>
          <a:prstGeom prst="rect">
            <a:avLst/>
          </a:prstGeom>
          <a:noFill/>
        </p:spPr>
        <p:txBody>
          <a:bodyPr wrap="square" rtlCol="0">
            <a:spAutoFit/>
          </a:bodyPr>
          <a:lstStyle/>
          <a:p>
            <a:r>
              <a:rPr lang="en-US" dirty="0"/>
              <a:t>Epoch N +1</a:t>
            </a:r>
          </a:p>
        </p:txBody>
      </p:sp>
      <p:sp>
        <p:nvSpPr>
          <p:cNvPr id="34" name="Rectangle 33">
            <a:extLst>
              <a:ext uri="{FF2B5EF4-FFF2-40B4-BE49-F238E27FC236}">
                <a16:creationId xmlns:a16="http://schemas.microsoft.com/office/drawing/2014/main" id="{1A7FD62F-0D92-401A-A783-980958266D5F}"/>
              </a:ext>
            </a:extLst>
          </p:cNvPr>
          <p:cNvSpPr/>
          <p:nvPr/>
        </p:nvSpPr>
        <p:spPr>
          <a:xfrm>
            <a:off x="5425623" y="1151683"/>
            <a:ext cx="710451" cy="276999"/>
          </a:xfrm>
          <a:prstGeom prst="rect">
            <a:avLst/>
          </a:prstGeom>
        </p:spPr>
        <p:txBody>
          <a:bodyPr wrap="none">
            <a:spAutoFit/>
          </a:bodyPr>
          <a:lstStyle/>
          <a:p>
            <a:r>
              <a:rPr lang="en-US" dirty="0"/>
              <a:t>Epoch N</a:t>
            </a:r>
          </a:p>
        </p:txBody>
      </p:sp>
      <p:pic>
        <p:nvPicPr>
          <p:cNvPr id="35" name="Picture 7" descr="rgfiahjg[1]">
            <a:extLst>
              <a:ext uri="{FF2B5EF4-FFF2-40B4-BE49-F238E27FC236}">
                <a16:creationId xmlns:a16="http://schemas.microsoft.com/office/drawing/2014/main" id="{4B75EB25-6E24-4FE2-925E-1FD80DFE31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0898" y="1167321"/>
            <a:ext cx="177585" cy="17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7" descr="rgfiahjg[1]">
            <a:extLst>
              <a:ext uri="{FF2B5EF4-FFF2-40B4-BE49-F238E27FC236}">
                <a16:creationId xmlns:a16="http://schemas.microsoft.com/office/drawing/2014/main" id="{9D266B61-FFBD-45E4-A1B8-A61745E996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6330" y="1509471"/>
            <a:ext cx="177585" cy="17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00" descr="heart_global">
            <a:extLst>
              <a:ext uri="{FF2B5EF4-FFF2-40B4-BE49-F238E27FC236}">
                <a16:creationId xmlns:a16="http://schemas.microsoft.com/office/drawing/2014/main" id="{7072615C-5869-4446-A477-04146D77D15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19" t="485" r="-319" b="-485"/>
          <a:stretch/>
        </p:blipFill>
        <p:spPr bwMode="auto">
          <a:xfrm>
            <a:off x="5516172" y="0"/>
            <a:ext cx="1415276" cy="977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 name="Group 187">
            <a:extLst>
              <a:ext uri="{FF2B5EF4-FFF2-40B4-BE49-F238E27FC236}">
                <a16:creationId xmlns:a16="http://schemas.microsoft.com/office/drawing/2014/main" id="{85C2838A-D834-4C4D-B898-66B5FCEE5119}"/>
              </a:ext>
            </a:extLst>
          </p:cNvPr>
          <p:cNvGrpSpPr>
            <a:grpSpLocks/>
          </p:cNvGrpSpPr>
          <p:nvPr/>
        </p:nvGrpSpPr>
        <p:grpSpPr bwMode="auto">
          <a:xfrm>
            <a:off x="6933915" y="-95543"/>
            <a:ext cx="2326249" cy="1086296"/>
            <a:chOff x="4494" y="1350"/>
            <a:chExt cx="1637" cy="853"/>
          </a:xfrm>
        </p:grpSpPr>
        <p:grpSp>
          <p:nvGrpSpPr>
            <p:cNvPr id="39" name="Group 41">
              <a:extLst>
                <a:ext uri="{FF2B5EF4-FFF2-40B4-BE49-F238E27FC236}">
                  <a16:creationId xmlns:a16="http://schemas.microsoft.com/office/drawing/2014/main" id="{EB097200-9E1D-45A2-8216-9B7014760FEA}"/>
                </a:ext>
              </a:extLst>
            </p:cNvPr>
            <p:cNvGrpSpPr>
              <a:grpSpLocks/>
            </p:cNvGrpSpPr>
            <p:nvPr/>
          </p:nvGrpSpPr>
          <p:grpSpPr bwMode="auto">
            <a:xfrm>
              <a:off x="4494" y="1402"/>
              <a:ext cx="1566" cy="801"/>
              <a:chOff x="6980" y="202"/>
              <a:chExt cx="1566" cy="801"/>
            </a:xfrm>
          </p:grpSpPr>
          <p:pic>
            <p:nvPicPr>
              <p:cNvPr id="41" name="Picture 42" descr="heartbeat-300x195">
                <a:extLst>
                  <a:ext uri="{FF2B5EF4-FFF2-40B4-BE49-F238E27FC236}">
                    <a16:creationId xmlns:a16="http://schemas.microsoft.com/office/drawing/2014/main" id="{B84BC462-8483-4DF8-8189-56D4339B9B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80" y="202"/>
                <a:ext cx="1566" cy="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 Box 43">
                <a:extLst>
                  <a:ext uri="{FF2B5EF4-FFF2-40B4-BE49-F238E27FC236}">
                    <a16:creationId xmlns:a16="http://schemas.microsoft.com/office/drawing/2014/main" id="{D16CFACC-C6B7-4428-8F67-EEBB7E70C958}"/>
                  </a:ext>
                </a:extLst>
              </p:cNvPr>
              <p:cNvSpPr txBox="1">
                <a:spLocks noChangeArrowheads="1"/>
              </p:cNvSpPr>
              <p:nvPr/>
            </p:nvSpPr>
            <p:spPr bwMode="auto">
              <a:xfrm>
                <a:off x="7059" y="689"/>
                <a:ext cx="1386"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dirty="0">
                    <a:solidFill>
                      <a:schemeClr val="bg1"/>
                    </a:solidFill>
                    <a:latin typeface="Calibri" panose="020F0502020204030204" pitchFamily="34" charset="0"/>
                  </a:rPr>
                  <a:t>ALGORITHMIC REGULATION</a:t>
                </a:r>
              </a:p>
              <a:p>
                <a:pPr algn="ctr" eaLnBrk="1" hangingPunct="1">
                  <a:spcBef>
                    <a:spcPct val="0"/>
                  </a:spcBef>
                  <a:buFontTx/>
                  <a:buNone/>
                </a:pPr>
                <a:r>
                  <a:rPr lang="en-US" altLang="en-US" sz="1100" dirty="0">
                    <a:solidFill>
                      <a:srgbClr val="66FF33"/>
                    </a:solidFill>
                  </a:rPr>
                  <a:t>HEARTBEAT SYNC DELTAS</a:t>
                </a:r>
              </a:p>
            </p:txBody>
          </p:sp>
        </p:grpSp>
        <p:sp>
          <p:nvSpPr>
            <p:cNvPr id="40" name="Text Box 54">
              <a:extLst>
                <a:ext uri="{FF2B5EF4-FFF2-40B4-BE49-F238E27FC236}">
                  <a16:creationId xmlns:a16="http://schemas.microsoft.com/office/drawing/2014/main" id="{10F3D6FD-C94A-4345-AAF2-B93AFB91EF32}"/>
                </a:ext>
              </a:extLst>
            </p:cNvPr>
            <p:cNvSpPr txBox="1">
              <a:spLocks noChangeArrowheads="1"/>
            </p:cNvSpPr>
            <p:nvPr/>
          </p:nvSpPr>
          <p:spPr bwMode="auto">
            <a:xfrm>
              <a:off x="4533" y="1350"/>
              <a:ext cx="1598"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100" dirty="0">
                  <a:solidFill>
                    <a:schemeClr val="accent1"/>
                  </a:solidFill>
                  <a:latin typeface="Calibri" panose="020F0502020204030204" pitchFamily="34" charset="0"/>
                </a:rPr>
                <a:t>WORLD</a:t>
              </a:r>
              <a:r>
                <a:rPr lang="en-US" altLang="en-US" sz="1100" dirty="0">
                  <a:solidFill>
                    <a:srgbClr val="FF9999"/>
                  </a:solidFill>
                  <a:latin typeface="Calibri" panose="020F0502020204030204" pitchFamily="34" charset="0"/>
                </a:rPr>
                <a:t> </a:t>
              </a:r>
              <a:r>
                <a:rPr lang="en-US" altLang="en-US" sz="1100" dirty="0">
                  <a:solidFill>
                    <a:srgbClr val="66FF33"/>
                  </a:solidFill>
                  <a:latin typeface="Calibri" panose="020F0502020204030204" pitchFamily="34" charset="0"/>
                </a:rPr>
                <a:t>ECONOMIC</a:t>
              </a:r>
              <a:r>
                <a:rPr lang="en-US" altLang="en-US" sz="1100" dirty="0">
                  <a:solidFill>
                    <a:srgbClr val="FF9999"/>
                  </a:solidFill>
                  <a:latin typeface="Calibri" panose="020F0502020204030204" pitchFamily="34" charset="0"/>
                </a:rPr>
                <a:t> </a:t>
              </a:r>
              <a:r>
                <a:rPr lang="en-US" altLang="en-US" sz="1600" dirty="0">
                  <a:solidFill>
                    <a:srgbClr val="FF9999"/>
                  </a:solidFill>
                  <a:latin typeface="Calibri" panose="020F0502020204030204" pitchFamily="34" charset="0"/>
                </a:rPr>
                <a:t>Heartbeat</a:t>
              </a:r>
              <a:endParaRPr lang="en-US" altLang="en-US" sz="1600" dirty="0">
                <a:solidFill>
                  <a:srgbClr val="FF0000"/>
                </a:solidFill>
                <a:latin typeface="Calibri" panose="020F0502020204030204" pitchFamily="34" charset="0"/>
              </a:endParaRPr>
            </a:p>
          </p:txBody>
        </p:sp>
      </p:grpSp>
      <p:pic>
        <p:nvPicPr>
          <p:cNvPr id="43" name="Picture 7" descr="rgfiahjg[1]">
            <a:extLst>
              <a:ext uri="{FF2B5EF4-FFF2-40B4-BE49-F238E27FC236}">
                <a16:creationId xmlns:a16="http://schemas.microsoft.com/office/drawing/2014/main" id="{D7EA4A44-1F8C-4950-81BC-FEF7F99772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7384" y="658838"/>
            <a:ext cx="177585" cy="17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7" descr="rgfiahjg[1]">
            <a:extLst>
              <a:ext uri="{FF2B5EF4-FFF2-40B4-BE49-F238E27FC236}">
                <a16:creationId xmlns:a16="http://schemas.microsoft.com/office/drawing/2014/main" id="{21E1A86D-F444-454E-8CEC-CF384CDC63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6070" y="671880"/>
            <a:ext cx="177585" cy="17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60" descr="MC900338732[1]">
            <a:extLst>
              <a:ext uri="{FF2B5EF4-FFF2-40B4-BE49-F238E27FC236}">
                <a16:creationId xmlns:a16="http://schemas.microsoft.com/office/drawing/2014/main" id="{5834071C-AFA6-4585-AC58-BE117075298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663456" y="209815"/>
            <a:ext cx="416288" cy="44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4" descr="SEARCH">
            <a:extLst>
              <a:ext uri="{FF2B5EF4-FFF2-40B4-BE49-F238E27FC236}">
                <a16:creationId xmlns:a16="http://schemas.microsoft.com/office/drawing/2014/main" id="{340C6954-CFDD-4FF7-98CC-02FE5FEAB18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95132" y="1754606"/>
            <a:ext cx="291268" cy="35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a:extLst>
              <a:ext uri="{FF2B5EF4-FFF2-40B4-BE49-F238E27FC236}">
                <a16:creationId xmlns:a16="http://schemas.microsoft.com/office/drawing/2014/main" id="{63F0B380-A812-4069-8C96-886A88B91324}"/>
              </a:ext>
            </a:extLst>
          </p:cNvPr>
          <p:cNvPicPr>
            <a:picLocks noChangeAspect="1"/>
          </p:cNvPicPr>
          <p:nvPr/>
        </p:nvPicPr>
        <p:blipFill rotWithShape="1">
          <a:blip r:embed="rId15">
            <a:extLst>
              <a:ext uri="{28A0092B-C50C-407E-A947-70E740481C1C}">
                <a14:useLocalDpi xmlns:a14="http://schemas.microsoft.com/office/drawing/2010/main" val="0"/>
              </a:ext>
            </a:extLst>
          </a:blip>
          <a:srcRect b="54428"/>
          <a:stretch/>
        </p:blipFill>
        <p:spPr>
          <a:xfrm>
            <a:off x="2557777" y="2779140"/>
            <a:ext cx="1519126" cy="1048321"/>
          </a:xfrm>
          <a:prstGeom prst="rect">
            <a:avLst/>
          </a:prstGeom>
        </p:spPr>
      </p:pic>
      <p:sp>
        <p:nvSpPr>
          <p:cNvPr id="48" name="TextBox 47">
            <a:extLst>
              <a:ext uri="{FF2B5EF4-FFF2-40B4-BE49-F238E27FC236}">
                <a16:creationId xmlns:a16="http://schemas.microsoft.com/office/drawing/2014/main" id="{E2CADF3B-2419-4FC4-9531-F5DC107E4835}"/>
              </a:ext>
            </a:extLst>
          </p:cNvPr>
          <p:cNvSpPr txBox="1"/>
          <p:nvPr/>
        </p:nvSpPr>
        <p:spPr>
          <a:xfrm>
            <a:off x="2472779" y="3469205"/>
            <a:ext cx="1269899" cy="400110"/>
          </a:xfrm>
          <a:prstGeom prst="rect">
            <a:avLst/>
          </a:prstGeom>
          <a:noFill/>
        </p:spPr>
        <p:txBody>
          <a:bodyPr wrap="none" rtlCol="0">
            <a:spAutoFit/>
          </a:bodyPr>
          <a:lstStyle/>
          <a:p>
            <a:r>
              <a:rPr lang="en-US" sz="1000" dirty="0">
                <a:highlight>
                  <a:srgbClr val="FFFF00"/>
                </a:highlight>
              </a:rPr>
              <a:t>QUANTUM</a:t>
            </a:r>
          </a:p>
          <a:p>
            <a:r>
              <a:rPr lang="en-US" sz="1000" dirty="0">
                <a:highlight>
                  <a:srgbClr val="FFFF00"/>
                </a:highlight>
              </a:rPr>
              <a:t>RANDOM # BEACON</a:t>
            </a:r>
          </a:p>
        </p:txBody>
      </p:sp>
      <p:pic>
        <p:nvPicPr>
          <p:cNvPr id="49" name="Picture 48" descr="A picture containing clock&#10;&#10;Description automatically generated">
            <a:extLst>
              <a:ext uri="{FF2B5EF4-FFF2-40B4-BE49-F238E27FC236}">
                <a16:creationId xmlns:a16="http://schemas.microsoft.com/office/drawing/2014/main" id="{2522E8EE-3EAE-4FD8-896E-3FD93E0F5BA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944" y="990600"/>
            <a:ext cx="4051300" cy="1786946"/>
          </a:xfrm>
          <a:prstGeom prst="rect">
            <a:avLst/>
          </a:prstGeom>
        </p:spPr>
      </p:pic>
      <p:pic>
        <p:nvPicPr>
          <p:cNvPr id="5" name="Picture 104" descr="ANd9GcRghdTnBI_EWeXj64menTkDGffUWQmX_FofVEEiB7LjhJd24AQG">
            <a:extLst>
              <a:ext uri="{FF2B5EF4-FFF2-40B4-BE49-F238E27FC236}">
                <a16:creationId xmlns:a16="http://schemas.microsoft.com/office/drawing/2014/main" id="{D25793FD-B33F-49F9-A505-99606F9DA1A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660963" y="2623740"/>
            <a:ext cx="338931" cy="30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956" descr="w_01zlzi[1]">
            <a:extLst>
              <a:ext uri="{FF2B5EF4-FFF2-40B4-BE49-F238E27FC236}">
                <a16:creationId xmlns:a16="http://schemas.microsoft.com/office/drawing/2014/main" id="{6D31E331-B05D-4FF1-9EF0-13EE38D5433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497700" y="1694787"/>
            <a:ext cx="479104" cy="41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956" descr="w_01zlzi[1]">
            <a:extLst>
              <a:ext uri="{FF2B5EF4-FFF2-40B4-BE49-F238E27FC236}">
                <a16:creationId xmlns:a16="http://schemas.microsoft.com/office/drawing/2014/main" id="{C355A343-0667-418D-8A1A-C032384D2FE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08352" y="213222"/>
            <a:ext cx="479104" cy="41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53A6603C-5FB0-4587-BF09-D4B43AB5EB31}"/>
              </a:ext>
            </a:extLst>
          </p:cNvPr>
          <p:cNvSpPr txBox="1"/>
          <p:nvPr/>
        </p:nvSpPr>
        <p:spPr>
          <a:xfrm>
            <a:off x="4935110" y="4559706"/>
            <a:ext cx="1577676" cy="261610"/>
          </a:xfrm>
          <a:prstGeom prst="rect">
            <a:avLst/>
          </a:prstGeom>
          <a:noFill/>
        </p:spPr>
        <p:txBody>
          <a:bodyPr wrap="none" rtlCol="0">
            <a:spAutoFit/>
          </a:bodyPr>
          <a:lstStyle/>
          <a:p>
            <a:r>
              <a:rPr lang="en-US" sz="1100" dirty="0">
                <a:highlight>
                  <a:srgbClr val="00FF00"/>
                </a:highlight>
              </a:rPr>
              <a:t>BLOCKTIME ARBITRAGE</a:t>
            </a:r>
          </a:p>
        </p:txBody>
      </p:sp>
      <p:pic>
        <p:nvPicPr>
          <p:cNvPr id="54" name="Picture 40" descr="MC900133529[1]">
            <a:extLst>
              <a:ext uri="{FF2B5EF4-FFF2-40B4-BE49-F238E27FC236}">
                <a16:creationId xmlns:a16="http://schemas.microsoft.com/office/drawing/2014/main" id="{1CF49260-9BDB-41DC-9610-2689C7B2DB97}"/>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693308" y="103666"/>
            <a:ext cx="330940" cy="2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0" descr="MC900133529[1]">
            <a:extLst>
              <a:ext uri="{FF2B5EF4-FFF2-40B4-BE49-F238E27FC236}">
                <a16:creationId xmlns:a16="http://schemas.microsoft.com/office/drawing/2014/main" id="{454369D3-7CA2-4B8F-8B98-A3EE79C577A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426193" y="273326"/>
            <a:ext cx="394941" cy="224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772875CD-2F3B-4CB5-AB7E-88CEB2DF9B0B}"/>
              </a:ext>
            </a:extLst>
          </p:cNvPr>
          <p:cNvSpPr txBox="1"/>
          <p:nvPr/>
        </p:nvSpPr>
        <p:spPr>
          <a:xfrm>
            <a:off x="2472779" y="2550471"/>
            <a:ext cx="1677062" cy="246221"/>
          </a:xfrm>
          <a:prstGeom prst="rect">
            <a:avLst/>
          </a:prstGeom>
          <a:noFill/>
        </p:spPr>
        <p:txBody>
          <a:bodyPr wrap="none" rtlCol="0">
            <a:spAutoFit/>
          </a:bodyPr>
          <a:lstStyle/>
          <a:p>
            <a:r>
              <a:rPr lang="en-US" sz="1000" dirty="0">
                <a:highlight>
                  <a:srgbClr val="00FF00"/>
                </a:highlight>
              </a:rPr>
              <a:t>Quantum Random # Beacon</a:t>
            </a:r>
          </a:p>
        </p:txBody>
      </p:sp>
      <p:pic>
        <p:nvPicPr>
          <p:cNvPr id="58" name="Picture 77" descr="JKUTI1Ps_normal">
            <a:extLst>
              <a:ext uri="{FF2B5EF4-FFF2-40B4-BE49-F238E27FC236}">
                <a16:creationId xmlns:a16="http://schemas.microsoft.com/office/drawing/2014/main" id="{1C4F2BFA-CCD2-47BF-ADC4-7F9BF5974E8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46444" y="3507972"/>
            <a:ext cx="351626" cy="317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9" descr="LL0189-025-01">
            <a:extLst>
              <a:ext uri="{FF2B5EF4-FFF2-40B4-BE49-F238E27FC236}">
                <a16:creationId xmlns:a16="http://schemas.microsoft.com/office/drawing/2014/main" id="{5FE32DB6-5D08-47C3-851A-BC89F24C16A5}"/>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l="5299" r="4987"/>
          <a:stretch>
            <a:fillRect/>
          </a:stretch>
        </p:blipFill>
        <p:spPr bwMode="auto">
          <a:xfrm>
            <a:off x="6964910" y="4191000"/>
            <a:ext cx="2127938" cy="2661856"/>
          </a:xfrm>
          <a:prstGeom prst="rect">
            <a:avLst/>
          </a:prstGeom>
          <a:noFill/>
          <a:ln w="38100">
            <a:solidFill>
              <a:srgbClr val="993300"/>
            </a:solidFill>
            <a:miter lim="800000"/>
            <a:headEnd/>
            <a:tailEnd/>
          </a:ln>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5C429FA1-8DF3-4B7E-B2B0-F8A2B49F4CB4}"/>
              </a:ext>
            </a:extLst>
          </p:cNvPr>
          <p:cNvSpPr txBox="1"/>
          <p:nvPr/>
        </p:nvSpPr>
        <p:spPr>
          <a:xfrm>
            <a:off x="6896725" y="4139774"/>
            <a:ext cx="723275" cy="769441"/>
          </a:xfrm>
          <a:prstGeom prst="rect">
            <a:avLst/>
          </a:prstGeom>
          <a:noFill/>
        </p:spPr>
        <p:txBody>
          <a:bodyPr wrap="none" rtlCol="0">
            <a:spAutoFit/>
          </a:bodyPr>
          <a:lstStyle/>
          <a:p>
            <a:r>
              <a:rPr lang="en-US" sz="1100" dirty="0"/>
              <a:t>ROSETTA</a:t>
            </a:r>
          </a:p>
          <a:p>
            <a:r>
              <a:rPr lang="en-US" sz="1100" dirty="0"/>
              <a:t>STONE</a:t>
            </a:r>
          </a:p>
          <a:p>
            <a:r>
              <a:rPr lang="en-US" sz="1100" dirty="0"/>
              <a:t>BREVITY</a:t>
            </a:r>
          </a:p>
          <a:p>
            <a:r>
              <a:rPr lang="en-US" sz="1100" dirty="0"/>
              <a:t>CODES</a:t>
            </a:r>
            <a:endParaRPr lang="en-US" sz="1000" dirty="0"/>
          </a:p>
        </p:txBody>
      </p:sp>
      <p:sp>
        <p:nvSpPr>
          <p:cNvPr id="61" name="TextBox 60">
            <a:extLst>
              <a:ext uri="{FF2B5EF4-FFF2-40B4-BE49-F238E27FC236}">
                <a16:creationId xmlns:a16="http://schemas.microsoft.com/office/drawing/2014/main" id="{200EAD80-DCDA-4427-91B4-01E7EFCED844}"/>
              </a:ext>
            </a:extLst>
          </p:cNvPr>
          <p:cNvSpPr txBox="1"/>
          <p:nvPr/>
        </p:nvSpPr>
        <p:spPr>
          <a:xfrm>
            <a:off x="6886899" y="6484097"/>
            <a:ext cx="1266501" cy="430887"/>
          </a:xfrm>
          <a:prstGeom prst="rect">
            <a:avLst/>
          </a:prstGeom>
          <a:noFill/>
        </p:spPr>
        <p:txBody>
          <a:bodyPr wrap="none" rtlCol="0">
            <a:spAutoFit/>
          </a:bodyPr>
          <a:lstStyle/>
          <a:p>
            <a:endParaRPr lang="en-US" sz="1000" dirty="0"/>
          </a:p>
          <a:p>
            <a:r>
              <a:rPr lang="en-US" dirty="0"/>
              <a:t>SYNTAX LEXICON</a:t>
            </a:r>
          </a:p>
        </p:txBody>
      </p:sp>
      <p:pic>
        <p:nvPicPr>
          <p:cNvPr id="62" name="Picture 156" descr="MC900334310[1]">
            <a:extLst>
              <a:ext uri="{FF2B5EF4-FFF2-40B4-BE49-F238E27FC236}">
                <a16:creationId xmlns:a16="http://schemas.microsoft.com/office/drawing/2014/main" id="{7B629B2F-A9A6-410D-8E38-70A275E69005}"/>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480982" y="6080613"/>
            <a:ext cx="64135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8BCC572F-2A11-4D19-8B18-EB763672DE73}"/>
              </a:ext>
            </a:extLst>
          </p:cNvPr>
          <p:cNvSpPr txBox="1"/>
          <p:nvPr/>
        </p:nvSpPr>
        <p:spPr>
          <a:xfrm>
            <a:off x="8613202" y="5598546"/>
            <a:ext cx="513282" cy="553998"/>
          </a:xfrm>
          <a:prstGeom prst="rect">
            <a:avLst/>
          </a:prstGeom>
          <a:noFill/>
        </p:spPr>
        <p:txBody>
          <a:bodyPr wrap="none" rtlCol="0">
            <a:spAutoFit/>
          </a:bodyPr>
          <a:lstStyle/>
          <a:p>
            <a:pPr algn="ctr"/>
            <a:r>
              <a:rPr lang="en-US" sz="1000" dirty="0"/>
              <a:t>Work</a:t>
            </a:r>
          </a:p>
          <a:p>
            <a:pPr algn="ctr"/>
            <a:r>
              <a:rPr lang="en-US" sz="1000" dirty="0"/>
              <a:t>flow</a:t>
            </a:r>
          </a:p>
          <a:p>
            <a:pPr algn="ctr"/>
            <a:r>
              <a:rPr lang="en-US" sz="1000" dirty="0"/>
              <a:t>Filters</a:t>
            </a:r>
          </a:p>
        </p:txBody>
      </p:sp>
      <p:pic>
        <p:nvPicPr>
          <p:cNvPr id="64" name="Picture 4" descr="http://www.crwr.utexas.edu/gis/gishydro05/Time/RepresentingSpaceAndTime/4Pannel.gif">
            <a:extLst>
              <a:ext uri="{FF2B5EF4-FFF2-40B4-BE49-F238E27FC236}">
                <a16:creationId xmlns:a16="http://schemas.microsoft.com/office/drawing/2014/main" id="{8424C45B-6EE9-4B04-B0E8-DED6D5B81EE5}"/>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7380" t="53474" r="58164" b="6802"/>
          <a:stretch/>
        </p:blipFill>
        <p:spPr bwMode="auto">
          <a:xfrm>
            <a:off x="6949640" y="4899669"/>
            <a:ext cx="760614" cy="477321"/>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114">
            <a:extLst>
              <a:ext uri="{FF2B5EF4-FFF2-40B4-BE49-F238E27FC236}">
                <a16:creationId xmlns:a16="http://schemas.microsoft.com/office/drawing/2014/main" id="{8C6C095F-90D2-4CFC-AF26-04138B7A6A7F}"/>
              </a:ext>
            </a:extLst>
          </p:cNvPr>
          <p:cNvGrpSpPr>
            <a:grpSpLocks/>
          </p:cNvGrpSpPr>
          <p:nvPr/>
        </p:nvGrpSpPr>
        <p:grpSpPr bwMode="auto">
          <a:xfrm>
            <a:off x="5293595" y="3549851"/>
            <a:ext cx="723276" cy="571890"/>
            <a:chOff x="4992" y="1392"/>
            <a:chExt cx="624" cy="468"/>
          </a:xfrm>
        </p:grpSpPr>
        <p:pic>
          <p:nvPicPr>
            <p:cNvPr id="66" name="Picture 115" descr="ANd9GcRKbHnG6LZdw2QuKhHhXTXkYiZpV2mHYNsNFikucjkgRHcrS0kCSQ">
              <a:extLst>
                <a:ext uri="{FF2B5EF4-FFF2-40B4-BE49-F238E27FC236}">
                  <a16:creationId xmlns:a16="http://schemas.microsoft.com/office/drawing/2014/main" id="{85807472-074E-4FC2-AD42-756AF0BBD1C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992" y="1392"/>
              <a:ext cx="624"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7" descr="rgfiahjg[1]">
              <a:extLst>
                <a:ext uri="{FF2B5EF4-FFF2-40B4-BE49-F238E27FC236}">
                  <a16:creationId xmlns:a16="http://schemas.microsoft.com/office/drawing/2014/main" id="{8FEFDC22-DAE0-49E6-B9DB-E7B16DEECB9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88" y="1584"/>
              <a:ext cx="9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7" descr="rgfiahjg[1]">
              <a:extLst>
                <a:ext uri="{FF2B5EF4-FFF2-40B4-BE49-F238E27FC236}">
                  <a16:creationId xmlns:a16="http://schemas.microsoft.com/office/drawing/2014/main" id="{FD2AEB68-6091-408B-85C5-E19B922ED6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80" y="1680"/>
              <a:ext cx="9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7" descr="rgfiahjg[1]">
              <a:extLst>
                <a:ext uri="{FF2B5EF4-FFF2-40B4-BE49-F238E27FC236}">
                  <a16:creationId xmlns:a16="http://schemas.microsoft.com/office/drawing/2014/main" id="{36CC1B95-8818-4C9D-B3F0-5AAA9C92C81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4" y="1536"/>
              <a:ext cx="9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0" name="TextBox 69">
            <a:extLst>
              <a:ext uri="{FF2B5EF4-FFF2-40B4-BE49-F238E27FC236}">
                <a16:creationId xmlns:a16="http://schemas.microsoft.com/office/drawing/2014/main" id="{34028835-1B65-483F-95C7-499A0D4C4125}"/>
              </a:ext>
            </a:extLst>
          </p:cNvPr>
          <p:cNvSpPr txBox="1"/>
          <p:nvPr/>
        </p:nvSpPr>
        <p:spPr>
          <a:xfrm>
            <a:off x="5180688" y="3499132"/>
            <a:ext cx="457176" cy="246221"/>
          </a:xfrm>
          <a:prstGeom prst="rect">
            <a:avLst/>
          </a:prstGeom>
          <a:noFill/>
        </p:spPr>
        <p:txBody>
          <a:bodyPr wrap="none" rtlCol="0">
            <a:spAutoFit/>
          </a:bodyPr>
          <a:lstStyle/>
          <a:p>
            <a:r>
              <a:rPr lang="en-US" sz="1000" dirty="0"/>
              <a:t>TIME</a:t>
            </a:r>
          </a:p>
        </p:txBody>
      </p:sp>
      <p:sp>
        <p:nvSpPr>
          <p:cNvPr id="71" name="TextBox 70">
            <a:extLst>
              <a:ext uri="{FF2B5EF4-FFF2-40B4-BE49-F238E27FC236}">
                <a16:creationId xmlns:a16="http://schemas.microsoft.com/office/drawing/2014/main" id="{DC35081B-F539-478C-95C1-70AA8B587309}"/>
              </a:ext>
            </a:extLst>
          </p:cNvPr>
          <p:cNvSpPr txBox="1"/>
          <p:nvPr/>
        </p:nvSpPr>
        <p:spPr>
          <a:xfrm>
            <a:off x="5598129" y="3439745"/>
            <a:ext cx="521297" cy="246221"/>
          </a:xfrm>
          <a:prstGeom prst="rect">
            <a:avLst/>
          </a:prstGeom>
          <a:noFill/>
        </p:spPr>
        <p:txBody>
          <a:bodyPr wrap="none" rtlCol="0">
            <a:spAutoFit/>
          </a:bodyPr>
          <a:lstStyle/>
          <a:p>
            <a:r>
              <a:rPr lang="en-US" sz="1000" dirty="0"/>
              <a:t>SPACE</a:t>
            </a:r>
          </a:p>
        </p:txBody>
      </p:sp>
      <p:sp>
        <p:nvSpPr>
          <p:cNvPr id="72" name="TextBox 71">
            <a:extLst>
              <a:ext uri="{FF2B5EF4-FFF2-40B4-BE49-F238E27FC236}">
                <a16:creationId xmlns:a16="http://schemas.microsoft.com/office/drawing/2014/main" id="{F0814383-8196-43B9-901A-18434FBE8349}"/>
              </a:ext>
            </a:extLst>
          </p:cNvPr>
          <p:cNvSpPr txBox="1"/>
          <p:nvPr/>
        </p:nvSpPr>
        <p:spPr>
          <a:xfrm>
            <a:off x="-58542" y="-26143"/>
            <a:ext cx="4172937" cy="1077218"/>
          </a:xfrm>
          <a:prstGeom prst="rect">
            <a:avLst/>
          </a:prstGeom>
          <a:noFill/>
        </p:spPr>
        <p:txBody>
          <a:bodyPr wrap="none" rtlCol="0">
            <a:spAutoFit/>
          </a:bodyPr>
          <a:lstStyle/>
          <a:p>
            <a:r>
              <a:rPr lang="en-US" dirty="0">
                <a:latin typeface="+mj-lt"/>
              </a:rPr>
              <a:t>ALL THINGS NET FORMED WITH:</a:t>
            </a:r>
          </a:p>
          <a:p>
            <a:pPr marL="228600" indent="-228600">
              <a:buAutoNum type="arabicParenR"/>
            </a:pPr>
            <a:r>
              <a:rPr lang="en-US" dirty="0">
                <a:latin typeface="+mj-lt"/>
              </a:rPr>
              <a:t>EPOCH TIME CYCLES</a:t>
            </a:r>
          </a:p>
          <a:p>
            <a:pPr marL="228600" indent="-228600">
              <a:buAutoNum type="arabicParenR"/>
            </a:pPr>
            <a:r>
              <a:rPr lang="en-US" dirty="0">
                <a:latin typeface="+mj-lt"/>
              </a:rPr>
              <a:t>SYNTAX / </a:t>
            </a:r>
            <a:r>
              <a:rPr lang="en-US" dirty="0" err="1">
                <a:latin typeface="+mj-lt"/>
              </a:rPr>
              <a:t>Opscode</a:t>
            </a:r>
            <a:r>
              <a:rPr lang="en-US" dirty="0">
                <a:latin typeface="+mj-lt"/>
              </a:rPr>
              <a:t> Brevity codes</a:t>
            </a:r>
          </a:p>
          <a:p>
            <a:pPr marL="228600" indent="-228600">
              <a:buAutoNum type="arabicParenR"/>
            </a:pPr>
            <a:endParaRPr lang="en-US" dirty="0">
              <a:latin typeface="+mj-lt"/>
            </a:endParaRPr>
          </a:p>
          <a:p>
            <a:r>
              <a:rPr lang="en-US" sz="1600" dirty="0">
                <a:solidFill>
                  <a:srgbClr val="66FF33"/>
                </a:solidFill>
                <a:highlight>
                  <a:srgbClr val="000080"/>
                </a:highlight>
                <a:latin typeface="Arial" panose="020B0604020202020204" pitchFamily="34" charset="0"/>
              </a:rPr>
              <a:t>NIST Quantum Random Number Beacon </a:t>
            </a:r>
          </a:p>
        </p:txBody>
      </p:sp>
      <p:sp>
        <p:nvSpPr>
          <p:cNvPr id="73" name="TextBox 72">
            <a:extLst>
              <a:ext uri="{FF2B5EF4-FFF2-40B4-BE49-F238E27FC236}">
                <a16:creationId xmlns:a16="http://schemas.microsoft.com/office/drawing/2014/main" id="{873D9918-F9EC-4929-952A-8B0FDA454326}"/>
              </a:ext>
            </a:extLst>
          </p:cNvPr>
          <p:cNvSpPr txBox="1"/>
          <p:nvPr/>
        </p:nvSpPr>
        <p:spPr>
          <a:xfrm>
            <a:off x="2561888" y="-77877"/>
            <a:ext cx="1595309" cy="738664"/>
          </a:xfrm>
          <a:prstGeom prst="rect">
            <a:avLst/>
          </a:prstGeom>
          <a:noFill/>
        </p:spPr>
        <p:txBody>
          <a:bodyPr wrap="none" rtlCol="0">
            <a:spAutoFit/>
          </a:bodyPr>
          <a:lstStyle/>
          <a:p>
            <a:pPr algn="r"/>
            <a:r>
              <a:rPr lang="en-US" sz="1400" dirty="0">
                <a:latin typeface="+mj-lt"/>
              </a:rPr>
              <a:t>Building Blocks:</a:t>
            </a:r>
          </a:p>
          <a:p>
            <a:pPr algn="r"/>
            <a:r>
              <a:rPr lang="en-US" sz="1400" dirty="0">
                <a:latin typeface="+mj-lt"/>
              </a:rPr>
              <a:t>Programmable </a:t>
            </a:r>
          </a:p>
          <a:p>
            <a:pPr algn="r"/>
            <a:r>
              <a:rPr lang="en-US" sz="1400" dirty="0">
                <a:latin typeface="+mj-lt"/>
              </a:rPr>
              <a:t>Economy / $$$</a:t>
            </a:r>
          </a:p>
        </p:txBody>
      </p:sp>
      <p:sp>
        <p:nvSpPr>
          <p:cNvPr id="75" name="TextBox 74">
            <a:extLst>
              <a:ext uri="{FF2B5EF4-FFF2-40B4-BE49-F238E27FC236}">
                <a16:creationId xmlns:a16="http://schemas.microsoft.com/office/drawing/2014/main" id="{24011839-5993-4CC5-B5AB-D6FA82D0DD33}"/>
              </a:ext>
            </a:extLst>
          </p:cNvPr>
          <p:cNvSpPr txBox="1"/>
          <p:nvPr/>
        </p:nvSpPr>
        <p:spPr>
          <a:xfrm>
            <a:off x="5168048" y="3944063"/>
            <a:ext cx="994183" cy="230832"/>
          </a:xfrm>
          <a:prstGeom prst="rect">
            <a:avLst/>
          </a:prstGeom>
          <a:noFill/>
        </p:spPr>
        <p:txBody>
          <a:bodyPr wrap="square" rtlCol="0">
            <a:spAutoFit/>
          </a:bodyPr>
          <a:lstStyle/>
          <a:p>
            <a:pPr algn="r"/>
            <a:r>
              <a:rPr lang="en-US" sz="900" dirty="0">
                <a:highlight>
                  <a:srgbClr val="00FF00"/>
                </a:highlight>
              </a:rPr>
              <a:t>Metrics / Meters</a:t>
            </a:r>
          </a:p>
        </p:txBody>
      </p:sp>
      <p:grpSp>
        <p:nvGrpSpPr>
          <p:cNvPr id="77" name="Group 155">
            <a:extLst>
              <a:ext uri="{FF2B5EF4-FFF2-40B4-BE49-F238E27FC236}">
                <a16:creationId xmlns:a16="http://schemas.microsoft.com/office/drawing/2014/main" id="{51132450-1C29-4338-BE04-F9AC0683F9E8}"/>
              </a:ext>
            </a:extLst>
          </p:cNvPr>
          <p:cNvGrpSpPr>
            <a:grpSpLocks/>
          </p:cNvGrpSpPr>
          <p:nvPr/>
        </p:nvGrpSpPr>
        <p:grpSpPr bwMode="auto">
          <a:xfrm>
            <a:off x="4033806" y="3190373"/>
            <a:ext cx="1371600" cy="1076222"/>
            <a:chOff x="288" y="1797"/>
            <a:chExt cx="1152" cy="586"/>
          </a:xfrm>
        </p:grpSpPr>
        <p:pic>
          <p:nvPicPr>
            <p:cNvPr id="78" name="Picture 107" descr="ANd9GcTdjkQNBieSqU0BKykdWJj4VxsE5WqaKJVkWZKQR1L0ZP9NKvHAQA">
              <a:extLst>
                <a:ext uri="{FF2B5EF4-FFF2-40B4-BE49-F238E27FC236}">
                  <a16:creationId xmlns:a16="http://schemas.microsoft.com/office/drawing/2014/main" id="{BB14D9D6-AAAB-4DAA-8474-188DD698A70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b="21568"/>
            <a:stretch>
              <a:fillRect/>
            </a:stretch>
          </p:blipFill>
          <p:spPr bwMode="auto">
            <a:xfrm>
              <a:off x="301" y="1842"/>
              <a:ext cx="1030"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Text Box 108">
              <a:extLst>
                <a:ext uri="{FF2B5EF4-FFF2-40B4-BE49-F238E27FC236}">
                  <a16:creationId xmlns:a16="http://schemas.microsoft.com/office/drawing/2014/main" id="{2245D162-1DEF-41A6-89F8-212A930FFEAC}"/>
                </a:ext>
              </a:extLst>
            </p:cNvPr>
            <p:cNvSpPr txBox="1">
              <a:spLocks noChangeArrowheads="1"/>
            </p:cNvSpPr>
            <p:nvPr/>
          </p:nvSpPr>
          <p:spPr bwMode="auto">
            <a:xfrm>
              <a:off x="288" y="2212"/>
              <a:ext cx="115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100" dirty="0">
                  <a:solidFill>
                    <a:srgbClr val="66FF33"/>
                  </a:solidFill>
                  <a:latin typeface="Calibri" panose="020F0502020204030204" pitchFamily="34" charset="0"/>
                </a:rPr>
                <a:t>NIST TIME BEACON</a:t>
              </a:r>
            </a:p>
          </p:txBody>
        </p:sp>
        <p:pic>
          <p:nvPicPr>
            <p:cNvPr id="80" name="Picture 314" descr="rgfiahjg[1]">
              <a:extLst>
                <a:ext uri="{FF2B5EF4-FFF2-40B4-BE49-F238E27FC236}">
                  <a16:creationId xmlns:a16="http://schemas.microsoft.com/office/drawing/2014/main" id="{9F9B09BA-FCAC-4165-ACF3-99FFFCBF64B1}"/>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73" y="1864"/>
              <a:ext cx="145"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7" descr="rgfiahjg[1]">
              <a:extLst>
                <a:ext uri="{FF2B5EF4-FFF2-40B4-BE49-F238E27FC236}">
                  <a16:creationId xmlns:a16="http://schemas.microsoft.com/office/drawing/2014/main" id="{22E12CBC-6931-43DA-A008-ECF6F08912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 y="1869"/>
              <a:ext cx="174"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956" descr="w_01zlzi[1]">
              <a:extLst>
                <a:ext uri="{FF2B5EF4-FFF2-40B4-BE49-F238E27FC236}">
                  <a16:creationId xmlns:a16="http://schemas.microsoft.com/office/drawing/2014/main" id="{171FE82D-4557-4A43-BB6D-8FB24395EAF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5" y="1797"/>
              <a:ext cx="3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3" name="Picture 77" descr="JKUTI1Ps_normal">
            <a:extLst>
              <a:ext uri="{FF2B5EF4-FFF2-40B4-BE49-F238E27FC236}">
                <a16:creationId xmlns:a16="http://schemas.microsoft.com/office/drawing/2014/main" id="{3E630CBD-CB38-47E7-AF43-940529937CC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57242" y="2929765"/>
            <a:ext cx="377252" cy="34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1956" descr="w_01zlzi[1]">
            <a:extLst>
              <a:ext uri="{FF2B5EF4-FFF2-40B4-BE49-F238E27FC236}">
                <a16:creationId xmlns:a16="http://schemas.microsoft.com/office/drawing/2014/main" id="{C4B0DA1B-018A-4717-A498-87D91A4CD03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853362" y="3504162"/>
            <a:ext cx="452438" cy="53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160DD351-A96D-4355-A2C0-AC4B63F82490}"/>
              </a:ext>
            </a:extLst>
          </p:cNvPr>
          <p:cNvSpPr txBox="1"/>
          <p:nvPr/>
        </p:nvSpPr>
        <p:spPr>
          <a:xfrm>
            <a:off x="6840837" y="2037081"/>
            <a:ext cx="2393284" cy="677108"/>
          </a:xfrm>
          <a:prstGeom prst="rect">
            <a:avLst/>
          </a:prstGeom>
          <a:noFill/>
        </p:spPr>
        <p:txBody>
          <a:bodyPr wrap="none" rtlCol="0">
            <a:spAutoFit/>
          </a:bodyPr>
          <a:lstStyle/>
          <a:p>
            <a:r>
              <a:rPr lang="en-US" sz="1000" dirty="0">
                <a:highlight>
                  <a:srgbClr val="00FF00"/>
                </a:highlight>
                <a:latin typeface="+mj-lt"/>
              </a:rPr>
              <a:t>Firefly - Heartbeat  Sync Algorithm</a:t>
            </a:r>
          </a:p>
          <a:p>
            <a:r>
              <a:rPr lang="en-US" sz="1400" dirty="0">
                <a:highlight>
                  <a:srgbClr val="00FF00"/>
                </a:highlight>
              </a:rPr>
              <a:t>Heartbeat Event Message Bus</a:t>
            </a:r>
          </a:p>
          <a:p>
            <a:r>
              <a:rPr lang="en-US" sz="1400" dirty="0">
                <a:highlight>
                  <a:srgbClr val="00FF00"/>
                </a:highlight>
              </a:rPr>
              <a:t>UTZ stochastic harmonization</a:t>
            </a:r>
          </a:p>
        </p:txBody>
      </p:sp>
      <p:pic>
        <p:nvPicPr>
          <p:cNvPr id="85" name="Picture 7" descr="rgfiahjg[1]">
            <a:extLst>
              <a:ext uri="{FF2B5EF4-FFF2-40B4-BE49-F238E27FC236}">
                <a16:creationId xmlns:a16="http://schemas.microsoft.com/office/drawing/2014/main" id="{F5D7A7EB-1E9E-4B79-AB48-51B2A9A52F7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05325" y="2107598"/>
            <a:ext cx="119917" cy="116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40" descr="MC900133529[1]">
            <a:extLst>
              <a:ext uri="{FF2B5EF4-FFF2-40B4-BE49-F238E27FC236}">
                <a16:creationId xmlns:a16="http://schemas.microsoft.com/office/drawing/2014/main" id="{745CC520-4095-40E4-BB9E-D1E97BA804B9}"/>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956190" y="1273261"/>
            <a:ext cx="330559" cy="2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40" descr="MC900133529[1]">
            <a:extLst>
              <a:ext uri="{FF2B5EF4-FFF2-40B4-BE49-F238E27FC236}">
                <a16:creationId xmlns:a16="http://schemas.microsoft.com/office/drawing/2014/main" id="{65C2CD57-8C00-4FCF-A674-518D802EFA07}"/>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28547" y="1475643"/>
            <a:ext cx="330559" cy="2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40" descr="MC900133529[1]">
            <a:extLst>
              <a:ext uri="{FF2B5EF4-FFF2-40B4-BE49-F238E27FC236}">
                <a16:creationId xmlns:a16="http://schemas.microsoft.com/office/drawing/2014/main" id="{4F2D439F-A805-4514-9483-BF57B4DE8CF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61455" y="1367975"/>
            <a:ext cx="330559" cy="2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7" descr="MC900410817[1]">
            <a:extLst>
              <a:ext uri="{FF2B5EF4-FFF2-40B4-BE49-F238E27FC236}">
                <a16:creationId xmlns:a16="http://schemas.microsoft.com/office/drawing/2014/main" id="{45FA69E9-A925-4DB3-B067-4BAD2F2E3F01}"/>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019800" y="28893"/>
            <a:ext cx="336435" cy="352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956" descr="w_01zlzi[1]">
            <a:extLst>
              <a:ext uri="{FF2B5EF4-FFF2-40B4-BE49-F238E27FC236}">
                <a16:creationId xmlns:a16="http://schemas.microsoft.com/office/drawing/2014/main" id="{CDC6AD89-697D-4299-90CA-691469AE378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589107" y="3606662"/>
            <a:ext cx="452438" cy="53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TextBox 92">
            <a:extLst>
              <a:ext uri="{FF2B5EF4-FFF2-40B4-BE49-F238E27FC236}">
                <a16:creationId xmlns:a16="http://schemas.microsoft.com/office/drawing/2014/main" id="{06E71258-5E39-4AB5-B5D5-71C5516DC761}"/>
              </a:ext>
            </a:extLst>
          </p:cNvPr>
          <p:cNvSpPr txBox="1"/>
          <p:nvPr/>
        </p:nvSpPr>
        <p:spPr>
          <a:xfrm>
            <a:off x="7710254" y="4134016"/>
            <a:ext cx="1366464" cy="261610"/>
          </a:xfrm>
          <a:prstGeom prst="rect">
            <a:avLst/>
          </a:prstGeom>
          <a:noFill/>
        </p:spPr>
        <p:txBody>
          <a:bodyPr wrap="square" rtlCol="0">
            <a:spAutoFit/>
          </a:bodyPr>
          <a:lstStyle/>
          <a:p>
            <a:r>
              <a:rPr lang="en-US" sz="1100" dirty="0">
                <a:highlight>
                  <a:srgbClr val="00FF00"/>
                </a:highlight>
              </a:rPr>
              <a:t>{“Org_ID”}{“URN”}</a:t>
            </a:r>
          </a:p>
        </p:txBody>
      </p:sp>
      <p:sp>
        <p:nvSpPr>
          <p:cNvPr id="3" name="TextBox 2">
            <a:extLst>
              <a:ext uri="{FF2B5EF4-FFF2-40B4-BE49-F238E27FC236}">
                <a16:creationId xmlns:a16="http://schemas.microsoft.com/office/drawing/2014/main" id="{F3DE2F8E-81F2-4FD6-B197-5C37632CC81B}"/>
              </a:ext>
            </a:extLst>
          </p:cNvPr>
          <p:cNvSpPr txBox="1"/>
          <p:nvPr/>
        </p:nvSpPr>
        <p:spPr>
          <a:xfrm>
            <a:off x="6840837" y="3920707"/>
            <a:ext cx="2521844" cy="307777"/>
          </a:xfrm>
          <a:prstGeom prst="rect">
            <a:avLst/>
          </a:prstGeom>
          <a:noFill/>
        </p:spPr>
        <p:txBody>
          <a:bodyPr wrap="square" rtlCol="0">
            <a:spAutoFit/>
          </a:bodyPr>
          <a:lstStyle/>
          <a:p>
            <a:r>
              <a:rPr lang="en-US" sz="1400" dirty="0">
                <a:latin typeface="Arial" panose="020B0604020202020204" pitchFamily="34" charset="0"/>
              </a:rPr>
              <a:t>Structured Data Exchange  </a:t>
            </a:r>
          </a:p>
        </p:txBody>
      </p:sp>
      <p:pic>
        <p:nvPicPr>
          <p:cNvPr id="95" name="Picture 40" descr="MC900133529[1]">
            <a:extLst>
              <a:ext uri="{FF2B5EF4-FFF2-40B4-BE49-F238E27FC236}">
                <a16:creationId xmlns:a16="http://schemas.microsoft.com/office/drawing/2014/main" id="{ABA461D3-6F27-4584-BDB7-297CECE92B8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457253" y="66611"/>
            <a:ext cx="330940" cy="2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2" descr="fmn logo">
            <a:extLst>
              <a:ext uri="{FF2B5EF4-FFF2-40B4-BE49-F238E27FC236}">
                <a16:creationId xmlns:a16="http://schemas.microsoft.com/office/drawing/2014/main" id="{0C5C0DE2-1335-4937-B20D-5F8887EFF9D7}"/>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522083" y="671837"/>
            <a:ext cx="353290" cy="305406"/>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96">
            <a:extLst>
              <a:ext uri="{FF2B5EF4-FFF2-40B4-BE49-F238E27FC236}">
                <a16:creationId xmlns:a16="http://schemas.microsoft.com/office/drawing/2014/main" id="{6120091C-B5D4-4A4E-A945-F04AE4881C35}"/>
              </a:ext>
            </a:extLst>
          </p:cNvPr>
          <p:cNvPicPr>
            <a:picLocks noChangeAspect="1"/>
          </p:cNvPicPr>
          <p:nvPr/>
        </p:nvPicPr>
        <p:blipFill>
          <a:blip r:embed="rId29"/>
          <a:stretch>
            <a:fillRect/>
          </a:stretch>
        </p:blipFill>
        <p:spPr>
          <a:xfrm>
            <a:off x="6583942" y="665745"/>
            <a:ext cx="344776" cy="306146"/>
          </a:xfrm>
          <a:prstGeom prst="rect">
            <a:avLst/>
          </a:prstGeom>
        </p:spPr>
      </p:pic>
      <p:sp>
        <p:nvSpPr>
          <p:cNvPr id="98" name="TextBox 97">
            <a:extLst>
              <a:ext uri="{FF2B5EF4-FFF2-40B4-BE49-F238E27FC236}">
                <a16:creationId xmlns:a16="http://schemas.microsoft.com/office/drawing/2014/main" id="{A33452AF-CD18-4341-8CC9-9A811D783759}"/>
              </a:ext>
            </a:extLst>
          </p:cNvPr>
          <p:cNvSpPr txBox="1"/>
          <p:nvPr/>
        </p:nvSpPr>
        <p:spPr>
          <a:xfrm>
            <a:off x="3742678" y="4569708"/>
            <a:ext cx="1419537" cy="261610"/>
          </a:xfrm>
          <a:prstGeom prst="rect">
            <a:avLst/>
          </a:prstGeom>
          <a:noFill/>
        </p:spPr>
        <p:txBody>
          <a:bodyPr wrap="square" rtlCol="0">
            <a:spAutoFit/>
          </a:bodyPr>
          <a:lstStyle/>
          <a:p>
            <a:r>
              <a:rPr lang="en-US" sz="1100" dirty="0">
                <a:highlight>
                  <a:srgbClr val="00FF00"/>
                </a:highlight>
              </a:rPr>
              <a:t>Proximity Beacons</a:t>
            </a:r>
          </a:p>
        </p:txBody>
      </p:sp>
      <p:pic>
        <p:nvPicPr>
          <p:cNvPr id="99" name="Picture 98">
            <a:extLst>
              <a:ext uri="{FF2B5EF4-FFF2-40B4-BE49-F238E27FC236}">
                <a16:creationId xmlns:a16="http://schemas.microsoft.com/office/drawing/2014/main" id="{94DF7D4E-3923-4C17-9686-0310831AC96A}"/>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053131" y="657862"/>
            <a:ext cx="336436" cy="316474"/>
          </a:xfrm>
          <a:prstGeom prst="rect">
            <a:avLst/>
          </a:prstGeom>
        </p:spPr>
      </p:pic>
      <p:pic>
        <p:nvPicPr>
          <p:cNvPr id="100" name="Picture 314" descr="rgfiahjg[1]">
            <a:extLst>
              <a:ext uri="{FF2B5EF4-FFF2-40B4-BE49-F238E27FC236}">
                <a16:creationId xmlns:a16="http://schemas.microsoft.com/office/drawing/2014/main" id="{29D1DDB7-AFE7-4CEA-955D-26CF78CAD884}"/>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419951" y="813019"/>
            <a:ext cx="147740" cy="14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314" descr="rgfiahjg[1]">
            <a:extLst>
              <a:ext uri="{FF2B5EF4-FFF2-40B4-BE49-F238E27FC236}">
                <a16:creationId xmlns:a16="http://schemas.microsoft.com/office/drawing/2014/main" id="{387AD45F-854D-48BF-8026-EC8AE96A80A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908831" y="813019"/>
            <a:ext cx="147740" cy="14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4" descr="http://www.crwr.utexas.edu/gis/gishydro05/Time/RepresentingSpaceAndTime/4Pannel.gif">
            <a:extLst>
              <a:ext uri="{FF2B5EF4-FFF2-40B4-BE49-F238E27FC236}">
                <a16:creationId xmlns:a16="http://schemas.microsoft.com/office/drawing/2014/main" id="{7A15A71F-AEE0-4A1D-9784-F5AFE54DEEE2}"/>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11001" t="3862" r="62285" b="58057"/>
          <a:stretch/>
        </p:blipFill>
        <p:spPr bwMode="auto">
          <a:xfrm>
            <a:off x="6942638" y="5395256"/>
            <a:ext cx="767616" cy="40129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descr="http://www.crwr.utexas.edu/gis/gishydro05/Time/RepresentingSpaceAndTime/4Pannel.gif">
            <a:extLst>
              <a:ext uri="{FF2B5EF4-FFF2-40B4-BE49-F238E27FC236}">
                <a16:creationId xmlns:a16="http://schemas.microsoft.com/office/drawing/2014/main" id="{A120B42D-3B42-4194-9862-DB4C1AAEF9CF}"/>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58512" t="15669" r="7546" b="61172"/>
          <a:stretch/>
        </p:blipFill>
        <p:spPr bwMode="auto">
          <a:xfrm>
            <a:off x="6957384" y="5790231"/>
            <a:ext cx="760614" cy="4092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6D718C-172F-422B-B3C4-DE3D1E064ED2}"/>
              </a:ext>
            </a:extLst>
          </p:cNvPr>
          <p:cNvSpPr txBox="1"/>
          <p:nvPr/>
        </p:nvSpPr>
        <p:spPr>
          <a:xfrm>
            <a:off x="7256264" y="5875545"/>
            <a:ext cx="548548" cy="400110"/>
          </a:xfrm>
          <a:prstGeom prst="rect">
            <a:avLst/>
          </a:prstGeom>
          <a:noFill/>
        </p:spPr>
        <p:txBody>
          <a:bodyPr wrap="none" rtlCol="0">
            <a:spAutoFit/>
          </a:bodyPr>
          <a:lstStyle/>
          <a:p>
            <a:pPr algn="r"/>
            <a:r>
              <a:rPr lang="en-US" sz="1000" dirty="0"/>
              <a:t>Geo</a:t>
            </a:r>
          </a:p>
          <a:p>
            <a:pPr algn="r"/>
            <a:r>
              <a:rPr lang="en-US" sz="1000" dirty="0"/>
              <a:t>Spatial</a:t>
            </a:r>
          </a:p>
        </p:txBody>
      </p:sp>
      <p:sp>
        <p:nvSpPr>
          <p:cNvPr id="16" name="TextBox 15">
            <a:extLst>
              <a:ext uri="{FF2B5EF4-FFF2-40B4-BE49-F238E27FC236}">
                <a16:creationId xmlns:a16="http://schemas.microsoft.com/office/drawing/2014/main" id="{7AC276C2-77B5-4700-836D-E4DB8B3D30A3}"/>
              </a:ext>
            </a:extLst>
          </p:cNvPr>
          <p:cNvSpPr txBox="1"/>
          <p:nvPr/>
        </p:nvSpPr>
        <p:spPr>
          <a:xfrm>
            <a:off x="6913862" y="3056176"/>
            <a:ext cx="595316" cy="400110"/>
          </a:xfrm>
          <a:prstGeom prst="rect">
            <a:avLst/>
          </a:prstGeom>
          <a:noFill/>
        </p:spPr>
        <p:txBody>
          <a:bodyPr wrap="square" rtlCol="0">
            <a:spAutoFit/>
          </a:bodyPr>
          <a:lstStyle/>
          <a:p>
            <a:r>
              <a:rPr lang="en-US" sz="1000" dirty="0"/>
              <a:t>Genesis </a:t>
            </a:r>
          </a:p>
          <a:p>
            <a:r>
              <a:rPr lang="en-US" sz="1000" dirty="0"/>
              <a:t>Epoch</a:t>
            </a:r>
          </a:p>
        </p:txBody>
      </p:sp>
      <p:sp>
        <p:nvSpPr>
          <p:cNvPr id="105" name="Rectangle 104">
            <a:extLst>
              <a:ext uri="{FF2B5EF4-FFF2-40B4-BE49-F238E27FC236}">
                <a16:creationId xmlns:a16="http://schemas.microsoft.com/office/drawing/2014/main" id="{FE972CF1-1438-48FB-B38D-3C6399C20371}"/>
              </a:ext>
            </a:extLst>
          </p:cNvPr>
          <p:cNvSpPr/>
          <p:nvPr/>
        </p:nvSpPr>
        <p:spPr>
          <a:xfrm>
            <a:off x="8393486" y="3023043"/>
            <a:ext cx="449162" cy="276999"/>
          </a:xfrm>
          <a:prstGeom prst="rect">
            <a:avLst/>
          </a:prstGeom>
        </p:spPr>
        <p:txBody>
          <a:bodyPr wrap="none">
            <a:spAutoFit/>
          </a:bodyPr>
          <a:lstStyle/>
          <a:p>
            <a:r>
              <a:rPr lang="en-US" dirty="0">
                <a:latin typeface="Arial Black" panose="020B0A04020102020204" pitchFamily="34" charset="0"/>
              </a:rPr>
              <a:t>E2 </a:t>
            </a:r>
            <a:endParaRPr lang="en-US" dirty="0"/>
          </a:p>
        </p:txBody>
      </p:sp>
      <p:sp>
        <p:nvSpPr>
          <p:cNvPr id="106" name="TextBox 105">
            <a:extLst>
              <a:ext uri="{FF2B5EF4-FFF2-40B4-BE49-F238E27FC236}">
                <a16:creationId xmlns:a16="http://schemas.microsoft.com/office/drawing/2014/main" id="{B140DA19-5D8C-4A92-A759-0009D6034AC9}"/>
              </a:ext>
            </a:extLst>
          </p:cNvPr>
          <p:cNvSpPr txBox="1"/>
          <p:nvPr/>
        </p:nvSpPr>
        <p:spPr>
          <a:xfrm>
            <a:off x="7798421" y="997077"/>
            <a:ext cx="1435008" cy="253916"/>
          </a:xfrm>
          <a:prstGeom prst="rect">
            <a:avLst/>
          </a:prstGeom>
          <a:noFill/>
        </p:spPr>
        <p:txBody>
          <a:bodyPr wrap="none" rtlCol="0">
            <a:spAutoFit/>
          </a:bodyPr>
          <a:lstStyle/>
          <a:p>
            <a:r>
              <a:rPr lang="en-US" sz="1050" dirty="0">
                <a:highlight>
                  <a:srgbClr val="00FF00"/>
                </a:highlight>
              </a:rPr>
              <a:t>PROOF of SPACE-TIME</a:t>
            </a:r>
          </a:p>
        </p:txBody>
      </p:sp>
      <p:pic>
        <p:nvPicPr>
          <p:cNvPr id="103" name="Picture 314" descr="rgfiahjg[1]">
            <a:extLst>
              <a:ext uri="{FF2B5EF4-FFF2-40B4-BE49-F238E27FC236}">
                <a16:creationId xmlns:a16="http://schemas.microsoft.com/office/drawing/2014/main" id="{FAD19E99-EA99-452B-8E22-3AF46FFE9854}"/>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914250" y="783317"/>
            <a:ext cx="172641" cy="205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161" descr="ANd9GcQTvaDnC5PecRtWptpQ4kNwHvylBZtQ5KFpN3z-X3J9K_Ek2rbU">
            <a:extLst>
              <a:ext uri="{FF2B5EF4-FFF2-40B4-BE49-F238E27FC236}">
                <a16:creationId xmlns:a16="http://schemas.microsoft.com/office/drawing/2014/main" id="{A983C34E-6D69-4E4D-8B56-C54E6A17FE21}"/>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6572955" y="2608673"/>
            <a:ext cx="347630" cy="274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161" descr="ANd9GcQTvaDnC5PecRtWptpQ4kNwHvylBZtQ5KFpN3z-X3J9K_Ek2rbU">
            <a:extLst>
              <a:ext uri="{FF2B5EF4-FFF2-40B4-BE49-F238E27FC236}">
                <a16:creationId xmlns:a16="http://schemas.microsoft.com/office/drawing/2014/main" id="{EB2A7B52-C765-4A84-9A4A-BCE3B2F4BCCF}"/>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815348" y="2628112"/>
            <a:ext cx="347630" cy="274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88">
            <a:extLst>
              <a:ext uri="{FF2B5EF4-FFF2-40B4-BE49-F238E27FC236}">
                <a16:creationId xmlns:a16="http://schemas.microsoft.com/office/drawing/2014/main" id="{C296B556-797E-44F0-82F1-7F6EB0FD3C68}"/>
              </a:ext>
            </a:extLst>
          </p:cNvPr>
          <p:cNvSpPr txBox="1">
            <a:spLocks noChangeArrowheads="1"/>
          </p:cNvSpPr>
          <p:nvPr/>
        </p:nvSpPr>
        <p:spPr bwMode="auto">
          <a:xfrm>
            <a:off x="4033229" y="835968"/>
            <a:ext cx="153920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900" dirty="0">
                <a:solidFill>
                  <a:srgbClr val="66FF33"/>
                </a:solidFill>
                <a:latin typeface="Calibri" panose="020F0502020204030204" pitchFamily="34" charset="0"/>
              </a:rPr>
              <a:t>MICRO                         MACRO</a:t>
            </a:r>
          </a:p>
        </p:txBody>
      </p:sp>
      <p:sp>
        <p:nvSpPr>
          <p:cNvPr id="13" name="TextBox 12">
            <a:extLst>
              <a:ext uri="{FF2B5EF4-FFF2-40B4-BE49-F238E27FC236}">
                <a16:creationId xmlns:a16="http://schemas.microsoft.com/office/drawing/2014/main" id="{C52782BD-53D6-47BA-AA16-971242646CCE}"/>
              </a:ext>
            </a:extLst>
          </p:cNvPr>
          <p:cNvSpPr txBox="1"/>
          <p:nvPr/>
        </p:nvSpPr>
        <p:spPr>
          <a:xfrm>
            <a:off x="7635359" y="5604034"/>
            <a:ext cx="651140" cy="553998"/>
          </a:xfrm>
          <a:prstGeom prst="rect">
            <a:avLst/>
          </a:prstGeom>
          <a:noFill/>
        </p:spPr>
        <p:txBody>
          <a:bodyPr wrap="none" rtlCol="0">
            <a:spAutoFit/>
          </a:bodyPr>
          <a:lstStyle/>
          <a:p>
            <a:r>
              <a:rPr lang="en-US" sz="1000" dirty="0">
                <a:solidFill>
                  <a:srgbClr val="66FF33"/>
                </a:solidFill>
              </a:rPr>
              <a:t>300 +</a:t>
            </a:r>
          </a:p>
          <a:p>
            <a:r>
              <a:rPr lang="en-US" sz="1000" dirty="0">
                <a:solidFill>
                  <a:srgbClr val="66FF33"/>
                </a:solidFill>
              </a:rPr>
              <a:t>Message</a:t>
            </a:r>
          </a:p>
          <a:p>
            <a:r>
              <a:rPr lang="en-US" sz="1000" dirty="0">
                <a:solidFill>
                  <a:srgbClr val="66FF33"/>
                </a:solidFill>
              </a:rPr>
              <a:t>Sets</a:t>
            </a:r>
          </a:p>
        </p:txBody>
      </p:sp>
      <p:pic>
        <p:nvPicPr>
          <p:cNvPr id="109" name="Picture 77" descr="JKUTI1Ps_normal">
            <a:extLst>
              <a:ext uri="{FF2B5EF4-FFF2-40B4-BE49-F238E27FC236}">
                <a16:creationId xmlns:a16="http://schemas.microsoft.com/office/drawing/2014/main" id="{F5987694-D4F2-400B-8748-F73215419A2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53117" y="2418703"/>
            <a:ext cx="351626" cy="317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Picture 314" descr="rgfiahjg[1]">
            <a:extLst>
              <a:ext uri="{FF2B5EF4-FFF2-40B4-BE49-F238E27FC236}">
                <a16:creationId xmlns:a16="http://schemas.microsoft.com/office/drawing/2014/main" id="{300DE766-B77D-42BA-A70F-7E9F1A6D6ED4}"/>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22368" y="3787819"/>
            <a:ext cx="172641" cy="205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0342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455583B-F31D-4799-9A0C-32E1B9C23319}"/>
              </a:ext>
            </a:extLst>
          </p:cNvPr>
          <p:cNvSpPr/>
          <p:nvPr/>
        </p:nvSpPr>
        <p:spPr bwMode="auto">
          <a:xfrm>
            <a:off x="19054" y="0"/>
            <a:ext cx="9105891" cy="6858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1D72BB1C-8155-4674-AB8F-9722FF21C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4" y="0"/>
            <a:ext cx="4521351" cy="307916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3" name="Picture 2" descr="A close up of a map&#10;&#10;Description automatically generated">
            <a:extLst>
              <a:ext uri="{FF2B5EF4-FFF2-40B4-BE49-F238E27FC236}">
                <a16:creationId xmlns:a16="http://schemas.microsoft.com/office/drawing/2014/main" id="{644A725E-1281-4584-B9DE-69295E159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9748" y="3319034"/>
            <a:ext cx="4565197" cy="3527363"/>
          </a:xfrm>
          <a:prstGeom prst="rect">
            <a:avLst/>
          </a:prstGeom>
        </p:spPr>
      </p:pic>
      <p:pic>
        <p:nvPicPr>
          <p:cNvPr id="1026" name="Picture 2">
            <a:extLst>
              <a:ext uri="{FF2B5EF4-FFF2-40B4-BE49-F238E27FC236}">
                <a16:creationId xmlns:a16="http://schemas.microsoft.com/office/drawing/2014/main" id="{6CEFF90E-95F5-458B-811F-1F70A1C667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4470598" y="1062814"/>
            <a:ext cx="2116027" cy="193772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NIST's new quantum method generates real random numbers ...">
            <a:extLst>
              <a:ext uri="{FF2B5EF4-FFF2-40B4-BE49-F238E27FC236}">
                <a16:creationId xmlns:a16="http://schemas.microsoft.com/office/drawing/2014/main" id="{A722BA20-90CF-4902-8F03-EA0B4BAEB5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4" y="3308508"/>
            <a:ext cx="4540694" cy="35378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CFA9B2-31CE-4B3F-8561-5FB56ECE649C}"/>
              </a:ext>
            </a:extLst>
          </p:cNvPr>
          <p:cNvSpPr txBox="1"/>
          <p:nvPr/>
        </p:nvSpPr>
        <p:spPr>
          <a:xfrm>
            <a:off x="-5449" y="4400942"/>
            <a:ext cx="1635384" cy="646331"/>
          </a:xfrm>
          <a:prstGeom prst="rect">
            <a:avLst/>
          </a:prstGeom>
          <a:noFill/>
        </p:spPr>
        <p:txBody>
          <a:bodyPr wrap="none" rtlCol="0">
            <a:spAutoFit/>
          </a:bodyPr>
          <a:lstStyle/>
          <a:p>
            <a:r>
              <a:rPr lang="en-US" dirty="0">
                <a:solidFill>
                  <a:schemeClr val="accent2"/>
                </a:solidFill>
                <a:latin typeface="+mj-lt"/>
              </a:rPr>
              <a:t>NIST QUANTUM </a:t>
            </a:r>
          </a:p>
          <a:p>
            <a:r>
              <a:rPr lang="en-US" dirty="0">
                <a:solidFill>
                  <a:schemeClr val="accent2"/>
                </a:solidFill>
                <a:latin typeface="+mj-lt"/>
              </a:rPr>
              <a:t>RANDOM NUMBER </a:t>
            </a:r>
          </a:p>
          <a:p>
            <a:r>
              <a:rPr lang="en-US" dirty="0">
                <a:solidFill>
                  <a:schemeClr val="accent2"/>
                </a:solidFill>
                <a:latin typeface="+mj-lt"/>
              </a:rPr>
              <a:t>BEACON</a:t>
            </a:r>
          </a:p>
        </p:txBody>
      </p:sp>
      <p:pic>
        <p:nvPicPr>
          <p:cNvPr id="1030" name="Picture 6" descr="(PDF) Post-Processing Free Spatio-Temporal Optical Random ...">
            <a:extLst>
              <a:ext uri="{FF2B5EF4-FFF2-40B4-BE49-F238E27FC236}">
                <a16:creationId xmlns:a16="http://schemas.microsoft.com/office/drawing/2014/main" id="{6ECA9528-CDEF-48CB-8326-593307FDEAD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67000" y="3818548"/>
            <a:ext cx="1228725" cy="122872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6E317C3-AE8F-458D-B91A-6CE68398DB0F}"/>
              </a:ext>
            </a:extLst>
          </p:cNvPr>
          <p:cNvSpPr txBox="1"/>
          <p:nvPr/>
        </p:nvSpPr>
        <p:spPr>
          <a:xfrm>
            <a:off x="1654440" y="3863743"/>
            <a:ext cx="1048685" cy="830997"/>
          </a:xfrm>
          <a:prstGeom prst="rect">
            <a:avLst/>
          </a:prstGeom>
          <a:noFill/>
        </p:spPr>
        <p:txBody>
          <a:bodyPr wrap="none" rtlCol="0">
            <a:spAutoFit/>
          </a:bodyPr>
          <a:lstStyle/>
          <a:p>
            <a:pPr algn="r"/>
            <a:r>
              <a:rPr lang="en-US" dirty="0">
                <a:solidFill>
                  <a:schemeClr val="accent2"/>
                </a:solidFill>
                <a:latin typeface="+mj-lt"/>
              </a:rPr>
              <a:t>FREE</a:t>
            </a:r>
            <a:br>
              <a:rPr lang="en-US" dirty="0">
                <a:solidFill>
                  <a:schemeClr val="accent2"/>
                </a:solidFill>
                <a:latin typeface="+mj-lt"/>
              </a:rPr>
            </a:br>
            <a:r>
              <a:rPr lang="en-US" dirty="0">
                <a:solidFill>
                  <a:schemeClr val="accent2"/>
                </a:solidFill>
                <a:latin typeface="+mj-lt"/>
              </a:rPr>
              <a:t>SPACE</a:t>
            </a:r>
            <a:br>
              <a:rPr lang="en-US" dirty="0">
                <a:solidFill>
                  <a:schemeClr val="accent2"/>
                </a:solidFill>
                <a:latin typeface="+mj-lt"/>
              </a:rPr>
            </a:br>
            <a:r>
              <a:rPr lang="en-US" dirty="0">
                <a:solidFill>
                  <a:schemeClr val="accent2"/>
                </a:solidFill>
                <a:latin typeface="+mj-lt"/>
              </a:rPr>
              <a:t>TEMPORAL</a:t>
            </a:r>
            <a:br>
              <a:rPr lang="en-US" dirty="0">
                <a:solidFill>
                  <a:schemeClr val="accent2"/>
                </a:solidFill>
                <a:latin typeface="+mj-lt"/>
              </a:rPr>
            </a:br>
            <a:r>
              <a:rPr lang="en-US" dirty="0">
                <a:solidFill>
                  <a:schemeClr val="accent2"/>
                </a:solidFill>
                <a:latin typeface="+mj-lt"/>
              </a:rPr>
              <a:t>OPTICAL</a:t>
            </a:r>
          </a:p>
        </p:txBody>
      </p:sp>
      <p:pic>
        <p:nvPicPr>
          <p:cNvPr id="1032" name="Picture 8">
            <a:extLst>
              <a:ext uri="{FF2B5EF4-FFF2-40B4-BE49-F238E27FC236}">
                <a16:creationId xmlns:a16="http://schemas.microsoft.com/office/drawing/2014/main" id="{01D131BB-1894-43DA-84AE-179938FF795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41324" y="1"/>
            <a:ext cx="2583622" cy="308969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35A4D9F-6524-4B00-A8B1-EC676BEFA9B3}"/>
              </a:ext>
            </a:extLst>
          </p:cNvPr>
          <p:cNvSpPr txBox="1"/>
          <p:nvPr/>
        </p:nvSpPr>
        <p:spPr>
          <a:xfrm>
            <a:off x="4511958" y="21323"/>
            <a:ext cx="2425251" cy="861774"/>
          </a:xfrm>
          <a:prstGeom prst="rect">
            <a:avLst/>
          </a:prstGeom>
          <a:noFill/>
        </p:spPr>
        <p:txBody>
          <a:bodyPr wrap="square" rtlCol="0">
            <a:spAutoFit/>
          </a:bodyPr>
          <a:lstStyle/>
          <a:p>
            <a:r>
              <a:rPr lang="en-US" sz="1400" dirty="0">
                <a:solidFill>
                  <a:schemeClr val="accent2"/>
                </a:solidFill>
              </a:rPr>
              <a:t>QUANTUM COMPUTING</a:t>
            </a:r>
            <a:br>
              <a:rPr lang="en-US" sz="1000" dirty="0">
                <a:solidFill>
                  <a:schemeClr val="accent2"/>
                </a:solidFill>
              </a:rPr>
            </a:br>
            <a:r>
              <a:rPr lang="en-US" sz="1000" dirty="0">
                <a:solidFill>
                  <a:schemeClr val="accent2"/>
                </a:solidFill>
              </a:rPr>
              <a:t>- </a:t>
            </a:r>
            <a:r>
              <a:rPr lang="en-US" dirty="0">
                <a:solidFill>
                  <a:schemeClr val="accent2"/>
                </a:solidFill>
              </a:rPr>
              <a:t>RESISTANT ? - BASED ?</a:t>
            </a:r>
          </a:p>
          <a:p>
            <a:r>
              <a:rPr lang="en-US" dirty="0">
                <a:solidFill>
                  <a:schemeClr val="accent2"/>
                </a:solidFill>
              </a:rPr>
              <a:t>THROUGH LENS OF SCOTUS </a:t>
            </a:r>
          </a:p>
          <a:p>
            <a:r>
              <a:rPr lang="en-US" dirty="0">
                <a:solidFill>
                  <a:schemeClr val="accent2"/>
                </a:solidFill>
              </a:rPr>
              <a:t>ALICE LOOKING GLASS RULING</a:t>
            </a:r>
          </a:p>
        </p:txBody>
      </p:sp>
      <p:sp>
        <p:nvSpPr>
          <p:cNvPr id="9" name="TextBox 8">
            <a:extLst>
              <a:ext uri="{FF2B5EF4-FFF2-40B4-BE49-F238E27FC236}">
                <a16:creationId xmlns:a16="http://schemas.microsoft.com/office/drawing/2014/main" id="{5B5C087A-C165-472E-AD42-0A154946FF3D}"/>
              </a:ext>
            </a:extLst>
          </p:cNvPr>
          <p:cNvSpPr txBox="1"/>
          <p:nvPr/>
        </p:nvSpPr>
        <p:spPr>
          <a:xfrm>
            <a:off x="42883" y="509799"/>
            <a:ext cx="1432572" cy="338554"/>
          </a:xfrm>
          <a:prstGeom prst="rect">
            <a:avLst/>
          </a:prstGeom>
          <a:noFill/>
        </p:spPr>
        <p:txBody>
          <a:bodyPr wrap="none" rtlCol="0">
            <a:spAutoFit/>
          </a:bodyPr>
          <a:lstStyle/>
          <a:p>
            <a:r>
              <a:rPr lang="en-US" sz="1600" dirty="0">
                <a:latin typeface="+mn-lt"/>
              </a:rPr>
              <a:t>PARTICLE ? </a:t>
            </a:r>
          </a:p>
        </p:txBody>
      </p:sp>
      <p:sp>
        <p:nvSpPr>
          <p:cNvPr id="16" name="TextBox 15">
            <a:extLst>
              <a:ext uri="{FF2B5EF4-FFF2-40B4-BE49-F238E27FC236}">
                <a16:creationId xmlns:a16="http://schemas.microsoft.com/office/drawing/2014/main" id="{04640CBC-E0DE-47C9-BDD8-0A1AB55B667C}"/>
              </a:ext>
            </a:extLst>
          </p:cNvPr>
          <p:cNvSpPr txBox="1"/>
          <p:nvPr/>
        </p:nvSpPr>
        <p:spPr>
          <a:xfrm>
            <a:off x="3540073" y="178700"/>
            <a:ext cx="1170756" cy="338554"/>
          </a:xfrm>
          <a:prstGeom prst="rect">
            <a:avLst/>
          </a:prstGeom>
          <a:noFill/>
        </p:spPr>
        <p:txBody>
          <a:bodyPr wrap="square">
            <a:spAutoFit/>
          </a:bodyPr>
          <a:lstStyle/>
          <a:p>
            <a:r>
              <a:rPr lang="en-US" sz="1600" dirty="0">
                <a:latin typeface="+mn-lt"/>
              </a:rPr>
              <a:t>WAVE ?</a:t>
            </a:r>
            <a:r>
              <a:rPr lang="en-US" sz="1200" dirty="0">
                <a:latin typeface="+mn-lt"/>
              </a:rPr>
              <a:t> </a:t>
            </a:r>
          </a:p>
        </p:txBody>
      </p:sp>
      <p:pic>
        <p:nvPicPr>
          <p:cNvPr id="17" name="Picture 16" descr="A close up of a newspaper&#10;&#10;Description automatically generated">
            <a:extLst>
              <a:ext uri="{FF2B5EF4-FFF2-40B4-BE49-F238E27FC236}">
                <a16:creationId xmlns:a16="http://schemas.microsoft.com/office/drawing/2014/main" id="{D624F8AB-7E2B-49C6-8559-96F01A2A444D}"/>
              </a:ext>
            </a:extLst>
          </p:cNvPr>
          <p:cNvPicPr>
            <a:picLocks noChangeAspect="1"/>
          </p:cNvPicPr>
          <p:nvPr/>
        </p:nvPicPr>
        <p:blipFill rotWithShape="1">
          <a:blip r:embed="rId9">
            <a:extLst>
              <a:ext uri="{28A0092B-C50C-407E-A947-70E740481C1C}">
                <a14:useLocalDpi xmlns:a14="http://schemas.microsoft.com/office/drawing/2010/main" val="0"/>
              </a:ext>
            </a:extLst>
          </a:blip>
          <a:srcRect r="63538" b="88889"/>
          <a:stretch/>
        </p:blipFill>
        <p:spPr>
          <a:xfrm>
            <a:off x="6541323" y="0"/>
            <a:ext cx="2602677" cy="562246"/>
          </a:xfrm>
          <a:prstGeom prst="rect">
            <a:avLst/>
          </a:prstGeom>
        </p:spPr>
      </p:pic>
      <p:sp>
        <p:nvSpPr>
          <p:cNvPr id="11" name="TextBox 10">
            <a:extLst>
              <a:ext uri="{FF2B5EF4-FFF2-40B4-BE49-F238E27FC236}">
                <a16:creationId xmlns:a16="http://schemas.microsoft.com/office/drawing/2014/main" id="{E19BF748-3DB6-4247-9095-0C0DCDBC82FF}"/>
              </a:ext>
            </a:extLst>
          </p:cNvPr>
          <p:cNvSpPr txBox="1"/>
          <p:nvPr/>
        </p:nvSpPr>
        <p:spPr>
          <a:xfrm>
            <a:off x="-45157" y="3055737"/>
            <a:ext cx="9125960" cy="307777"/>
          </a:xfrm>
          <a:prstGeom prst="rect">
            <a:avLst/>
          </a:prstGeom>
          <a:noFill/>
        </p:spPr>
        <p:txBody>
          <a:bodyPr wrap="none" rtlCol="0">
            <a:spAutoFit/>
          </a:bodyPr>
          <a:lstStyle/>
          <a:p>
            <a:r>
              <a:rPr lang="en-US" sz="1400" dirty="0">
                <a:latin typeface="+mj-lt"/>
              </a:rPr>
              <a:t>SCOTUS ALICE RULING: “Claims may not direct towards abstract ideas” / Physical = opposite of abstract</a:t>
            </a:r>
          </a:p>
        </p:txBody>
      </p:sp>
      <p:pic>
        <p:nvPicPr>
          <p:cNvPr id="19" name="Picture 100" descr="SEARCH">
            <a:extLst>
              <a:ext uri="{FF2B5EF4-FFF2-40B4-BE49-F238E27FC236}">
                <a16:creationId xmlns:a16="http://schemas.microsoft.com/office/drawing/2014/main" id="{A7FB6369-9DB9-40B0-AB82-64253B5D9F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5828" y="5889789"/>
            <a:ext cx="926428" cy="92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A630D2A7-44B6-486F-900E-59292EB7A23E}"/>
              </a:ext>
            </a:extLst>
          </p:cNvPr>
          <p:cNvSpPr txBox="1"/>
          <p:nvPr/>
        </p:nvSpPr>
        <p:spPr>
          <a:xfrm>
            <a:off x="2895600" y="5368084"/>
            <a:ext cx="1204176" cy="553998"/>
          </a:xfrm>
          <a:prstGeom prst="rect">
            <a:avLst/>
          </a:prstGeom>
          <a:noFill/>
        </p:spPr>
        <p:txBody>
          <a:bodyPr wrap="none" rtlCol="0">
            <a:spAutoFit/>
          </a:bodyPr>
          <a:lstStyle/>
          <a:p>
            <a:pPr algn="ctr"/>
            <a:r>
              <a:rPr lang="en-US" sz="1000" dirty="0">
                <a:solidFill>
                  <a:schemeClr val="accent2"/>
                </a:solidFill>
              </a:rPr>
              <a:t>METRICS / METERS</a:t>
            </a:r>
          </a:p>
          <a:p>
            <a:pPr algn="ctr"/>
            <a:r>
              <a:rPr lang="en-US" sz="1000" dirty="0">
                <a:solidFill>
                  <a:schemeClr val="accent2"/>
                </a:solidFill>
              </a:rPr>
              <a:t>Stochastic </a:t>
            </a:r>
          </a:p>
          <a:p>
            <a:pPr algn="ctr"/>
            <a:r>
              <a:rPr lang="en-US" sz="1000" dirty="0">
                <a:solidFill>
                  <a:schemeClr val="accent2"/>
                </a:solidFill>
              </a:rPr>
              <a:t>Harmonization</a:t>
            </a:r>
          </a:p>
        </p:txBody>
      </p:sp>
      <p:pic>
        <p:nvPicPr>
          <p:cNvPr id="1036" name="Picture 12" descr="Selectors Homework">
            <a:extLst>
              <a:ext uri="{FF2B5EF4-FFF2-40B4-BE49-F238E27FC236}">
                <a16:creationId xmlns:a16="http://schemas.microsoft.com/office/drawing/2014/main" id="{55E9A374-14BA-4D2F-91BB-00028B88669E}"/>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50633"/>
          <a:stretch/>
        </p:blipFill>
        <p:spPr bwMode="auto">
          <a:xfrm>
            <a:off x="6569100" y="2362200"/>
            <a:ext cx="607429" cy="7274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electors Homework">
            <a:extLst>
              <a:ext uri="{FF2B5EF4-FFF2-40B4-BE49-F238E27FC236}">
                <a16:creationId xmlns:a16="http://schemas.microsoft.com/office/drawing/2014/main" id="{FD133D27-1CF6-49BD-AF5F-2C4775DE265A}"/>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50000"/>
          <a:stretch/>
        </p:blipFill>
        <p:spPr bwMode="auto">
          <a:xfrm flipH="1">
            <a:off x="8596557" y="2499140"/>
            <a:ext cx="499410" cy="5905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CC61167-D6F0-4A45-999E-410178F43C4A}"/>
              </a:ext>
            </a:extLst>
          </p:cNvPr>
          <p:cNvSpPr txBox="1"/>
          <p:nvPr/>
        </p:nvSpPr>
        <p:spPr>
          <a:xfrm>
            <a:off x="7368813" y="2789876"/>
            <a:ext cx="947695" cy="246221"/>
          </a:xfrm>
          <a:prstGeom prst="rect">
            <a:avLst/>
          </a:prstGeom>
          <a:noFill/>
        </p:spPr>
        <p:txBody>
          <a:bodyPr wrap="none" rtlCol="0">
            <a:spAutoFit/>
          </a:bodyPr>
          <a:lstStyle/>
          <a:p>
            <a:r>
              <a:rPr lang="en-US" sz="1000" dirty="0"/>
              <a:t>Batter’s Boxes</a:t>
            </a:r>
          </a:p>
        </p:txBody>
      </p:sp>
      <p:pic>
        <p:nvPicPr>
          <p:cNvPr id="26" name="Picture 129" descr="MC900133529[1]">
            <a:extLst>
              <a:ext uri="{FF2B5EF4-FFF2-40B4-BE49-F238E27FC236}">
                <a16:creationId xmlns:a16="http://schemas.microsoft.com/office/drawing/2014/main" id="{CF5D1F62-BEF7-4E34-95C8-1C66C700BAC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50552" y="537988"/>
            <a:ext cx="3222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29" descr="MC900133529[1]">
            <a:extLst>
              <a:ext uri="{FF2B5EF4-FFF2-40B4-BE49-F238E27FC236}">
                <a16:creationId xmlns:a16="http://schemas.microsoft.com/office/drawing/2014/main" id="{C2731FE8-491D-4C61-A3F4-93CA341155B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6996" y="549719"/>
            <a:ext cx="3222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23" descr="rgfiahjg[1]">
            <a:extLst>
              <a:ext uri="{FF2B5EF4-FFF2-40B4-BE49-F238E27FC236}">
                <a16:creationId xmlns:a16="http://schemas.microsoft.com/office/drawing/2014/main" id="{86AD817D-F5A9-4C99-95D7-78CCE078148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16508" y="2093869"/>
            <a:ext cx="222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366" descr="rgfiahjg[1]">
            <a:extLst>
              <a:ext uri="{FF2B5EF4-FFF2-40B4-BE49-F238E27FC236}">
                <a16:creationId xmlns:a16="http://schemas.microsoft.com/office/drawing/2014/main" id="{B9602840-963B-4605-81B0-A22695BC6491}"/>
              </a:ext>
            </a:extLst>
          </p:cNvPr>
          <p:cNvPicPr>
            <a:picLocks noChangeAspect="1" noChangeArrowheads="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7053498" y="2093869"/>
            <a:ext cx="246062"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7781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BA6509E-8D01-9B6F-77B7-7EE20E6DB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86"/>
            <a:ext cx="9144000" cy="6555154"/>
          </a:xfrm>
          <a:prstGeom prst="rect">
            <a:avLst/>
          </a:prstGeom>
        </p:spPr>
      </p:pic>
      <p:pic>
        <p:nvPicPr>
          <p:cNvPr id="1026" name="Picture 2" descr="Hopf Fibration of the Three-Sphere - Wolfram Demonstrations Project">
            <a:extLst>
              <a:ext uri="{FF2B5EF4-FFF2-40B4-BE49-F238E27FC236}">
                <a16:creationId xmlns:a16="http://schemas.microsoft.com/office/drawing/2014/main" id="{37AD3444-3AC9-AE86-E745-B69B100727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3048000"/>
            <a:ext cx="1620583" cy="1448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pf Fibration - YouTube">
            <a:extLst>
              <a:ext uri="{FF2B5EF4-FFF2-40B4-BE49-F238E27FC236}">
                <a16:creationId xmlns:a16="http://schemas.microsoft.com/office/drawing/2014/main" id="{FFC8B614-42AE-4F8E-D019-3E1460ABAE6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4383" y="615043"/>
            <a:ext cx="16256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raphics - How we can draw the Hopf fibration - TeX - LaTeX Stack Exchange">
            <a:extLst>
              <a:ext uri="{FF2B5EF4-FFF2-40B4-BE49-F238E27FC236}">
                <a16:creationId xmlns:a16="http://schemas.microsoft.com/office/drawing/2014/main" id="{E17D9F04-5100-D10B-81C6-13AF713E82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685800"/>
            <a:ext cx="1651000" cy="1437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323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D5AE-67D7-0117-5EDF-B5FBEB7D1D7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01D44C4-D05A-FF7E-CE4F-CEE5D9DCC96D}"/>
              </a:ext>
            </a:extLst>
          </p:cNvPr>
          <p:cNvSpPr/>
          <p:nvPr/>
        </p:nvSpPr>
        <p:spPr bwMode="auto">
          <a:xfrm>
            <a:off x="-45028" y="0"/>
            <a:ext cx="9168246" cy="6858000"/>
          </a:xfrm>
          <a:prstGeom prst="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5" name="Picture 4" descr="A collage of images of people and text&#10;&#10;Description automatically generated">
            <a:extLst>
              <a:ext uri="{FF2B5EF4-FFF2-40B4-BE49-F238E27FC236}">
                <a16:creationId xmlns:a16="http://schemas.microsoft.com/office/drawing/2014/main" id="{6FB527E2-BC13-17AD-AA74-4AAAE77A78DD}"/>
              </a:ext>
            </a:extLst>
          </p:cNvPr>
          <p:cNvPicPr>
            <a:picLocks noChangeAspect="1"/>
          </p:cNvPicPr>
          <p:nvPr/>
        </p:nvPicPr>
        <p:blipFill>
          <a:blip r:embed="rId2">
            <a:extLst>
              <a:ext uri="{28A0092B-C50C-407E-A947-70E740481C1C}">
                <a14:useLocalDpi xmlns:a14="http://schemas.microsoft.com/office/drawing/2010/main" val="0"/>
              </a:ext>
            </a:extLst>
          </a:blip>
          <a:srcRect l="68333"/>
          <a:stretch/>
        </p:blipFill>
        <p:spPr>
          <a:xfrm>
            <a:off x="6248400" y="0"/>
            <a:ext cx="2895600" cy="6858000"/>
          </a:xfrm>
          <a:prstGeom prst="rect">
            <a:avLst/>
          </a:prstGeom>
        </p:spPr>
      </p:pic>
      <p:pic>
        <p:nvPicPr>
          <p:cNvPr id="2" name="Picture 1" descr="A collage of images of people and text&#10;&#10;Description automatically generated">
            <a:extLst>
              <a:ext uri="{FF2B5EF4-FFF2-40B4-BE49-F238E27FC236}">
                <a16:creationId xmlns:a16="http://schemas.microsoft.com/office/drawing/2014/main" id="{AB2400D7-1074-9C14-8DBB-405F7C105B64}"/>
              </a:ext>
            </a:extLst>
          </p:cNvPr>
          <p:cNvPicPr>
            <a:picLocks noChangeAspect="1"/>
          </p:cNvPicPr>
          <p:nvPr/>
        </p:nvPicPr>
        <p:blipFill>
          <a:blip r:embed="rId2">
            <a:extLst>
              <a:ext uri="{28A0092B-C50C-407E-A947-70E740481C1C}">
                <a14:useLocalDpi xmlns:a14="http://schemas.microsoft.com/office/drawing/2010/main" val="0"/>
              </a:ext>
            </a:extLst>
          </a:blip>
          <a:srcRect t="49499" r="30833" b="25235"/>
          <a:stretch/>
        </p:blipFill>
        <p:spPr>
          <a:xfrm>
            <a:off x="-41564" y="0"/>
            <a:ext cx="6324600" cy="2438400"/>
          </a:xfrm>
          <a:prstGeom prst="rect">
            <a:avLst/>
          </a:prstGeom>
        </p:spPr>
      </p:pic>
      <p:sp>
        <p:nvSpPr>
          <p:cNvPr id="3" name="TextBox 2">
            <a:extLst>
              <a:ext uri="{FF2B5EF4-FFF2-40B4-BE49-F238E27FC236}">
                <a16:creationId xmlns:a16="http://schemas.microsoft.com/office/drawing/2014/main" id="{E186C0BC-708B-5AC7-1587-10888F4F96CE}"/>
              </a:ext>
            </a:extLst>
          </p:cNvPr>
          <p:cNvSpPr txBox="1"/>
          <p:nvPr/>
        </p:nvSpPr>
        <p:spPr>
          <a:xfrm>
            <a:off x="-10391" y="2466109"/>
            <a:ext cx="6300764" cy="830997"/>
          </a:xfrm>
          <a:prstGeom prst="rect">
            <a:avLst/>
          </a:prstGeom>
          <a:noFill/>
        </p:spPr>
        <p:txBody>
          <a:bodyPr wrap="none" rtlCol="0">
            <a:spAutoFit/>
          </a:bodyPr>
          <a:lstStyle/>
          <a:p>
            <a:r>
              <a:rPr lang="en-US" sz="2400" dirty="0">
                <a:latin typeface="+mj-lt"/>
              </a:rPr>
              <a:t>SCOTUS Alice in Wonderland Ruling 2014</a:t>
            </a:r>
          </a:p>
          <a:p>
            <a:r>
              <a:rPr lang="en-US" sz="2400" dirty="0">
                <a:highlight>
                  <a:srgbClr val="FFFF00"/>
                </a:highlight>
                <a:latin typeface="+mj-lt"/>
              </a:rPr>
              <a:t>ABSTRACTIONS</a:t>
            </a:r>
            <a:r>
              <a:rPr lang="en-US" sz="2400" dirty="0">
                <a:latin typeface="+mj-lt"/>
              </a:rPr>
              <a:t> </a:t>
            </a:r>
            <a:r>
              <a:rPr lang="en-US" sz="2400" dirty="0">
                <a:highlight>
                  <a:srgbClr val="FFFF00"/>
                </a:highlight>
                <a:latin typeface="+mj-lt"/>
              </a:rPr>
              <a:t>MAY NOT BE CLAIMED</a:t>
            </a:r>
            <a:r>
              <a:rPr lang="en-US" sz="2400" dirty="0">
                <a:latin typeface="+mj-lt"/>
              </a:rPr>
              <a:t>:</a:t>
            </a:r>
          </a:p>
        </p:txBody>
      </p:sp>
      <p:pic>
        <p:nvPicPr>
          <p:cNvPr id="6" name="Picture 5" descr="A screenshot of a computer game&#10;&#10;AI-generated content may be incorrect.">
            <a:extLst>
              <a:ext uri="{FF2B5EF4-FFF2-40B4-BE49-F238E27FC236}">
                <a16:creationId xmlns:a16="http://schemas.microsoft.com/office/drawing/2014/main" id="{4A108938-662B-3262-7FFF-514FEE1B3172}"/>
              </a:ext>
            </a:extLst>
          </p:cNvPr>
          <p:cNvPicPr>
            <a:picLocks noChangeAspect="1"/>
          </p:cNvPicPr>
          <p:nvPr/>
        </p:nvPicPr>
        <p:blipFill>
          <a:blip r:embed="rId3">
            <a:extLst>
              <a:ext uri="{28A0092B-C50C-407E-A947-70E740481C1C}">
                <a14:useLocalDpi xmlns:a14="http://schemas.microsoft.com/office/drawing/2010/main" val="0"/>
              </a:ext>
            </a:extLst>
          </a:blip>
          <a:srcRect r="56667"/>
          <a:stretch/>
        </p:blipFill>
        <p:spPr>
          <a:xfrm>
            <a:off x="2916382" y="3200400"/>
            <a:ext cx="3332018" cy="3657600"/>
          </a:xfrm>
          <a:prstGeom prst="rect">
            <a:avLst/>
          </a:prstGeom>
        </p:spPr>
      </p:pic>
      <p:pic>
        <p:nvPicPr>
          <p:cNvPr id="1026" name="Picture 2" descr="Explained-Chain-Abstraction-in-Blockchains">
            <a:extLst>
              <a:ext uri="{FF2B5EF4-FFF2-40B4-BE49-F238E27FC236}">
                <a16:creationId xmlns:a16="http://schemas.microsoft.com/office/drawing/2014/main" id="{E72BF35D-663D-54F5-6E21-21D62151671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208" t="-16" r="14700" b="75016"/>
          <a:stretch/>
        </p:blipFill>
        <p:spPr bwMode="auto">
          <a:xfrm>
            <a:off x="20782" y="3241965"/>
            <a:ext cx="2895600" cy="609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SaturnStormCube - a set of black squares">
            <a:extLst>
              <a:ext uri="{FF2B5EF4-FFF2-40B4-BE49-F238E27FC236}">
                <a16:creationId xmlns:a16="http://schemas.microsoft.com/office/drawing/2014/main" id="{B22101DB-CE51-2633-0D6B-515F027A56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4360" y="31172"/>
            <a:ext cx="1496522" cy="10356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7301F3E-ED1F-1981-A0FB-2B06D9A1DEA0}"/>
              </a:ext>
            </a:extLst>
          </p:cNvPr>
          <p:cNvSpPr txBox="1"/>
          <p:nvPr/>
        </p:nvSpPr>
        <p:spPr>
          <a:xfrm>
            <a:off x="4120517" y="642840"/>
            <a:ext cx="1112805" cy="430887"/>
          </a:xfrm>
          <a:prstGeom prst="rect">
            <a:avLst/>
          </a:prstGeom>
          <a:noFill/>
        </p:spPr>
        <p:txBody>
          <a:bodyPr wrap="square" rtlCol="0">
            <a:spAutoFit/>
          </a:bodyPr>
          <a:lstStyle/>
          <a:p>
            <a:r>
              <a:rPr lang="en-US" sz="1100" dirty="0">
                <a:highlight>
                  <a:srgbClr val="FFFF00"/>
                </a:highlight>
              </a:rPr>
              <a:t>CUBE = SOURCE</a:t>
            </a:r>
            <a:br>
              <a:rPr lang="en-US" sz="1100" dirty="0">
                <a:highlight>
                  <a:srgbClr val="FFFF00"/>
                </a:highlight>
              </a:rPr>
            </a:br>
            <a:r>
              <a:rPr lang="en-US" sz="1100" dirty="0">
                <a:highlight>
                  <a:srgbClr val="FFFF00"/>
                </a:highlight>
              </a:rPr>
              <a:t>OF ALL FORM</a:t>
            </a:r>
          </a:p>
        </p:txBody>
      </p:sp>
      <p:sp>
        <p:nvSpPr>
          <p:cNvPr id="9" name="TextBox 8">
            <a:extLst>
              <a:ext uri="{FF2B5EF4-FFF2-40B4-BE49-F238E27FC236}">
                <a16:creationId xmlns:a16="http://schemas.microsoft.com/office/drawing/2014/main" id="{468A11EB-79A1-CAE1-8137-52B2F9637CAC}"/>
              </a:ext>
            </a:extLst>
          </p:cNvPr>
          <p:cNvSpPr txBox="1"/>
          <p:nvPr/>
        </p:nvSpPr>
        <p:spPr>
          <a:xfrm>
            <a:off x="4108942" y="-21641"/>
            <a:ext cx="1112805" cy="261610"/>
          </a:xfrm>
          <a:prstGeom prst="rect">
            <a:avLst/>
          </a:prstGeom>
          <a:noFill/>
        </p:spPr>
        <p:txBody>
          <a:bodyPr wrap="square" rtlCol="0">
            <a:spAutoFit/>
          </a:bodyPr>
          <a:lstStyle/>
          <a:p>
            <a:r>
              <a:rPr lang="en-US" sz="1100" dirty="0">
                <a:highlight>
                  <a:srgbClr val="FFFF00"/>
                </a:highlight>
              </a:rPr>
              <a:t>“BLOCKCHAIN”</a:t>
            </a:r>
          </a:p>
        </p:txBody>
      </p:sp>
      <p:sp>
        <p:nvSpPr>
          <p:cNvPr id="10" name="TextBox 9">
            <a:extLst>
              <a:ext uri="{FF2B5EF4-FFF2-40B4-BE49-F238E27FC236}">
                <a16:creationId xmlns:a16="http://schemas.microsoft.com/office/drawing/2014/main" id="{022E54B5-917D-5F1E-F9FD-3F302D408402}"/>
              </a:ext>
            </a:extLst>
          </p:cNvPr>
          <p:cNvSpPr txBox="1"/>
          <p:nvPr/>
        </p:nvSpPr>
        <p:spPr>
          <a:xfrm>
            <a:off x="-105391" y="3845496"/>
            <a:ext cx="3201389" cy="3046988"/>
          </a:xfrm>
          <a:prstGeom prst="rect">
            <a:avLst/>
          </a:prstGeom>
          <a:noFill/>
        </p:spPr>
        <p:txBody>
          <a:bodyPr wrap="none" rtlCol="0">
            <a:spAutoFit/>
          </a:bodyPr>
          <a:lstStyle/>
          <a:p>
            <a:r>
              <a:rPr lang="en-US" dirty="0"/>
              <a:t>The Net, Net of Money (Cryptocurrency) </a:t>
            </a:r>
          </a:p>
          <a:p>
            <a:r>
              <a:rPr lang="en-US" dirty="0"/>
              <a:t>Does not have / has no:</a:t>
            </a:r>
          </a:p>
          <a:p>
            <a:pPr marL="171450" indent="-171450">
              <a:buFontTx/>
              <a:buChar char="-"/>
            </a:pPr>
            <a:r>
              <a:rPr lang="en-US" dirty="0"/>
              <a:t>LAYERS i.e., seven layer internet model</a:t>
            </a:r>
          </a:p>
          <a:p>
            <a:pPr marL="171450" indent="-171450">
              <a:buFontTx/>
              <a:buChar char="-"/>
            </a:pPr>
            <a:r>
              <a:rPr lang="en-US" dirty="0"/>
              <a:t>BLOCKS on the BLOCKCHAIN </a:t>
            </a:r>
          </a:p>
          <a:p>
            <a:pPr marL="171450" indent="-171450">
              <a:buFontTx/>
              <a:buChar char="-"/>
            </a:pPr>
            <a:r>
              <a:rPr lang="en-US" dirty="0"/>
              <a:t>Blockchain data stored in a CUBE</a:t>
            </a:r>
          </a:p>
          <a:p>
            <a:pPr marL="171450" indent="-171450">
              <a:buFontTx/>
              <a:buChar char="-"/>
            </a:pPr>
            <a:r>
              <a:rPr lang="en-US" dirty="0"/>
              <a:t>- QUBIT (S) quantum two state system</a:t>
            </a:r>
          </a:p>
          <a:p>
            <a:pPr marL="171450" indent="-171450">
              <a:buFontTx/>
              <a:buChar char="-"/>
            </a:pPr>
            <a:r>
              <a:rPr lang="en-US" dirty="0"/>
              <a:t>- Packets i.e., Vinton Cerf’s “ode to a packet”</a:t>
            </a:r>
          </a:p>
          <a:p>
            <a:pPr marL="171450" indent="-171450">
              <a:buFontTx/>
              <a:buChar char="-"/>
            </a:pPr>
            <a:endParaRPr lang="en-US" dirty="0"/>
          </a:p>
          <a:p>
            <a:r>
              <a:rPr lang="en-US" dirty="0" err="1"/>
              <a:t>Lightchain</a:t>
            </a:r>
            <a:r>
              <a:rPr lang="en-US" dirty="0"/>
              <a:t> AI introduces Proof of Intelligence</a:t>
            </a:r>
          </a:p>
          <a:p>
            <a:r>
              <a:rPr lang="en-US" dirty="0"/>
              <a:t> (</a:t>
            </a:r>
            <a:r>
              <a:rPr lang="en-US" dirty="0" err="1"/>
              <a:t>PoI</a:t>
            </a:r>
            <a:r>
              <a:rPr lang="en-US" dirty="0"/>
              <a:t>), consensus mechanism designed to</a:t>
            </a:r>
          </a:p>
          <a:p>
            <a:r>
              <a:rPr lang="en-US" dirty="0"/>
              <a:t> reward nodes for performing AI computations</a:t>
            </a:r>
          </a:p>
          <a:p>
            <a:r>
              <a:rPr lang="en-US" dirty="0"/>
              <a:t>i.e., model training, inference, optimization...</a:t>
            </a:r>
          </a:p>
          <a:p>
            <a:endParaRPr lang="en-US" dirty="0"/>
          </a:p>
          <a:p>
            <a:r>
              <a:rPr lang="en-US" dirty="0"/>
              <a:t>All computing is essentially workflow logic</a:t>
            </a:r>
          </a:p>
          <a:p>
            <a:r>
              <a:rPr lang="en-US" dirty="0"/>
              <a:t>If, then, else then do {‘task”} </a:t>
            </a:r>
            <a:r>
              <a:rPr lang="en-US" dirty="0" err="1"/>
              <a:t>multicasted</a:t>
            </a:r>
            <a:r>
              <a:rPr lang="en-US" dirty="0"/>
              <a:t>, </a:t>
            </a:r>
          </a:p>
          <a:p>
            <a:r>
              <a:rPr lang="en-US" dirty="0"/>
              <a:t>Unicasted, </a:t>
            </a:r>
            <a:r>
              <a:rPr lang="en-US" dirty="0" err="1"/>
              <a:t>anycasted</a:t>
            </a:r>
            <a:r>
              <a:rPr lang="en-US" dirty="0"/>
              <a:t> / filtered over TCP / IP</a:t>
            </a:r>
          </a:p>
        </p:txBody>
      </p:sp>
      <p:sp>
        <p:nvSpPr>
          <p:cNvPr id="11" name="TextBox 10">
            <a:extLst>
              <a:ext uri="{FF2B5EF4-FFF2-40B4-BE49-F238E27FC236}">
                <a16:creationId xmlns:a16="http://schemas.microsoft.com/office/drawing/2014/main" id="{CD5B156D-FDEE-B15E-1D91-4AFDA70D0B69}"/>
              </a:ext>
            </a:extLst>
          </p:cNvPr>
          <p:cNvSpPr txBox="1"/>
          <p:nvPr/>
        </p:nvSpPr>
        <p:spPr>
          <a:xfrm>
            <a:off x="3933321" y="4191000"/>
            <a:ext cx="1289135" cy="430887"/>
          </a:xfrm>
          <a:prstGeom prst="rect">
            <a:avLst/>
          </a:prstGeom>
          <a:noFill/>
        </p:spPr>
        <p:txBody>
          <a:bodyPr wrap="none" rtlCol="0">
            <a:spAutoFit/>
          </a:bodyPr>
          <a:lstStyle/>
          <a:p>
            <a:r>
              <a:rPr lang="en-US" sz="1100" dirty="0">
                <a:highlight>
                  <a:srgbClr val="FFFF00"/>
                </a:highlight>
              </a:rPr>
              <a:t>QUBITS STORED </a:t>
            </a:r>
          </a:p>
          <a:p>
            <a:r>
              <a:rPr lang="en-US" sz="1100" dirty="0">
                <a:highlight>
                  <a:srgbClr val="FFFF00"/>
                </a:highlight>
              </a:rPr>
              <a:t>ON A BLOCKCHAIN</a:t>
            </a:r>
          </a:p>
        </p:txBody>
      </p:sp>
      <p:sp>
        <p:nvSpPr>
          <p:cNvPr id="12" name="TextBox 11">
            <a:extLst>
              <a:ext uri="{FF2B5EF4-FFF2-40B4-BE49-F238E27FC236}">
                <a16:creationId xmlns:a16="http://schemas.microsoft.com/office/drawing/2014/main" id="{503AE3DD-8B7B-FFD3-7908-F40F5E264259}"/>
              </a:ext>
            </a:extLst>
          </p:cNvPr>
          <p:cNvSpPr txBox="1"/>
          <p:nvPr/>
        </p:nvSpPr>
        <p:spPr>
          <a:xfrm>
            <a:off x="176119" y="5135443"/>
            <a:ext cx="2446504" cy="261610"/>
          </a:xfrm>
          <a:prstGeom prst="rect">
            <a:avLst/>
          </a:prstGeom>
          <a:noFill/>
        </p:spPr>
        <p:txBody>
          <a:bodyPr wrap="none" rtlCol="0">
            <a:spAutoFit/>
          </a:bodyPr>
          <a:lstStyle/>
          <a:p>
            <a:r>
              <a:rPr lang="en-US" sz="1100" dirty="0">
                <a:highlight>
                  <a:srgbClr val="FFFF00"/>
                </a:highlight>
              </a:rPr>
              <a:t>Nikola Tesla “All is wave form motion”</a:t>
            </a:r>
          </a:p>
        </p:txBody>
      </p:sp>
      <p:sp>
        <p:nvSpPr>
          <p:cNvPr id="13" name="TextBox 12">
            <a:extLst>
              <a:ext uri="{FF2B5EF4-FFF2-40B4-BE49-F238E27FC236}">
                <a16:creationId xmlns:a16="http://schemas.microsoft.com/office/drawing/2014/main" id="{5807AC37-39DF-E3CF-01FA-048A66012529}"/>
              </a:ext>
            </a:extLst>
          </p:cNvPr>
          <p:cNvSpPr txBox="1"/>
          <p:nvPr/>
        </p:nvSpPr>
        <p:spPr>
          <a:xfrm>
            <a:off x="-49187" y="6029213"/>
            <a:ext cx="2896947" cy="261610"/>
          </a:xfrm>
          <a:prstGeom prst="rect">
            <a:avLst/>
          </a:prstGeom>
          <a:noFill/>
        </p:spPr>
        <p:txBody>
          <a:bodyPr wrap="none" rtlCol="0">
            <a:spAutoFit/>
          </a:bodyPr>
          <a:lstStyle/>
          <a:p>
            <a:r>
              <a:rPr lang="en-US" sz="1100" dirty="0">
                <a:highlight>
                  <a:srgbClr val="FFFF00"/>
                </a:highlight>
              </a:rPr>
              <a:t>INTERNET, NET OF $$$ TRUTH = WAVE FORMS</a:t>
            </a:r>
          </a:p>
        </p:txBody>
      </p:sp>
    </p:spTree>
    <p:extLst>
      <p:ext uri="{BB962C8B-B14F-4D97-AF65-F5344CB8AC3E}">
        <p14:creationId xmlns:p14="http://schemas.microsoft.com/office/powerpoint/2010/main" val="387662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C8FAB20B-D467-47E4-811E-8738A54C6B9A}"/>
              </a:ext>
            </a:extLst>
          </p:cNvPr>
          <p:cNvSpPr/>
          <p:nvPr/>
        </p:nvSpPr>
        <p:spPr bwMode="auto">
          <a:xfrm>
            <a:off x="2129" y="76200"/>
            <a:ext cx="9141871" cy="685173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Calibri" panose="020F0502020204030204" pitchFamily="34" charset="0"/>
                <a:cs typeface="Arial" panose="020B0604020202020204" pitchFamily="34" charset="0"/>
              </a:rPr>
              <a:t>QUANTUM COMPUTING / HBC TIME – SPACE METER / METRICS</a:t>
            </a:r>
          </a:p>
        </p:txBody>
      </p:sp>
      <p:pic>
        <p:nvPicPr>
          <p:cNvPr id="2" name="Picture 4" descr="little_league_tournament">
            <a:extLst>
              <a:ext uri="{FF2B5EF4-FFF2-40B4-BE49-F238E27FC236}">
                <a16:creationId xmlns:a16="http://schemas.microsoft.com/office/drawing/2014/main" id="{8E02805E-5F93-4B6B-9AD2-4CBBB2D48D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33" t="41111"/>
          <a:stretch/>
        </p:blipFill>
        <p:spPr bwMode="auto">
          <a:xfrm>
            <a:off x="0" y="3124199"/>
            <a:ext cx="4267200" cy="373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https://upload.wikimedia.org/wikipedia/commons/thumb/5/53/Quantum_computer.svg/307px-Quantum_computer.svg.png">
            <a:extLst>
              <a:ext uri="{FF2B5EF4-FFF2-40B4-BE49-F238E27FC236}">
                <a16:creationId xmlns:a16="http://schemas.microsoft.com/office/drawing/2014/main" id="{8D1E5107-9673-4220-BEAF-AA5CAA7EC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199" y="3114199"/>
            <a:ext cx="2613164" cy="265572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 name="Picture 4" descr="https://upload.wikimedia.org/wikipedia/commons/thumb/f/f4/Bloch_Sphere.svg/220px-Bloch_Sphere.svg.png">
            <a:extLst>
              <a:ext uri="{FF2B5EF4-FFF2-40B4-BE49-F238E27FC236}">
                <a16:creationId xmlns:a16="http://schemas.microsoft.com/office/drawing/2014/main" id="{7FC654B4-6B58-46CB-9019-20C5972CCB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6887" y="3048000"/>
            <a:ext cx="2095500" cy="20594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BA46B4A-0FBA-49D6-8833-2BCA3092A67D}"/>
              </a:ext>
            </a:extLst>
          </p:cNvPr>
          <p:cNvSpPr/>
          <p:nvPr/>
        </p:nvSpPr>
        <p:spPr>
          <a:xfrm>
            <a:off x="4374414" y="4490142"/>
            <a:ext cx="1199367" cy="276999"/>
          </a:xfrm>
          <a:prstGeom prst="rect">
            <a:avLst/>
          </a:prstGeom>
        </p:spPr>
        <p:txBody>
          <a:bodyPr wrap="none">
            <a:spAutoFit/>
          </a:bodyPr>
          <a:lstStyle/>
          <a:p>
            <a:r>
              <a:rPr lang="en-US" b="0" dirty="0">
                <a:solidFill>
                  <a:srgbClr val="222222"/>
                </a:solidFill>
                <a:latin typeface="Arial" panose="020B0604020202020204" pitchFamily="34" charset="0"/>
              </a:rPr>
              <a:t>quantum gates</a:t>
            </a:r>
            <a:endParaRPr lang="en-US" dirty="0"/>
          </a:p>
        </p:txBody>
      </p:sp>
      <p:sp>
        <p:nvSpPr>
          <p:cNvPr id="8" name="Rectangle 7">
            <a:extLst>
              <a:ext uri="{FF2B5EF4-FFF2-40B4-BE49-F238E27FC236}">
                <a16:creationId xmlns:a16="http://schemas.microsoft.com/office/drawing/2014/main" id="{D55A052D-24D2-4960-9518-5C97AECCD6A9}"/>
              </a:ext>
            </a:extLst>
          </p:cNvPr>
          <p:cNvSpPr/>
          <p:nvPr/>
        </p:nvSpPr>
        <p:spPr>
          <a:xfrm>
            <a:off x="5552010" y="4322509"/>
            <a:ext cx="1404552" cy="461665"/>
          </a:xfrm>
          <a:prstGeom prst="rect">
            <a:avLst/>
          </a:prstGeom>
        </p:spPr>
        <p:txBody>
          <a:bodyPr wrap="none">
            <a:spAutoFit/>
          </a:bodyPr>
          <a:lstStyle/>
          <a:p>
            <a:r>
              <a:rPr lang="en-US" b="0" dirty="0">
                <a:solidFill>
                  <a:srgbClr val="222222"/>
                </a:solidFill>
                <a:latin typeface="Arial" panose="020B0604020202020204" pitchFamily="34" charset="0"/>
              </a:rPr>
              <a:t>qubits initialized </a:t>
            </a:r>
          </a:p>
          <a:p>
            <a:r>
              <a:rPr lang="en-US" b="0" dirty="0">
                <a:solidFill>
                  <a:srgbClr val="222222"/>
                </a:solidFill>
                <a:latin typeface="Arial" panose="020B0604020202020204" pitchFamily="34" charset="0"/>
              </a:rPr>
              <a:t>to arbitrary values</a:t>
            </a:r>
            <a:endParaRPr lang="en-US" dirty="0"/>
          </a:p>
        </p:txBody>
      </p:sp>
      <p:sp>
        <p:nvSpPr>
          <p:cNvPr id="9" name="Rectangle 8">
            <a:extLst>
              <a:ext uri="{FF2B5EF4-FFF2-40B4-BE49-F238E27FC236}">
                <a16:creationId xmlns:a16="http://schemas.microsoft.com/office/drawing/2014/main" id="{F247A830-8370-4C21-B99C-D717F31B65AE}"/>
              </a:ext>
            </a:extLst>
          </p:cNvPr>
          <p:cNvSpPr/>
          <p:nvPr/>
        </p:nvSpPr>
        <p:spPr>
          <a:xfrm>
            <a:off x="4397733" y="3651859"/>
            <a:ext cx="1298176" cy="276999"/>
          </a:xfrm>
          <a:prstGeom prst="rect">
            <a:avLst/>
          </a:prstGeom>
        </p:spPr>
        <p:txBody>
          <a:bodyPr wrap="none">
            <a:spAutoFit/>
          </a:bodyPr>
          <a:lstStyle/>
          <a:p>
            <a:r>
              <a:rPr lang="en-US" dirty="0"/>
              <a:t>universal gate set</a:t>
            </a:r>
          </a:p>
        </p:txBody>
      </p:sp>
      <p:sp>
        <p:nvSpPr>
          <p:cNvPr id="10" name="Rectangle 9">
            <a:extLst>
              <a:ext uri="{FF2B5EF4-FFF2-40B4-BE49-F238E27FC236}">
                <a16:creationId xmlns:a16="http://schemas.microsoft.com/office/drawing/2014/main" id="{445304F5-4DD8-4B7E-BA13-EFAC68587363}"/>
              </a:ext>
            </a:extLst>
          </p:cNvPr>
          <p:cNvSpPr/>
          <p:nvPr/>
        </p:nvSpPr>
        <p:spPr>
          <a:xfrm>
            <a:off x="4191000" y="2342385"/>
            <a:ext cx="4572000" cy="830997"/>
          </a:xfrm>
          <a:prstGeom prst="rect">
            <a:avLst/>
          </a:prstGeom>
        </p:spPr>
        <p:txBody>
          <a:bodyPr>
            <a:spAutoFit/>
          </a:bodyPr>
          <a:lstStyle/>
          <a:p>
            <a:r>
              <a:rPr lang="en-US" dirty="0"/>
              <a:t>Instead of each bit having two potential states — on or off — a quantum bit or qubit has three. It can be on, off, or both, and you only know which one it is once you look at it. How can you tell if a bit of data is correct if looking at it </a:t>
            </a:r>
            <a:r>
              <a:rPr lang="en-US" dirty="0">
                <a:highlight>
                  <a:srgbClr val="FFFF00"/>
                </a:highlight>
              </a:rPr>
              <a:t>might change its state?</a:t>
            </a:r>
          </a:p>
        </p:txBody>
      </p:sp>
      <p:sp>
        <p:nvSpPr>
          <p:cNvPr id="11" name="Rectangle 10">
            <a:extLst>
              <a:ext uri="{FF2B5EF4-FFF2-40B4-BE49-F238E27FC236}">
                <a16:creationId xmlns:a16="http://schemas.microsoft.com/office/drawing/2014/main" id="{D9618775-7F44-4B7E-8A8F-5D7CBAF1202B}"/>
              </a:ext>
            </a:extLst>
          </p:cNvPr>
          <p:cNvSpPr/>
          <p:nvPr/>
        </p:nvSpPr>
        <p:spPr>
          <a:xfrm>
            <a:off x="4181445" y="5640680"/>
            <a:ext cx="4463237" cy="646331"/>
          </a:xfrm>
          <a:prstGeom prst="rect">
            <a:avLst/>
          </a:prstGeom>
        </p:spPr>
        <p:txBody>
          <a:bodyPr wrap="square">
            <a:spAutoFit/>
          </a:bodyPr>
          <a:lstStyle/>
          <a:p>
            <a:r>
              <a:rPr lang="en-US" dirty="0"/>
              <a:t>silicon device movement is controlled through use of microwave pulses. As an electron spins up, a binary value of 1 is generated, when the electron spins down, a binary value of 0 is generated.</a:t>
            </a:r>
          </a:p>
        </p:txBody>
      </p:sp>
      <p:sp>
        <p:nvSpPr>
          <p:cNvPr id="12" name="TextBox 11">
            <a:extLst>
              <a:ext uri="{FF2B5EF4-FFF2-40B4-BE49-F238E27FC236}">
                <a16:creationId xmlns:a16="http://schemas.microsoft.com/office/drawing/2014/main" id="{1A0F2CD6-4D4C-4802-8B84-E27915B93A06}"/>
              </a:ext>
            </a:extLst>
          </p:cNvPr>
          <p:cNvSpPr txBox="1"/>
          <p:nvPr/>
        </p:nvSpPr>
        <p:spPr>
          <a:xfrm>
            <a:off x="6959641" y="5107464"/>
            <a:ext cx="2048959" cy="246221"/>
          </a:xfrm>
          <a:prstGeom prst="rect">
            <a:avLst/>
          </a:prstGeom>
          <a:noFill/>
        </p:spPr>
        <p:txBody>
          <a:bodyPr wrap="none" rtlCol="0">
            <a:spAutoFit/>
          </a:bodyPr>
          <a:lstStyle/>
          <a:p>
            <a:r>
              <a:rPr lang="en-US" sz="1000" dirty="0"/>
              <a:t>Microwave pulses like sonar ping…</a:t>
            </a:r>
          </a:p>
        </p:txBody>
      </p:sp>
      <p:sp>
        <p:nvSpPr>
          <p:cNvPr id="14" name="Rectangle 13">
            <a:extLst>
              <a:ext uri="{FF2B5EF4-FFF2-40B4-BE49-F238E27FC236}">
                <a16:creationId xmlns:a16="http://schemas.microsoft.com/office/drawing/2014/main" id="{EFF16EA6-1506-477B-913F-CD8F3F833BB3}"/>
              </a:ext>
            </a:extLst>
          </p:cNvPr>
          <p:cNvSpPr/>
          <p:nvPr/>
        </p:nvSpPr>
        <p:spPr>
          <a:xfrm>
            <a:off x="4221412" y="172623"/>
            <a:ext cx="4944456" cy="1384995"/>
          </a:xfrm>
          <a:prstGeom prst="rect">
            <a:avLst/>
          </a:prstGeom>
        </p:spPr>
        <p:txBody>
          <a:bodyPr wrap="square">
            <a:spAutoFit/>
          </a:bodyPr>
          <a:lstStyle/>
          <a:p>
            <a:r>
              <a:rPr lang="en-US" dirty="0"/>
              <a:t>In quantum computing, a qubit (or quantum bit (sometimes </a:t>
            </a:r>
            <a:r>
              <a:rPr lang="en-US" dirty="0" err="1"/>
              <a:t>qbit</a:t>
            </a:r>
            <a:r>
              <a:rPr lang="en-US" dirty="0"/>
              <a:t>) is a unit of quantum information—the quantum analogue of the classical binary bit. A qubit is a two-state quantum-mechanical system, such as the polarization of a single photon: the two states are vertical polarization and horizontal polarization.  In a classical system, a bit has be in one state or the other. Quantum mechanics allows a qubit to be in a superposition of both states at the same time, a fundamental quantum computing property</a:t>
            </a:r>
          </a:p>
        </p:txBody>
      </p:sp>
      <p:pic>
        <p:nvPicPr>
          <p:cNvPr id="15" name="Graphic 14">
            <a:extLst>
              <a:ext uri="{FF2B5EF4-FFF2-40B4-BE49-F238E27FC236}">
                <a16:creationId xmlns:a16="http://schemas.microsoft.com/office/drawing/2014/main" id="{21FE5927-D17C-4BC8-9251-3FF70A3E9B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04959" y="5327751"/>
            <a:ext cx="628650" cy="371475"/>
          </a:xfrm>
          <a:prstGeom prst="rect">
            <a:avLst/>
          </a:prstGeom>
        </p:spPr>
      </p:pic>
      <p:pic>
        <p:nvPicPr>
          <p:cNvPr id="16" name="Graphic 15">
            <a:extLst>
              <a:ext uri="{FF2B5EF4-FFF2-40B4-BE49-F238E27FC236}">
                <a16:creationId xmlns:a16="http://schemas.microsoft.com/office/drawing/2014/main" id="{B577BB2B-C7B7-4118-B689-5636427DD9EE}"/>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7607421" y="5353685"/>
            <a:ext cx="628650" cy="371475"/>
          </a:xfrm>
          <a:prstGeom prst="rect">
            <a:avLst/>
          </a:prstGeom>
        </p:spPr>
      </p:pic>
      <p:pic>
        <p:nvPicPr>
          <p:cNvPr id="17" name="Graphic 16">
            <a:extLst>
              <a:ext uri="{FF2B5EF4-FFF2-40B4-BE49-F238E27FC236}">
                <a16:creationId xmlns:a16="http://schemas.microsoft.com/office/drawing/2014/main" id="{4C82E108-DA67-4369-B118-D184585C7F42}"/>
              </a:ext>
            </a:extLst>
          </p:cNvPr>
          <p:cNvPicPr>
            <a:picLocks noChangeAspect="1"/>
          </p:cNvPicPr>
          <p:nvPr/>
        </p:nvPicPr>
        <p:blipFill>
          <a:blip r:embed="rId5">
            <a:extLst>
              <a:ext uri="{96DAC541-7B7A-43D3-8B79-37D633B846F1}">
                <asvg:svgBlip xmlns:asvg="http://schemas.microsoft.com/office/drawing/2016/SVG/main" r:embed="rId8"/>
              </a:ext>
            </a:extLst>
          </a:blip>
          <a:stretch>
            <a:fillRect/>
          </a:stretch>
        </p:blipFill>
        <p:spPr>
          <a:xfrm>
            <a:off x="8308010" y="5296813"/>
            <a:ext cx="628650" cy="371475"/>
          </a:xfrm>
          <a:prstGeom prst="rect">
            <a:avLst/>
          </a:prstGeom>
        </p:spPr>
      </p:pic>
      <p:sp>
        <p:nvSpPr>
          <p:cNvPr id="20" name="Rectangle 19">
            <a:extLst>
              <a:ext uri="{FF2B5EF4-FFF2-40B4-BE49-F238E27FC236}">
                <a16:creationId xmlns:a16="http://schemas.microsoft.com/office/drawing/2014/main" id="{5855BB85-771C-49EB-81EB-047945138573}"/>
              </a:ext>
            </a:extLst>
          </p:cNvPr>
          <p:cNvSpPr/>
          <p:nvPr/>
        </p:nvSpPr>
        <p:spPr>
          <a:xfrm>
            <a:off x="4458828" y="3290501"/>
            <a:ext cx="226344" cy="276999"/>
          </a:xfrm>
          <a:prstGeom prst="rect">
            <a:avLst/>
          </a:prstGeom>
        </p:spPr>
        <p:txBody>
          <a:bodyPr wrap="none">
            <a:spAutoFit/>
          </a:bodyPr>
          <a:lstStyle/>
          <a:p>
            <a:r>
              <a:rPr lang="en-US" dirty="0"/>
              <a:t>.</a:t>
            </a:r>
          </a:p>
        </p:txBody>
      </p:sp>
      <p:sp>
        <p:nvSpPr>
          <p:cNvPr id="21" name="TextBox 20">
            <a:extLst>
              <a:ext uri="{FF2B5EF4-FFF2-40B4-BE49-F238E27FC236}">
                <a16:creationId xmlns:a16="http://schemas.microsoft.com/office/drawing/2014/main" id="{6F910499-5DAE-4EE8-8CEA-679D135EFF4E}"/>
              </a:ext>
            </a:extLst>
          </p:cNvPr>
          <p:cNvSpPr txBox="1"/>
          <p:nvPr/>
        </p:nvSpPr>
        <p:spPr>
          <a:xfrm>
            <a:off x="7473551" y="4553341"/>
            <a:ext cx="1142172" cy="276999"/>
          </a:xfrm>
          <a:prstGeom prst="rect">
            <a:avLst/>
          </a:prstGeom>
          <a:noFill/>
        </p:spPr>
        <p:txBody>
          <a:bodyPr wrap="none" rtlCol="0">
            <a:spAutoFit/>
          </a:bodyPr>
          <a:lstStyle/>
          <a:p>
            <a:r>
              <a:rPr lang="en-US" dirty="0"/>
              <a:t>BLOCH SPHERE</a:t>
            </a:r>
          </a:p>
        </p:txBody>
      </p:sp>
      <p:sp>
        <p:nvSpPr>
          <p:cNvPr id="22" name="TextBox 21">
            <a:extLst>
              <a:ext uri="{FF2B5EF4-FFF2-40B4-BE49-F238E27FC236}">
                <a16:creationId xmlns:a16="http://schemas.microsoft.com/office/drawing/2014/main" id="{DC483693-39F7-4219-B5DA-A106AB287F02}"/>
              </a:ext>
            </a:extLst>
          </p:cNvPr>
          <p:cNvSpPr txBox="1"/>
          <p:nvPr/>
        </p:nvSpPr>
        <p:spPr>
          <a:xfrm>
            <a:off x="4203684" y="1525750"/>
            <a:ext cx="4033476" cy="553998"/>
          </a:xfrm>
          <a:prstGeom prst="rect">
            <a:avLst/>
          </a:prstGeom>
          <a:noFill/>
        </p:spPr>
        <p:txBody>
          <a:bodyPr wrap="none" rtlCol="0">
            <a:spAutoFit/>
          </a:bodyPr>
          <a:lstStyle/>
          <a:p>
            <a:r>
              <a:rPr lang="en-US" sz="1000" dirty="0"/>
              <a:t>US </a:t>
            </a:r>
            <a:r>
              <a:rPr lang="en-US" sz="1000" dirty="0" err="1"/>
              <a:t>Sct</a:t>
            </a:r>
            <a:r>
              <a:rPr lang="en-US" sz="1000" dirty="0"/>
              <a:t> Alice Corp Vs CLS Bank Physical memes</a:t>
            </a:r>
          </a:p>
          <a:p>
            <a:r>
              <a:rPr lang="en-US" sz="1000" dirty="0"/>
              <a:t>Linear sequential “Paul Revere” meme = horizontal polarization</a:t>
            </a:r>
          </a:p>
          <a:p>
            <a:r>
              <a:rPr lang="en-US" sz="1000" dirty="0"/>
              <a:t>Vertical polarization vectors from a known point 0 null Sonar Hop meme</a:t>
            </a:r>
          </a:p>
        </p:txBody>
      </p:sp>
      <p:pic>
        <p:nvPicPr>
          <p:cNvPr id="23" name="Picture 297" descr="default">
            <a:extLst>
              <a:ext uri="{FF2B5EF4-FFF2-40B4-BE49-F238E27FC236}">
                <a16:creationId xmlns:a16="http://schemas.microsoft.com/office/drawing/2014/main" id="{9778E44B-0C7B-4AC8-B0AD-3A4281108C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19970" y="2037025"/>
            <a:ext cx="277715" cy="34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91" descr="164017_1019270_wave_M">
            <a:extLst>
              <a:ext uri="{FF2B5EF4-FFF2-40B4-BE49-F238E27FC236}">
                <a16:creationId xmlns:a16="http://schemas.microsoft.com/office/drawing/2014/main" id="{DA33C03B-B2C6-4262-92D7-D6B98AB533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5172" y="2076848"/>
            <a:ext cx="833577" cy="24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27" descr="radar">
            <a:extLst>
              <a:ext uri="{FF2B5EF4-FFF2-40B4-BE49-F238E27FC236}">
                <a16:creationId xmlns:a16="http://schemas.microsoft.com/office/drawing/2014/main" id="{652F617C-4B01-493C-A130-2FDEB2D7683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53400" y="1504315"/>
            <a:ext cx="988471" cy="835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97" descr="default">
            <a:extLst>
              <a:ext uri="{FF2B5EF4-FFF2-40B4-BE49-F238E27FC236}">
                <a16:creationId xmlns:a16="http://schemas.microsoft.com/office/drawing/2014/main" id="{229919D5-88F9-465D-9677-60CC81CA48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69327" y="2016774"/>
            <a:ext cx="277715" cy="34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6">
            <a:extLst>
              <a:ext uri="{FF2B5EF4-FFF2-40B4-BE49-F238E27FC236}">
                <a16:creationId xmlns:a16="http://schemas.microsoft.com/office/drawing/2014/main" id="{6768F157-7CDA-4447-B4B7-18F31944F103}"/>
              </a:ext>
            </a:extLst>
          </p:cNvPr>
          <p:cNvSpPr/>
          <p:nvPr/>
        </p:nvSpPr>
        <p:spPr>
          <a:xfrm>
            <a:off x="4267199" y="6491639"/>
            <a:ext cx="4572000" cy="461665"/>
          </a:xfrm>
          <a:prstGeom prst="rect">
            <a:avLst/>
          </a:prstGeom>
        </p:spPr>
        <p:txBody>
          <a:bodyPr>
            <a:spAutoFit/>
          </a:bodyPr>
          <a:lstStyle/>
          <a:p>
            <a:r>
              <a:rPr lang="en-US" dirty="0" err="1"/>
              <a:t>Fock</a:t>
            </a:r>
            <a:r>
              <a:rPr lang="en-US" dirty="0"/>
              <a:t> state number state quantum state that is an element of a </a:t>
            </a:r>
          </a:p>
          <a:p>
            <a:r>
              <a:rPr lang="en-US" dirty="0" err="1"/>
              <a:t>Fock</a:t>
            </a:r>
            <a:r>
              <a:rPr lang="en-US" dirty="0"/>
              <a:t> space with a well-defined number of particles (or quanta).</a:t>
            </a:r>
          </a:p>
        </p:txBody>
      </p:sp>
      <p:sp>
        <p:nvSpPr>
          <p:cNvPr id="28" name="Rectangle 27">
            <a:extLst>
              <a:ext uri="{FF2B5EF4-FFF2-40B4-BE49-F238E27FC236}">
                <a16:creationId xmlns:a16="http://schemas.microsoft.com/office/drawing/2014/main" id="{985615C5-ABA4-465E-A7D4-4D6DCF60B443}"/>
              </a:ext>
            </a:extLst>
          </p:cNvPr>
          <p:cNvSpPr/>
          <p:nvPr/>
        </p:nvSpPr>
        <p:spPr>
          <a:xfrm>
            <a:off x="5846894" y="2040017"/>
            <a:ext cx="2307298" cy="276999"/>
          </a:xfrm>
          <a:prstGeom prst="rect">
            <a:avLst/>
          </a:prstGeom>
        </p:spPr>
        <p:txBody>
          <a:bodyPr wrap="none">
            <a:spAutoFit/>
          </a:bodyPr>
          <a:lstStyle/>
          <a:p>
            <a:r>
              <a:rPr lang="en-US" dirty="0"/>
              <a:t>particle representation / samples</a:t>
            </a:r>
          </a:p>
        </p:txBody>
      </p:sp>
      <p:pic>
        <p:nvPicPr>
          <p:cNvPr id="29" name="Picture 14" descr="MC900133529[1]">
            <a:extLst>
              <a:ext uri="{FF2B5EF4-FFF2-40B4-BE49-F238E27FC236}">
                <a16:creationId xmlns:a16="http://schemas.microsoft.com/office/drawing/2014/main" id="{AD3A435F-4AAF-462C-B8D0-50AF6E772BA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4946" y="2335755"/>
            <a:ext cx="563595" cy="41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56E1C396-CFEF-4E83-9EC0-864ED1056766}"/>
              </a:ext>
            </a:extLst>
          </p:cNvPr>
          <p:cNvSpPr txBox="1"/>
          <p:nvPr/>
        </p:nvSpPr>
        <p:spPr>
          <a:xfrm>
            <a:off x="8560366" y="2734172"/>
            <a:ext cx="638316" cy="553998"/>
          </a:xfrm>
          <a:prstGeom prst="rect">
            <a:avLst/>
          </a:prstGeom>
          <a:noFill/>
        </p:spPr>
        <p:txBody>
          <a:bodyPr wrap="none" rtlCol="0">
            <a:spAutoFit/>
          </a:bodyPr>
          <a:lstStyle/>
          <a:p>
            <a:r>
              <a:rPr lang="en-US" sz="1000" dirty="0">
                <a:solidFill>
                  <a:srgbClr val="008000"/>
                </a:solidFill>
              </a:rPr>
              <a:t>STATE</a:t>
            </a:r>
            <a:br>
              <a:rPr lang="en-US" sz="1000" dirty="0">
                <a:solidFill>
                  <a:srgbClr val="008000"/>
                </a:solidFill>
              </a:rPr>
            </a:br>
            <a:r>
              <a:rPr lang="en-US" sz="1000" dirty="0">
                <a:solidFill>
                  <a:srgbClr val="008000"/>
                </a:solidFill>
              </a:rPr>
              <a:t>CHANGE</a:t>
            </a:r>
            <a:br>
              <a:rPr lang="en-US" sz="1000" dirty="0">
                <a:solidFill>
                  <a:srgbClr val="008000"/>
                </a:solidFill>
              </a:rPr>
            </a:br>
            <a:r>
              <a:rPr lang="en-US" sz="1000" dirty="0">
                <a:solidFill>
                  <a:srgbClr val="008000"/>
                </a:solidFill>
              </a:rPr>
              <a:t>EVENT</a:t>
            </a:r>
          </a:p>
        </p:txBody>
      </p:sp>
      <p:pic>
        <p:nvPicPr>
          <p:cNvPr id="31" name="Picture 297" descr="default">
            <a:extLst>
              <a:ext uri="{FF2B5EF4-FFF2-40B4-BE49-F238E27FC236}">
                <a16:creationId xmlns:a16="http://schemas.microsoft.com/office/drawing/2014/main" id="{6A2563FF-097B-4B97-B957-6735D14A1C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45262" y="1525602"/>
            <a:ext cx="277715" cy="34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4" descr="MC900133529[1]">
            <a:extLst>
              <a:ext uri="{FF2B5EF4-FFF2-40B4-BE49-F238E27FC236}">
                <a16:creationId xmlns:a16="http://schemas.microsoft.com/office/drawing/2014/main" id="{D4351F9A-2AD8-46BF-99CA-8B6DA2A1E45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07816" y="3196200"/>
            <a:ext cx="563595" cy="41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3493C54B-5FCF-43CC-8465-5EF96CD93AD0}"/>
              </a:ext>
            </a:extLst>
          </p:cNvPr>
          <p:cNvSpPr txBox="1"/>
          <p:nvPr/>
        </p:nvSpPr>
        <p:spPr>
          <a:xfrm>
            <a:off x="5590673" y="3671277"/>
            <a:ext cx="1374094" cy="246221"/>
          </a:xfrm>
          <a:prstGeom prst="rect">
            <a:avLst/>
          </a:prstGeom>
          <a:noFill/>
        </p:spPr>
        <p:txBody>
          <a:bodyPr wrap="none" rtlCol="0">
            <a:spAutoFit/>
          </a:bodyPr>
          <a:lstStyle/>
          <a:p>
            <a:r>
              <a:rPr lang="en-US" sz="1000" dirty="0">
                <a:solidFill>
                  <a:srgbClr val="008000"/>
                </a:solidFill>
              </a:rPr>
              <a:t>STATE CHANGE EVENT</a:t>
            </a:r>
          </a:p>
        </p:txBody>
      </p:sp>
      <p:sp>
        <p:nvSpPr>
          <p:cNvPr id="35" name="Rectangle 34">
            <a:extLst>
              <a:ext uri="{FF2B5EF4-FFF2-40B4-BE49-F238E27FC236}">
                <a16:creationId xmlns:a16="http://schemas.microsoft.com/office/drawing/2014/main" id="{39B0CB94-24F1-4AD2-BD19-343CB7A43372}"/>
              </a:ext>
            </a:extLst>
          </p:cNvPr>
          <p:cNvSpPr/>
          <p:nvPr/>
        </p:nvSpPr>
        <p:spPr>
          <a:xfrm>
            <a:off x="4234743" y="17090"/>
            <a:ext cx="4572000" cy="276999"/>
          </a:xfrm>
          <a:prstGeom prst="rect">
            <a:avLst/>
          </a:prstGeom>
        </p:spPr>
        <p:txBody>
          <a:bodyPr>
            <a:spAutoFit/>
          </a:bodyPr>
          <a:lstStyle/>
          <a:p>
            <a:r>
              <a:rPr lang="en-US" dirty="0"/>
              <a:t>#</a:t>
            </a:r>
            <a:r>
              <a:rPr lang="en-US" dirty="0" err="1"/>
              <a:t>QuantumComputing</a:t>
            </a:r>
            <a:r>
              <a:rPr lang="en-US" dirty="0"/>
              <a:t> </a:t>
            </a:r>
            <a:r>
              <a:rPr lang="en-US" dirty="0" err="1"/>
              <a:t>USct</a:t>
            </a:r>
            <a:r>
              <a:rPr lang="en-US" dirty="0"/>
              <a:t> Alice Corp Vs CLS Bank compliant memes:</a:t>
            </a:r>
          </a:p>
        </p:txBody>
      </p:sp>
      <p:pic>
        <p:nvPicPr>
          <p:cNvPr id="37" name="Picture 36" descr="A picture containing object, clock&#10;&#10;Description generated with very high confidence">
            <a:extLst>
              <a:ext uri="{FF2B5EF4-FFF2-40B4-BE49-F238E27FC236}">
                <a16:creationId xmlns:a16="http://schemas.microsoft.com/office/drawing/2014/main" id="{3DA50DD3-4AB1-4F5C-85B8-17820A73C02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48444" y="6205537"/>
            <a:ext cx="3970317" cy="363957"/>
          </a:xfrm>
          <a:prstGeom prst="rect">
            <a:avLst/>
          </a:prstGeom>
        </p:spPr>
      </p:pic>
      <p:pic>
        <p:nvPicPr>
          <p:cNvPr id="39" name="Picture 38" descr="A screenshot of a cell phone&#10;&#10;Description generated with very high confidence">
            <a:extLst>
              <a:ext uri="{FF2B5EF4-FFF2-40B4-BE49-F238E27FC236}">
                <a16:creationId xmlns:a16="http://schemas.microsoft.com/office/drawing/2014/main" id="{09DF121B-C22F-4CA7-94B8-1665C6EC492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41504" y="6170724"/>
            <a:ext cx="800368" cy="747833"/>
          </a:xfrm>
          <a:prstGeom prst="rect">
            <a:avLst/>
          </a:prstGeom>
        </p:spPr>
      </p:pic>
      <p:pic>
        <p:nvPicPr>
          <p:cNvPr id="42" name="Picture 41">
            <a:extLst>
              <a:ext uri="{FF2B5EF4-FFF2-40B4-BE49-F238E27FC236}">
                <a16:creationId xmlns:a16="http://schemas.microsoft.com/office/drawing/2014/main" id="{BA9D9A03-88C9-432C-9798-3A5E37F9DD2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39377" y="5677403"/>
            <a:ext cx="803392" cy="523121"/>
          </a:xfrm>
          <a:prstGeom prst="rect">
            <a:avLst/>
          </a:prstGeom>
        </p:spPr>
      </p:pic>
      <p:pic>
        <p:nvPicPr>
          <p:cNvPr id="43" name="Picture 184" descr="vector_Logo_Typ_1">
            <a:extLst>
              <a:ext uri="{FF2B5EF4-FFF2-40B4-BE49-F238E27FC236}">
                <a16:creationId xmlns:a16="http://schemas.microsoft.com/office/drawing/2014/main" id="{F38773D9-B771-4F8A-8C60-E66EFF45836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153400" y="4123980"/>
            <a:ext cx="685801"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 descr="http://users.ece.utexas.edu/~patt/13f.306/Emails/Email_figs/clock.png">
            <a:extLst>
              <a:ext uri="{FF2B5EF4-FFF2-40B4-BE49-F238E27FC236}">
                <a16:creationId xmlns:a16="http://schemas.microsoft.com/office/drawing/2014/main" id="{B924B847-EEDD-4EF9-8D58-90F6126AD6BC}"/>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8603" b="30515"/>
          <a:stretch/>
        </p:blipFill>
        <p:spPr bwMode="auto">
          <a:xfrm>
            <a:off x="28661" y="2382737"/>
            <a:ext cx="4231348" cy="726462"/>
          </a:xfrm>
          <a:prstGeom prst="rect">
            <a:avLst/>
          </a:prstGeom>
          <a:noFill/>
          <a:ln w="12700">
            <a:solidFill>
              <a:srgbClr val="002060"/>
            </a:solidFill>
          </a:ln>
          <a:extLst>
            <a:ext uri="{909E8E84-426E-40DD-AFC4-6F175D3DCCD1}">
              <a14:hiddenFill xmlns:a14="http://schemas.microsoft.com/office/drawing/2010/main">
                <a:solidFill>
                  <a:srgbClr val="FFFFFF"/>
                </a:solidFill>
              </a14:hiddenFill>
            </a:ext>
          </a:extLst>
        </p:spPr>
      </p:pic>
      <p:pic>
        <p:nvPicPr>
          <p:cNvPr id="38" name="Picture 4" descr="j0286851">
            <a:extLst>
              <a:ext uri="{FF2B5EF4-FFF2-40B4-BE49-F238E27FC236}">
                <a16:creationId xmlns:a16="http://schemas.microsoft.com/office/drawing/2014/main" id="{84DBD69B-8A38-4278-AB6E-02DF2482A9B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66754" y="2436560"/>
            <a:ext cx="449209" cy="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9">
            <a:extLst>
              <a:ext uri="{FF2B5EF4-FFF2-40B4-BE49-F238E27FC236}">
                <a16:creationId xmlns:a16="http://schemas.microsoft.com/office/drawing/2014/main" id="{AC45FCA8-7F6F-47EC-B7D2-1271174DA24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t="15754" b="14282"/>
          <a:stretch/>
        </p:blipFill>
        <p:spPr>
          <a:xfrm>
            <a:off x="3166435" y="2401996"/>
            <a:ext cx="456569" cy="311451"/>
          </a:xfrm>
          <a:prstGeom prst="rect">
            <a:avLst/>
          </a:prstGeom>
        </p:spPr>
      </p:pic>
      <p:pic>
        <p:nvPicPr>
          <p:cNvPr id="41" name="Picture 1956" descr="w_01zlzi[1]">
            <a:extLst>
              <a:ext uri="{FF2B5EF4-FFF2-40B4-BE49-F238E27FC236}">
                <a16:creationId xmlns:a16="http://schemas.microsoft.com/office/drawing/2014/main" id="{B48F9EC1-31B5-484D-AED2-9FD36198949F}"/>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764798" y="2713447"/>
            <a:ext cx="425138" cy="40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303" descr="rgfiahjg[1]">
            <a:extLst>
              <a:ext uri="{FF2B5EF4-FFF2-40B4-BE49-F238E27FC236}">
                <a16:creationId xmlns:a16="http://schemas.microsoft.com/office/drawing/2014/main" id="{C6CE552F-8FC3-4DE5-ACE9-C198CBC89FC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72725" y="2401996"/>
            <a:ext cx="309289" cy="31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4" descr="MC900133529[1]">
            <a:extLst>
              <a:ext uri="{FF2B5EF4-FFF2-40B4-BE49-F238E27FC236}">
                <a16:creationId xmlns:a16="http://schemas.microsoft.com/office/drawing/2014/main" id="{02D56077-5CFB-4E82-BFB5-2C1B6DF5E0D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97128" y="2335755"/>
            <a:ext cx="563595" cy="41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082" descr="MC900441336[1]">
            <a:extLst>
              <a:ext uri="{FF2B5EF4-FFF2-40B4-BE49-F238E27FC236}">
                <a16:creationId xmlns:a16="http://schemas.microsoft.com/office/drawing/2014/main" id="{C5E8DFB7-F963-46E5-9BF6-441B7FE090F7}"/>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t="12500" b="18750"/>
          <a:stretch>
            <a:fillRect/>
          </a:stretch>
        </p:blipFill>
        <p:spPr bwMode="auto">
          <a:xfrm>
            <a:off x="1444322" y="2447522"/>
            <a:ext cx="439142" cy="307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082" descr="MC900441336[1]">
            <a:extLst>
              <a:ext uri="{FF2B5EF4-FFF2-40B4-BE49-F238E27FC236}">
                <a16:creationId xmlns:a16="http://schemas.microsoft.com/office/drawing/2014/main" id="{AE20D4BB-3ABC-4D69-8E41-15A381D04608}"/>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t="12500" b="18750"/>
          <a:stretch>
            <a:fillRect/>
          </a:stretch>
        </p:blipFill>
        <p:spPr bwMode="auto">
          <a:xfrm>
            <a:off x="2584032" y="2438382"/>
            <a:ext cx="439142" cy="307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63">
            <a:extLst>
              <a:ext uri="{FF2B5EF4-FFF2-40B4-BE49-F238E27FC236}">
                <a16:creationId xmlns:a16="http://schemas.microsoft.com/office/drawing/2014/main" id="{692BF738-704C-46BA-9DC0-EA3729175197}"/>
              </a:ext>
            </a:extLst>
          </p:cNvPr>
          <p:cNvPicPr preferRelativeResize="0">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744698" y="2404432"/>
            <a:ext cx="476714" cy="32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descr="A picture containing photo, text&#10;&#10;Description generated with high confidence">
            <a:extLst>
              <a:ext uri="{FF2B5EF4-FFF2-40B4-BE49-F238E27FC236}">
                <a16:creationId xmlns:a16="http://schemas.microsoft.com/office/drawing/2014/main" id="{A2F6B731-85F5-4AAB-8663-843305890475}"/>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6747" y="294089"/>
            <a:ext cx="1911638" cy="2056256"/>
          </a:xfrm>
          <a:prstGeom prst="rect">
            <a:avLst/>
          </a:prstGeom>
        </p:spPr>
      </p:pic>
      <p:pic>
        <p:nvPicPr>
          <p:cNvPr id="19" name="Picture 18" descr="A close up of a map&#10;&#10;Description generated with very high confidence">
            <a:extLst>
              <a:ext uri="{FF2B5EF4-FFF2-40B4-BE49-F238E27FC236}">
                <a16:creationId xmlns:a16="http://schemas.microsoft.com/office/drawing/2014/main" id="{397D76C8-DE46-414F-BF33-A569B76E089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35667" y="294090"/>
            <a:ext cx="2296816" cy="2056256"/>
          </a:xfrm>
          <a:prstGeom prst="rect">
            <a:avLst/>
          </a:prstGeom>
        </p:spPr>
      </p:pic>
    </p:spTree>
    <p:extLst>
      <p:ext uri="{BB962C8B-B14F-4D97-AF65-F5344CB8AC3E}">
        <p14:creationId xmlns:p14="http://schemas.microsoft.com/office/powerpoint/2010/main" val="32282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different types of information&#10;&#10;AI-generated content may be incorrect.">
            <a:extLst>
              <a:ext uri="{FF2B5EF4-FFF2-40B4-BE49-F238E27FC236}">
                <a16:creationId xmlns:a16="http://schemas.microsoft.com/office/drawing/2014/main" id="{A96D85B4-9D18-A078-7ADA-428915838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7" y="0"/>
            <a:ext cx="9144000" cy="6858000"/>
          </a:xfrm>
          <a:prstGeom prst="rect">
            <a:avLst/>
          </a:prstGeom>
        </p:spPr>
      </p:pic>
      <p:pic>
        <p:nvPicPr>
          <p:cNvPr id="4" name="Picture 2" descr="Tariff change sign or stamp on white background, vector illustration">
            <a:extLst>
              <a:ext uri="{FF2B5EF4-FFF2-40B4-BE49-F238E27FC236}">
                <a16:creationId xmlns:a16="http://schemas.microsoft.com/office/drawing/2014/main" id="{604CD3E7-9082-38FA-2F0E-60D1D531A9C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217" b="10000"/>
          <a:stretch/>
        </p:blipFill>
        <p:spPr bwMode="auto">
          <a:xfrm>
            <a:off x="2438399" y="1066800"/>
            <a:ext cx="1143001"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617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83" name="Picture 116" descr="fed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3" y="-12712"/>
            <a:ext cx="3835725"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52432" y="1180203"/>
            <a:ext cx="1207382" cy="400110"/>
          </a:xfrm>
          <a:prstGeom prst="rect">
            <a:avLst/>
          </a:prstGeom>
          <a:noFill/>
        </p:spPr>
        <p:txBody>
          <a:bodyPr wrap="none" rtlCol="0">
            <a:spAutoFit/>
          </a:bodyPr>
          <a:lstStyle/>
          <a:p>
            <a:r>
              <a:rPr lang="en-US" sz="1000" dirty="0">
                <a:solidFill>
                  <a:srgbClr val="FFFF00"/>
                </a:solidFill>
              </a:rPr>
              <a:t>STATISTICAL MEAN</a:t>
            </a:r>
            <a:br>
              <a:rPr lang="en-US" sz="1000" dirty="0">
                <a:solidFill>
                  <a:srgbClr val="FFFF00"/>
                </a:solidFill>
              </a:rPr>
            </a:br>
            <a:r>
              <a:rPr lang="en-US" sz="1000" dirty="0">
                <a:solidFill>
                  <a:srgbClr val="FFFF00"/>
                </a:solidFill>
              </a:rPr>
              <a:t>VALUE INDEX $$$</a:t>
            </a:r>
          </a:p>
        </p:txBody>
      </p:sp>
      <p:pic>
        <p:nvPicPr>
          <p:cNvPr id="91" name="Picture 90"/>
          <p:cNvPicPr>
            <a:picLocks noChangeAspect="1"/>
          </p:cNvPicPr>
          <p:nvPr/>
        </p:nvPicPr>
        <p:blipFill>
          <a:blip r:embed="rId4"/>
          <a:stretch>
            <a:fillRect/>
          </a:stretch>
        </p:blipFill>
        <p:spPr>
          <a:xfrm>
            <a:off x="3828672" y="-7087"/>
            <a:ext cx="1460993" cy="1849448"/>
          </a:xfrm>
          <a:prstGeom prst="rect">
            <a:avLst/>
          </a:prstGeom>
        </p:spPr>
      </p:pic>
      <p:sp>
        <p:nvSpPr>
          <p:cNvPr id="20" name="TextBox 19"/>
          <p:cNvSpPr txBox="1"/>
          <p:nvPr/>
        </p:nvSpPr>
        <p:spPr>
          <a:xfrm>
            <a:off x="1957687" y="-25890"/>
            <a:ext cx="1967526" cy="276999"/>
          </a:xfrm>
          <a:prstGeom prst="rect">
            <a:avLst/>
          </a:prstGeom>
          <a:noFill/>
        </p:spPr>
        <p:txBody>
          <a:bodyPr wrap="none" rtlCol="0">
            <a:spAutoFit/>
          </a:bodyPr>
          <a:lstStyle/>
          <a:p>
            <a:r>
              <a:rPr lang="en-US" dirty="0">
                <a:solidFill>
                  <a:srgbClr val="FF0000"/>
                </a:solidFill>
              </a:rPr>
              <a:t>ALGORITHMIC REGULATION</a:t>
            </a:r>
          </a:p>
        </p:txBody>
      </p:sp>
      <p:sp>
        <p:nvSpPr>
          <p:cNvPr id="25" name="TextBox 24"/>
          <p:cNvSpPr txBox="1"/>
          <p:nvPr/>
        </p:nvSpPr>
        <p:spPr>
          <a:xfrm>
            <a:off x="-12908" y="-25891"/>
            <a:ext cx="1950662" cy="307777"/>
          </a:xfrm>
          <a:prstGeom prst="rect">
            <a:avLst/>
          </a:prstGeom>
          <a:noFill/>
        </p:spPr>
        <p:txBody>
          <a:bodyPr wrap="none" rtlCol="0">
            <a:spAutoFit/>
          </a:bodyPr>
          <a:lstStyle/>
          <a:p>
            <a:r>
              <a:rPr lang="en-US" sz="1400" dirty="0">
                <a:solidFill>
                  <a:srgbClr val="FFFF00"/>
                </a:solidFill>
              </a:rPr>
              <a:t>BLOCKTIME ARBITRAGE</a:t>
            </a:r>
          </a:p>
        </p:txBody>
      </p:sp>
      <p:pic>
        <p:nvPicPr>
          <p:cNvPr id="21" name="Picture 4" descr="j028685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9090" y="1173911"/>
            <a:ext cx="430326" cy="39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914983" y="1502892"/>
            <a:ext cx="1336183" cy="338554"/>
          </a:xfrm>
          <a:prstGeom prst="rect">
            <a:avLst/>
          </a:prstGeom>
          <a:solidFill>
            <a:srgbClr val="C00000"/>
          </a:solidFill>
        </p:spPr>
        <p:txBody>
          <a:bodyPr wrap="square" rtlCol="0">
            <a:spAutoFit/>
          </a:bodyPr>
          <a:lstStyle/>
          <a:p>
            <a:pPr algn="ctr"/>
            <a:r>
              <a:rPr lang="en-US" sz="1600" dirty="0">
                <a:solidFill>
                  <a:srgbClr val="C00000"/>
                </a:solidFill>
                <a:highlight>
                  <a:srgbClr val="FFFF00"/>
                </a:highlight>
              </a:rPr>
              <a:t>K% RULE</a:t>
            </a:r>
          </a:p>
        </p:txBody>
      </p:sp>
      <p:pic>
        <p:nvPicPr>
          <p:cNvPr id="28" name="Picture 84" descr="glob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554847"/>
            <a:ext cx="1211005" cy="298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7" descr="rgfiahjg[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13" y="1560620"/>
            <a:ext cx="254208" cy="28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84" descr="glob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7840" y="1556134"/>
            <a:ext cx="1274543" cy="28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7" descr="rgfiahjg[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894" y="1572301"/>
            <a:ext cx="254208" cy="28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 descr="https://img.washingtonpost.com/wp-apps/imrs.php?src=https://img.washingtonpost.com/blogs/worldviews/files/2016/02/HenryHankeTime.jpg&amp;w=148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35759"/>
          <a:stretch/>
        </p:blipFill>
        <p:spPr bwMode="auto">
          <a:xfrm>
            <a:off x="13638" y="1860388"/>
            <a:ext cx="9130362" cy="4975638"/>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31"/>
          <p:cNvGrpSpPr>
            <a:grpSpLocks/>
          </p:cNvGrpSpPr>
          <p:nvPr/>
        </p:nvGrpSpPr>
        <p:grpSpPr bwMode="auto">
          <a:xfrm>
            <a:off x="3719415" y="5562604"/>
            <a:ext cx="1208378" cy="665162"/>
            <a:chOff x="2418" y="3840"/>
            <a:chExt cx="770" cy="419"/>
          </a:xfrm>
        </p:grpSpPr>
        <p:pic>
          <p:nvPicPr>
            <p:cNvPr id="43" name="Picture 432" descr="ANd9GcTdjkQNBieSqU0BKykdWJj4VxsE5WqaKJVkWZKQR1L0ZP9NKvHAQA"/>
            <p:cNvPicPr>
              <a:picLocks noChangeAspect="1" noChangeArrowheads="1"/>
            </p:cNvPicPr>
            <p:nvPr/>
          </p:nvPicPr>
          <p:blipFill>
            <a:blip r:embed="rId9">
              <a:extLst>
                <a:ext uri="{28A0092B-C50C-407E-A947-70E740481C1C}">
                  <a14:useLocalDpi xmlns:a14="http://schemas.microsoft.com/office/drawing/2010/main" val="0"/>
                </a:ext>
              </a:extLst>
            </a:blip>
            <a:srcRect b="21568"/>
            <a:stretch>
              <a:fillRect/>
            </a:stretch>
          </p:blipFill>
          <p:spPr bwMode="auto">
            <a:xfrm>
              <a:off x="2448" y="3840"/>
              <a:ext cx="688"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 Box 433"/>
            <p:cNvSpPr txBox="1">
              <a:spLocks noChangeArrowheads="1"/>
            </p:cNvSpPr>
            <p:nvPr/>
          </p:nvSpPr>
          <p:spPr bwMode="auto">
            <a:xfrm>
              <a:off x="2418" y="4104"/>
              <a:ext cx="770"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dirty="0">
                  <a:solidFill>
                    <a:srgbClr val="66FF33"/>
                  </a:solidFill>
                  <a:latin typeface="Calibri" panose="020F0502020204030204" pitchFamily="34" charset="0"/>
                </a:rPr>
                <a:t>NIST TIME BEACON</a:t>
              </a:r>
            </a:p>
          </p:txBody>
        </p:sp>
      </p:grpSp>
      <p:pic>
        <p:nvPicPr>
          <p:cNvPr id="45" name="Picture 1956" descr="w_01zlzi[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31806" y="5543384"/>
            <a:ext cx="349070"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47" descr="MC900133529[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60571" y="5552662"/>
            <a:ext cx="441839" cy="31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47" descr="MC900133529[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445439" y="5560336"/>
            <a:ext cx="441839" cy="31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513947" y="4942880"/>
            <a:ext cx="1251799" cy="600164"/>
          </a:xfrm>
          <a:prstGeom prst="rect">
            <a:avLst/>
          </a:prstGeom>
          <a:noFill/>
        </p:spPr>
        <p:txBody>
          <a:bodyPr wrap="square" rtlCol="0">
            <a:spAutoFit/>
          </a:bodyPr>
          <a:lstStyle/>
          <a:p>
            <a:r>
              <a:rPr lang="en-US" sz="1100" dirty="0">
                <a:solidFill>
                  <a:srgbClr val="008000"/>
                </a:solidFill>
              </a:rPr>
              <a:t>FIREFLY</a:t>
            </a:r>
            <a:endParaRPr lang="en-US" sz="1100" dirty="0"/>
          </a:p>
          <a:p>
            <a:r>
              <a:rPr lang="en-US" sz="1100" dirty="0">
                <a:solidFill>
                  <a:srgbClr val="C00000"/>
                </a:solidFill>
              </a:rPr>
              <a:t>HEARTBEAT </a:t>
            </a:r>
          </a:p>
          <a:p>
            <a:r>
              <a:rPr lang="en-US" sz="1100" dirty="0"/>
              <a:t>ALGORITHM</a:t>
            </a:r>
            <a:endParaRPr lang="en-US" dirty="0"/>
          </a:p>
        </p:txBody>
      </p:sp>
      <p:pic>
        <p:nvPicPr>
          <p:cNvPr id="60" name="Picture 105" descr="ANd9GcRghdTnBI_EWeXj64menTkDGffUWQmX_FofVEEiB7LjhJd24AQ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89678" y="4030500"/>
            <a:ext cx="730983" cy="58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0"/>
          <p:cNvPicPr>
            <a:picLocks noChangeAspect="1"/>
          </p:cNvPicPr>
          <p:nvPr/>
        </p:nvPicPr>
        <p:blipFill rotWithShape="1">
          <a:blip r:embed="rId13">
            <a:extLst>
              <a:ext uri="{28A0092B-C50C-407E-A947-70E740481C1C}">
                <a14:useLocalDpi xmlns:a14="http://schemas.microsoft.com/office/drawing/2010/main" val="0"/>
              </a:ext>
            </a:extLst>
          </a:blip>
          <a:srcRect l="10700" r="24443" b="22101"/>
          <a:stretch/>
        </p:blipFill>
        <p:spPr>
          <a:xfrm>
            <a:off x="635195" y="4905587"/>
            <a:ext cx="1969576" cy="1364188"/>
          </a:xfrm>
          <a:prstGeom prst="rect">
            <a:avLst/>
          </a:prstGeom>
        </p:spPr>
      </p:pic>
      <p:pic>
        <p:nvPicPr>
          <p:cNvPr id="62" name="Picture 46" descr="commodities-trading-18038796"/>
          <p:cNvPicPr>
            <a:picLocks noChangeAspect="1" noChangeArrowheads="1"/>
          </p:cNvPicPr>
          <p:nvPr/>
        </p:nvPicPr>
        <p:blipFill>
          <a:blip r:embed="rId14" cstate="print">
            <a:extLst>
              <a:ext uri="{28A0092B-C50C-407E-A947-70E740481C1C}">
                <a14:useLocalDpi xmlns:a14="http://schemas.microsoft.com/office/drawing/2010/main" val="0"/>
              </a:ext>
            </a:extLst>
          </a:blip>
          <a:srcRect l="25000" t="5051" b="59596"/>
          <a:stretch>
            <a:fillRect/>
          </a:stretch>
        </p:blipFill>
        <p:spPr bwMode="auto">
          <a:xfrm>
            <a:off x="4439942" y="4734502"/>
            <a:ext cx="1562994" cy="3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77" descr="JKUTI1Ps_normal"/>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04884" y="1556728"/>
            <a:ext cx="333491" cy="29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 descr="https://tse1.mm.bing.net/th?&amp;id=JN.VPDVM0eYsl1lHDLc74gkdQ&amp;w=300&amp;h=300&amp;c=0&amp;pid=1.9&amp;rs=0&amp;p=0"/>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5333" t="37334" r="4000" b="28000"/>
          <a:stretch/>
        </p:blipFill>
        <p:spPr bwMode="auto">
          <a:xfrm>
            <a:off x="4408889" y="4391149"/>
            <a:ext cx="1594047" cy="3527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248372" y="2454495"/>
            <a:ext cx="3667028" cy="276999"/>
          </a:xfrm>
          <a:prstGeom prst="rect">
            <a:avLst/>
          </a:prstGeom>
          <a:noFill/>
        </p:spPr>
        <p:txBody>
          <a:bodyPr wrap="square" rtlCol="0">
            <a:spAutoFit/>
          </a:bodyPr>
          <a:lstStyle/>
          <a:p>
            <a:r>
              <a:rPr lang="en-US" dirty="0">
                <a:solidFill>
                  <a:schemeClr val="accent6"/>
                </a:solidFill>
              </a:rPr>
              <a:t>UTZ TIME ZONE SYNC STOCHASTIC HARMONIZATION</a:t>
            </a:r>
          </a:p>
        </p:txBody>
      </p:sp>
      <p:pic>
        <p:nvPicPr>
          <p:cNvPr id="66" name="Picture 3" descr="heart_global"/>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77435" y="2971848"/>
            <a:ext cx="1202265" cy="96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60" descr="MC900441336[1]"/>
          <p:cNvPicPr>
            <a:picLocks noChangeAspect="1" noChangeArrowheads="1"/>
          </p:cNvPicPr>
          <p:nvPr/>
        </p:nvPicPr>
        <p:blipFill>
          <a:blip r:embed="rId18" cstate="print">
            <a:extLst>
              <a:ext uri="{28A0092B-C50C-407E-A947-70E740481C1C}">
                <a14:useLocalDpi xmlns:a14="http://schemas.microsoft.com/office/drawing/2010/main" val="0"/>
              </a:ext>
            </a:extLst>
          </a:blip>
          <a:srcRect t="12500" b="18750"/>
          <a:stretch>
            <a:fillRect/>
          </a:stretch>
        </p:blipFill>
        <p:spPr bwMode="auto">
          <a:xfrm>
            <a:off x="3239223" y="5863127"/>
            <a:ext cx="553676" cy="347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44" descr="MC900383712[1]"/>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95396" y="3324003"/>
            <a:ext cx="460870" cy="609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78"/>
          <p:cNvPicPr>
            <a:picLocks noChangeAspect="1"/>
          </p:cNvPicPr>
          <p:nvPr/>
        </p:nvPicPr>
        <p:blipFill rotWithShape="1">
          <a:blip r:embed="rId20">
            <a:extLst>
              <a:ext uri="{28A0092B-C50C-407E-A947-70E740481C1C}">
                <a14:useLocalDpi xmlns:a14="http://schemas.microsoft.com/office/drawing/2010/main" val="0"/>
              </a:ext>
            </a:extLst>
          </a:blip>
          <a:srcRect b="54428"/>
          <a:stretch/>
        </p:blipFill>
        <p:spPr>
          <a:xfrm>
            <a:off x="2576030" y="3000977"/>
            <a:ext cx="1089212" cy="790153"/>
          </a:xfrm>
          <a:prstGeom prst="rect">
            <a:avLst/>
          </a:prstGeom>
        </p:spPr>
      </p:pic>
      <p:sp>
        <p:nvSpPr>
          <p:cNvPr id="80" name="TextBox 79"/>
          <p:cNvSpPr txBox="1"/>
          <p:nvPr/>
        </p:nvSpPr>
        <p:spPr>
          <a:xfrm>
            <a:off x="2505369" y="3410427"/>
            <a:ext cx="966483" cy="461665"/>
          </a:xfrm>
          <a:prstGeom prst="rect">
            <a:avLst/>
          </a:prstGeom>
          <a:noFill/>
        </p:spPr>
        <p:txBody>
          <a:bodyPr wrap="none" rtlCol="0">
            <a:spAutoFit/>
          </a:bodyPr>
          <a:lstStyle/>
          <a:p>
            <a:r>
              <a:rPr lang="en-US" dirty="0">
                <a:solidFill>
                  <a:srgbClr val="FFFF00"/>
                </a:solidFill>
              </a:rPr>
              <a:t>Non-</a:t>
            </a:r>
          </a:p>
          <a:p>
            <a:r>
              <a:rPr lang="en-US" dirty="0">
                <a:solidFill>
                  <a:srgbClr val="FFFF00"/>
                </a:solidFill>
              </a:rPr>
              <a:t>Repudiation</a:t>
            </a:r>
          </a:p>
        </p:txBody>
      </p:sp>
      <p:pic>
        <p:nvPicPr>
          <p:cNvPr id="84" name="Picture 4" descr="j028685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7312" y="4829654"/>
            <a:ext cx="423223" cy="39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10" descr="bitcoin-blockchai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252190" y="1565820"/>
            <a:ext cx="1320093" cy="27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70" descr="3365375889_278c991a7c-240x300"/>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412209" y="198714"/>
            <a:ext cx="439349" cy="65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Text Box 71"/>
          <p:cNvSpPr txBox="1">
            <a:spLocks noChangeArrowheads="1"/>
          </p:cNvSpPr>
          <p:nvPr/>
        </p:nvSpPr>
        <p:spPr bwMode="auto">
          <a:xfrm>
            <a:off x="3333816" y="110016"/>
            <a:ext cx="611330" cy="699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r>
              <a:rPr lang="en-US" altLang="en-US" sz="1200" dirty="0">
                <a:solidFill>
                  <a:schemeClr val="bg1"/>
                </a:solidFill>
                <a:latin typeface="Calibri" panose="020F0502020204030204" pitchFamily="34" charset="0"/>
              </a:rPr>
              <a:t>TERRA</a:t>
            </a:r>
          </a:p>
          <a:p>
            <a:pPr algn="r" eaLnBrk="1" hangingPunct="1">
              <a:spcBef>
                <a:spcPct val="0"/>
              </a:spcBef>
              <a:buFontTx/>
              <a:buNone/>
            </a:pPr>
            <a:r>
              <a:rPr lang="en-US" altLang="en-US" sz="1200" dirty="0">
                <a:solidFill>
                  <a:schemeClr val="bg1"/>
                </a:solidFill>
                <a:latin typeface="Calibri" panose="020F0502020204030204" pitchFamily="34" charset="0"/>
              </a:rPr>
              <a:t>TRC</a:t>
            </a:r>
          </a:p>
        </p:txBody>
      </p:sp>
      <p:pic>
        <p:nvPicPr>
          <p:cNvPr id="94" name="Picture 147" descr="MC900133529[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629061" y="3404676"/>
            <a:ext cx="388807" cy="28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2" descr="https://www.mapr.com/sites/default/files/blogimages/Time-series-databases-1.jp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b="66482"/>
          <a:stretch/>
        </p:blipFill>
        <p:spPr bwMode="auto">
          <a:xfrm>
            <a:off x="5996055" y="4385319"/>
            <a:ext cx="968719" cy="671715"/>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59" descr="MC900371088[1]"/>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104409" y="2966262"/>
            <a:ext cx="632783" cy="48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 name="Group 41"/>
          <p:cNvGrpSpPr>
            <a:grpSpLocks/>
          </p:cNvGrpSpPr>
          <p:nvPr/>
        </p:nvGrpSpPr>
        <p:grpSpPr bwMode="auto">
          <a:xfrm>
            <a:off x="5273444" y="-41496"/>
            <a:ext cx="3881758" cy="1867092"/>
            <a:chOff x="6954" y="121"/>
            <a:chExt cx="1277" cy="776"/>
          </a:xfrm>
        </p:grpSpPr>
        <p:pic>
          <p:nvPicPr>
            <p:cNvPr id="111" name="Picture 42" descr="heartbeat-300x19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960" y="144"/>
              <a:ext cx="1271" cy="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Text Box 43"/>
            <p:cNvSpPr txBox="1">
              <a:spLocks noChangeArrowheads="1"/>
            </p:cNvSpPr>
            <p:nvPr/>
          </p:nvSpPr>
          <p:spPr bwMode="auto">
            <a:xfrm>
              <a:off x="6954" y="121"/>
              <a:ext cx="877"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solidFill>
                    <a:srgbClr val="66FF33"/>
                  </a:solidFill>
                </a:rPr>
                <a:t>Economic</a:t>
              </a:r>
              <a:r>
                <a:rPr lang="en-US" altLang="en-US" sz="2000" dirty="0">
                  <a:solidFill>
                    <a:schemeClr val="accent1"/>
                  </a:solidFill>
                </a:rPr>
                <a:t> </a:t>
              </a:r>
              <a:r>
                <a:rPr lang="en-US" altLang="en-US" sz="2000" dirty="0">
                  <a:solidFill>
                    <a:srgbClr val="FF9999"/>
                  </a:solidFill>
                </a:rPr>
                <a:t>Heartbeat</a:t>
              </a:r>
            </a:p>
          </p:txBody>
        </p:sp>
      </p:grpSp>
      <p:pic>
        <p:nvPicPr>
          <p:cNvPr id="118" name="Picture 1956" descr="w_01zlzi[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035" y="6297494"/>
            <a:ext cx="540497" cy="57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93" descr="MC900133529[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87981" y="4546031"/>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308" descr="rgfiahjg[1]"/>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936653" y="5793811"/>
            <a:ext cx="214105" cy="18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32"/>
          <p:cNvPicPr preferRelativeResize="0">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277627" y="5943386"/>
            <a:ext cx="369373" cy="205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4" descr="http://www.crwr.utexas.edu/gis/gishydro05/Time/RepresentingSpaceAndTime/4Pannel.gif"/>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58512" t="15669" r="7546" b="61172"/>
          <a:stretch/>
        </p:blipFill>
        <p:spPr bwMode="auto">
          <a:xfrm>
            <a:off x="1444223" y="4273983"/>
            <a:ext cx="693241" cy="412786"/>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1189334" y="3953036"/>
            <a:ext cx="1085554" cy="415498"/>
          </a:xfrm>
          <a:prstGeom prst="rect">
            <a:avLst/>
          </a:prstGeom>
          <a:noFill/>
        </p:spPr>
        <p:txBody>
          <a:bodyPr wrap="none" rtlCol="0">
            <a:spAutoFit/>
          </a:bodyPr>
          <a:lstStyle/>
          <a:p>
            <a:pPr algn="ctr"/>
            <a:r>
              <a:rPr lang="en-US" sz="1050" dirty="0">
                <a:solidFill>
                  <a:schemeClr val="accent6"/>
                </a:solidFill>
              </a:rPr>
              <a:t>Geo Spatial</a:t>
            </a:r>
          </a:p>
          <a:p>
            <a:pPr algn="ctr"/>
            <a:r>
              <a:rPr lang="en-US" sz="1050" dirty="0">
                <a:solidFill>
                  <a:schemeClr val="accent6"/>
                </a:solidFill>
              </a:rPr>
              <a:t>Temporal Series</a:t>
            </a:r>
          </a:p>
        </p:txBody>
      </p:sp>
      <p:sp>
        <p:nvSpPr>
          <p:cNvPr id="17" name="TextBox 16"/>
          <p:cNvSpPr txBox="1"/>
          <p:nvPr/>
        </p:nvSpPr>
        <p:spPr>
          <a:xfrm>
            <a:off x="36585" y="2958294"/>
            <a:ext cx="2699200" cy="307777"/>
          </a:xfrm>
          <a:prstGeom prst="rect">
            <a:avLst/>
          </a:prstGeom>
          <a:noFill/>
        </p:spPr>
        <p:txBody>
          <a:bodyPr wrap="none" rtlCol="0">
            <a:spAutoFit/>
          </a:bodyPr>
          <a:lstStyle/>
          <a:p>
            <a:r>
              <a:rPr lang="en-US" sz="1400" dirty="0">
                <a:solidFill>
                  <a:srgbClr val="66FF33"/>
                </a:solidFill>
                <a:highlight>
                  <a:srgbClr val="008000"/>
                </a:highlight>
              </a:rPr>
              <a:t>FLASH HEARTBEAT MESSAGE BUS </a:t>
            </a:r>
          </a:p>
        </p:txBody>
      </p:sp>
      <p:pic>
        <p:nvPicPr>
          <p:cNvPr id="125" name="Picture 147" descr="MC900133529[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47344" y="2478604"/>
            <a:ext cx="388807" cy="28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Picture 14" descr="https://tse1.mm.bing.net/th?&amp;id=JN.x8857qmjLvxLNLV//tEUIw&amp;w=300&amp;h=300&amp;c=0&amp;pid=1.9&amp;rs=0&amp;p=0"/>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80391" y="4573247"/>
            <a:ext cx="337562" cy="466099"/>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16" descr="https://tse1.mm.bing.net/th?&amp;id=JN.BUld8t5Q/txjQdouIzLfJw&amp;w=300&amp;h=300&amp;c=0&amp;pid=1.9&amp;rs=0&amp;p=0"/>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818176" y="3028372"/>
            <a:ext cx="319401" cy="31940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8563074" y="3806352"/>
            <a:ext cx="620683" cy="830997"/>
          </a:xfrm>
          <a:prstGeom prst="rect">
            <a:avLst/>
          </a:prstGeom>
          <a:noFill/>
        </p:spPr>
        <p:txBody>
          <a:bodyPr wrap="none" rtlCol="0">
            <a:spAutoFit/>
          </a:bodyPr>
          <a:lstStyle/>
          <a:p>
            <a:pPr algn="r"/>
            <a:r>
              <a:rPr lang="en-US" dirty="0"/>
              <a:t>SHORE</a:t>
            </a:r>
          </a:p>
          <a:p>
            <a:pPr algn="r"/>
            <a:r>
              <a:rPr lang="en-US" dirty="0"/>
              <a:t>ON </a:t>
            </a:r>
          </a:p>
          <a:p>
            <a:pPr algn="r"/>
            <a:r>
              <a:rPr lang="en-US" dirty="0"/>
              <a:t>OFF</a:t>
            </a:r>
            <a:br>
              <a:rPr lang="en-US" dirty="0"/>
            </a:br>
            <a:endParaRPr lang="en-US" dirty="0"/>
          </a:p>
        </p:txBody>
      </p:sp>
      <p:pic>
        <p:nvPicPr>
          <p:cNvPr id="128" name="Picture 191" descr="164017_1019270_wave_M"/>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753751" y="4834100"/>
            <a:ext cx="401451" cy="16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28"/>
          <p:cNvSpPr txBox="1"/>
          <p:nvPr/>
        </p:nvSpPr>
        <p:spPr>
          <a:xfrm>
            <a:off x="6754952" y="229216"/>
            <a:ext cx="1127232" cy="338554"/>
          </a:xfrm>
          <a:prstGeom prst="rect">
            <a:avLst/>
          </a:prstGeom>
          <a:noFill/>
        </p:spPr>
        <p:txBody>
          <a:bodyPr wrap="none" rtlCol="0">
            <a:spAutoFit/>
          </a:bodyPr>
          <a:lstStyle/>
          <a:p>
            <a:r>
              <a:rPr lang="en-US" sz="1600" dirty="0">
                <a:solidFill>
                  <a:srgbClr val="FF9999"/>
                </a:solidFill>
              </a:rPr>
              <a:t>FIX {“108”}</a:t>
            </a:r>
          </a:p>
        </p:txBody>
      </p:sp>
      <p:sp>
        <p:nvSpPr>
          <p:cNvPr id="24" name="TextBox 23"/>
          <p:cNvSpPr txBox="1"/>
          <p:nvPr/>
        </p:nvSpPr>
        <p:spPr>
          <a:xfrm>
            <a:off x="6879003" y="6090127"/>
            <a:ext cx="1950662" cy="307777"/>
          </a:xfrm>
          <a:prstGeom prst="rect">
            <a:avLst/>
          </a:prstGeom>
          <a:noFill/>
        </p:spPr>
        <p:txBody>
          <a:bodyPr wrap="none" rtlCol="0">
            <a:spAutoFit/>
          </a:bodyPr>
          <a:lstStyle/>
          <a:p>
            <a:r>
              <a:rPr lang="en-US" sz="1400" dirty="0">
                <a:solidFill>
                  <a:schemeClr val="accent6"/>
                </a:solidFill>
              </a:rPr>
              <a:t>BLOCKTIME ARBITRAGE</a:t>
            </a:r>
          </a:p>
        </p:txBody>
      </p:sp>
      <p:sp>
        <p:nvSpPr>
          <p:cNvPr id="27" name="Left Brace 26"/>
          <p:cNvSpPr/>
          <p:nvPr/>
        </p:nvSpPr>
        <p:spPr bwMode="auto">
          <a:xfrm rot="5400000">
            <a:off x="6679575" y="3511383"/>
            <a:ext cx="251342" cy="3851091"/>
          </a:xfrm>
          <a:prstGeom prst="lef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138" name="Picture 6" descr="https://tse1.mm.bing.net/th?id=JN.cZjTWUYRMnsjNcF7dOkChg&amp;w=105&amp;h=104&amp;c=7&amp;rs=1&amp;qlt=90&amp;pid=3.1&amp;rm=2"/>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1590293" y="5965823"/>
            <a:ext cx="370869" cy="343462"/>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371" descr="bitcoin_heart"/>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30477" y="5977274"/>
            <a:ext cx="445446" cy="37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Picture 228" descr="85397-Royalty-Free-RF-Clipart-Illustration-Of-3d-Red-Blue-And-Green-Arrows-Forming-A-Dollar-Symbol"/>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996227" y="3363341"/>
            <a:ext cx="429948" cy="57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2" descr="http://tse1.mm.bing.net/th?id=OIP.M7845bcbe5d205176ad9107b8b74de0abH0&amp;w=113&amp;h=106&amp;c=7&amp;rs=1&amp;qlt=90&amp;pid=3.1&amp;rm=2"/>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049093" y="3328582"/>
            <a:ext cx="486651" cy="583403"/>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81" descr="ANd9GcQhl__K6ZokH7ourTyT4EZPhWeiQdJBYZS94UBTIq224kbBfj63bBaYq9tN"/>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4862593" y="3950599"/>
            <a:ext cx="579117" cy="43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 name="Picture 308" descr="rgfiahjg[1]"/>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181382" y="5429263"/>
            <a:ext cx="184124" cy="16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Picture 84" descr="glob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3683338" y="4861158"/>
            <a:ext cx="1190667" cy="250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p:nvPr/>
        </p:nvSpPr>
        <p:spPr>
          <a:xfrm>
            <a:off x="5225053" y="1157351"/>
            <a:ext cx="2771849" cy="677108"/>
          </a:xfrm>
          <a:prstGeom prst="rect">
            <a:avLst/>
          </a:prstGeom>
        </p:spPr>
        <p:txBody>
          <a:bodyPr wrap="none">
            <a:spAutoFit/>
          </a:bodyPr>
          <a:lstStyle/>
          <a:p>
            <a:r>
              <a:rPr lang="en-US" sz="1400" dirty="0">
                <a:solidFill>
                  <a:srgbClr val="FF9999"/>
                </a:solidFill>
                <a:latin typeface="+mj-lt"/>
              </a:rPr>
              <a:t>K% Real GDP Economic Pulse</a:t>
            </a:r>
          </a:p>
          <a:p>
            <a:r>
              <a:rPr lang="en-US" dirty="0">
                <a:solidFill>
                  <a:srgbClr val="66FF33"/>
                </a:solidFill>
                <a:latin typeface="+mj-lt"/>
              </a:rPr>
              <a:t>ALGORITHMIC REGULATION</a:t>
            </a:r>
          </a:p>
          <a:p>
            <a:r>
              <a:rPr lang="en-US" dirty="0">
                <a:solidFill>
                  <a:srgbClr val="66FF33"/>
                </a:solidFill>
                <a:latin typeface="+mj-lt"/>
              </a:rPr>
              <a:t>Macro Economic Econ $$$ Pulse</a:t>
            </a:r>
          </a:p>
        </p:txBody>
      </p:sp>
      <p:sp>
        <p:nvSpPr>
          <p:cNvPr id="10" name="TextBox 9"/>
          <p:cNvSpPr txBox="1"/>
          <p:nvPr/>
        </p:nvSpPr>
        <p:spPr>
          <a:xfrm>
            <a:off x="3642023" y="3073979"/>
            <a:ext cx="1255435" cy="553998"/>
          </a:xfrm>
          <a:prstGeom prst="rect">
            <a:avLst/>
          </a:prstGeom>
          <a:noFill/>
        </p:spPr>
        <p:txBody>
          <a:bodyPr wrap="square" rtlCol="0">
            <a:spAutoFit/>
          </a:bodyPr>
          <a:lstStyle/>
          <a:p>
            <a:pPr algn="ctr"/>
            <a:r>
              <a:rPr lang="en-US" sz="1000" dirty="0"/>
              <a:t>WORLD</a:t>
            </a:r>
          </a:p>
          <a:p>
            <a:pPr algn="ctr"/>
            <a:r>
              <a:rPr lang="en-US" sz="1000" dirty="0"/>
              <a:t>ECONOMIC</a:t>
            </a:r>
          </a:p>
          <a:p>
            <a:pPr algn="ctr"/>
            <a:r>
              <a:rPr lang="en-US" sz="1000" dirty="0"/>
              <a:t>HEARTBEAT</a:t>
            </a:r>
          </a:p>
        </p:txBody>
      </p:sp>
      <p:sp>
        <p:nvSpPr>
          <p:cNvPr id="19" name="TextBox 18"/>
          <p:cNvSpPr txBox="1"/>
          <p:nvPr/>
        </p:nvSpPr>
        <p:spPr>
          <a:xfrm>
            <a:off x="1127025" y="1695798"/>
            <a:ext cx="756938" cy="246221"/>
          </a:xfrm>
          <a:prstGeom prst="rect">
            <a:avLst/>
          </a:prstGeom>
          <a:noFill/>
        </p:spPr>
        <p:txBody>
          <a:bodyPr wrap="none" rtlCol="0">
            <a:spAutoFit/>
          </a:bodyPr>
          <a:lstStyle/>
          <a:p>
            <a:r>
              <a:rPr lang="en-US" sz="1000" dirty="0"/>
              <a:t>{“Org_ID”}</a:t>
            </a:r>
          </a:p>
        </p:txBody>
      </p:sp>
      <p:sp>
        <p:nvSpPr>
          <p:cNvPr id="22" name="TextBox 21"/>
          <p:cNvSpPr txBox="1"/>
          <p:nvPr/>
        </p:nvSpPr>
        <p:spPr>
          <a:xfrm>
            <a:off x="1610989" y="1507957"/>
            <a:ext cx="627095" cy="246221"/>
          </a:xfrm>
          <a:prstGeom prst="rect">
            <a:avLst/>
          </a:prstGeom>
          <a:noFill/>
        </p:spPr>
        <p:txBody>
          <a:bodyPr wrap="none" rtlCol="0">
            <a:spAutoFit/>
          </a:bodyPr>
          <a:lstStyle/>
          <a:p>
            <a:r>
              <a:rPr lang="en-US" sz="1000" dirty="0"/>
              <a:t>{“URN”}</a:t>
            </a:r>
          </a:p>
        </p:txBody>
      </p:sp>
      <p:sp>
        <p:nvSpPr>
          <p:cNvPr id="29" name="TextBox 28"/>
          <p:cNvSpPr txBox="1"/>
          <p:nvPr/>
        </p:nvSpPr>
        <p:spPr>
          <a:xfrm>
            <a:off x="68630" y="3169263"/>
            <a:ext cx="2785415" cy="276999"/>
          </a:xfrm>
          <a:prstGeom prst="rect">
            <a:avLst/>
          </a:prstGeom>
          <a:noFill/>
        </p:spPr>
        <p:txBody>
          <a:bodyPr wrap="square" rtlCol="0">
            <a:spAutoFit/>
          </a:bodyPr>
          <a:lstStyle/>
          <a:p>
            <a:r>
              <a:rPr lang="en-US" dirty="0">
                <a:solidFill>
                  <a:srgbClr val="002060"/>
                </a:solidFill>
              </a:rPr>
              <a:t>FIX {“108”} HEARTBEAT MESSAGES</a:t>
            </a:r>
          </a:p>
        </p:txBody>
      </p:sp>
      <p:pic>
        <p:nvPicPr>
          <p:cNvPr id="160" name="Picture 7" descr="rgfiahjg[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51366" y="5413910"/>
            <a:ext cx="183422" cy="168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505369" y="5731869"/>
            <a:ext cx="891432" cy="600164"/>
          </a:xfrm>
          <a:prstGeom prst="rect">
            <a:avLst/>
          </a:prstGeom>
          <a:noFill/>
        </p:spPr>
        <p:txBody>
          <a:bodyPr wrap="square" rtlCol="0">
            <a:spAutoFit/>
          </a:bodyPr>
          <a:lstStyle/>
          <a:p>
            <a:r>
              <a:rPr lang="en-US" sz="1050" dirty="0">
                <a:solidFill>
                  <a:srgbClr val="C00000"/>
                </a:solidFill>
              </a:rPr>
              <a:t>STATE </a:t>
            </a:r>
          </a:p>
          <a:p>
            <a:r>
              <a:rPr lang="en-US" sz="1050" dirty="0">
                <a:solidFill>
                  <a:srgbClr val="C00000"/>
                </a:solidFill>
              </a:rPr>
              <a:t>META DATA </a:t>
            </a:r>
          </a:p>
          <a:p>
            <a:r>
              <a:rPr lang="en-US" sz="1050" dirty="0">
                <a:solidFill>
                  <a:srgbClr val="C00000"/>
                </a:solidFill>
              </a:rPr>
              <a:t>SNAPSHO</a:t>
            </a:r>
            <a:r>
              <a:rPr lang="en-US" sz="1100" dirty="0">
                <a:solidFill>
                  <a:srgbClr val="C00000"/>
                </a:solidFill>
              </a:rPr>
              <a:t>Ts</a:t>
            </a:r>
            <a:endParaRPr lang="en-US" sz="1000" dirty="0">
              <a:solidFill>
                <a:schemeClr val="accent2"/>
              </a:solidFill>
            </a:endParaRPr>
          </a:p>
        </p:txBody>
      </p:sp>
      <p:pic>
        <p:nvPicPr>
          <p:cNvPr id="136" name="Picture 1956" descr="w_01zlzi[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26897" y="6353518"/>
            <a:ext cx="509254" cy="54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Picture 156" descr="cryptodolla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8005064" y="-30213"/>
            <a:ext cx="1213624" cy="126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7" descr="rgfiahjg[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836" y="1556541"/>
            <a:ext cx="254208" cy="28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Picture 147" descr="MC900133529[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557" y="5544667"/>
            <a:ext cx="388807" cy="28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p:nvPr/>
        </p:nvSpPr>
        <p:spPr>
          <a:xfrm>
            <a:off x="655029" y="5461331"/>
            <a:ext cx="1439818" cy="553998"/>
          </a:xfrm>
          <a:prstGeom prst="rect">
            <a:avLst/>
          </a:prstGeom>
          <a:noFill/>
        </p:spPr>
        <p:txBody>
          <a:bodyPr wrap="none" rtlCol="0">
            <a:spAutoFit/>
          </a:bodyPr>
          <a:lstStyle/>
          <a:p>
            <a:r>
              <a:rPr lang="en-US" sz="1000" dirty="0">
                <a:solidFill>
                  <a:srgbClr val="008000"/>
                </a:solidFill>
              </a:rPr>
              <a:t>LEAD ECON</a:t>
            </a:r>
          </a:p>
          <a:p>
            <a:r>
              <a:rPr lang="en-US" sz="1000" dirty="0">
                <a:solidFill>
                  <a:srgbClr val="008000"/>
                </a:solidFill>
              </a:rPr>
              <a:t>Geo-spatial </a:t>
            </a:r>
          </a:p>
          <a:p>
            <a:r>
              <a:rPr lang="en-US" sz="1000" dirty="0">
                <a:solidFill>
                  <a:srgbClr val="008000"/>
                </a:solidFill>
              </a:rPr>
              <a:t>Temporal Econometrics</a:t>
            </a:r>
          </a:p>
        </p:txBody>
      </p:sp>
      <p:pic>
        <p:nvPicPr>
          <p:cNvPr id="51" name="Picture 38" descr="MC900133529[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52731" y="4285122"/>
            <a:ext cx="450360" cy="29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39" descr="MC900133529[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16882" y="3698547"/>
            <a:ext cx="323372" cy="21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0" descr="MC900133529[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57745" y="3691565"/>
            <a:ext cx="323314" cy="21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AutoShape 43"/>
          <p:cNvSpPr>
            <a:spLocks/>
          </p:cNvSpPr>
          <p:nvPr/>
        </p:nvSpPr>
        <p:spPr bwMode="auto">
          <a:xfrm>
            <a:off x="3770491" y="4638327"/>
            <a:ext cx="272847" cy="902731"/>
          </a:xfrm>
          <a:prstGeom prst="leftBrace">
            <a:avLst>
              <a:gd name="adj1" fmla="val 36567"/>
              <a:gd name="adj2" fmla="val 50000"/>
            </a:avLst>
          </a:prstGeom>
          <a:noFill/>
          <a:ln w="19050">
            <a:solidFill>
              <a:srgbClr val="00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pic>
        <p:nvPicPr>
          <p:cNvPr id="164" name="Picture 4" descr="http://users.ece.utexas.edu/~patt/13f.306/Emails/Email_figs/clock.png">
            <a:extLst>
              <a:ext uri="{FF2B5EF4-FFF2-40B4-BE49-F238E27FC236}">
                <a16:creationId xmlns:a16="http://schemas.microsoft.com/office/drawing/2014/main" id="{47210247-EE93-4BB8-ABCF-25300BD08DCB}"/>
              </a:ext>
            </a:extLst>
          </p:cNvPr>
          <p:cNvPicPr>
            <a:picLocks noChangeAspect="1" noChangeArrowheads="1"/>
          </p:cNvPicPr>
          <p:nvPr/>
        </p:nvPicPr>
        <p:blipFill rotWithShape="1">
          <a:blip r:embed="rId38" cstate="print">
            <a:extLst>
              <a:ext uri="{28A0092B-C50C-407E-A947-70E740481C1C}">
                <a14:useLocalDpi xmlns:a14="http://schemas.microsoft.com/office/drawing/2010/main" val="0"/>
              </a:ext>
            </a:extLst>
          </a:blip>
          <a:srcRect l="18603" b="30515"/>
          <a:stretch/>
        </p:blipFill>
        <p:spPr bwMode="auto">
          <a:xfrm>
            <a:off x="4850285" y="5586324"/>
            <a:ext cx="3884604" cy="582629"/>
          </a:xfrm>
          <a:prstGeom prst="rect">
            <a:avLst/>
          </a:prstGeom>
          <a:noFill/>
          <a:ln w="12700">
            <a:solidFill>
              <a:srgbClr val="002060"/>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F54EB09-CDED-4A66-9876-7BD3D8BD4872}"/>
              </a:ext>
            </a:extLst>
          </p:cNvPr>
          <p:cNvSpPr/>
          <p:nvPr/>
        </p:nvSpPr>
        <p:spPr>
          <a:xfrm>
            <a:off x="6048429" y="5542133"/>
            <a:ext cx="609362" cy="430887"/>
          </a:xfrm>
          <a:prstGeom prst="rect">
            <a:avLst/>
          </a:prstGeom>
        </p:spPr>
        <p:txBody>
          <a:bodyPr wrap="square">
            <a:spAutoFit/>
          </a:bodyPr>
          <a:lstStyle/>
          <a:p>
            <a:r>
              <a:rPr lang="en-US" sz="1100" dirty="0">
                <a:solidFill>
                  <a:schemeClr val="accent2"/>
                </a:solidFill>
              </a:rPr>
              <a:t>MICRO </a:t>
            </a:r>
          </a:p>
          <a:p>
            <a:r>
              <a:rPr lang="en-US" sz="1100" dirty="0">
                <a:solidFill>
                  <a:schemeClr val="accent2"/>
                </a:solidFill>
              </a:rPr>
              <a:t>CYCLES</a:t>
            </a:r>
            <a:endParaRPr lang="en-US" sz="1100" dirty="0"/>
          </a:p>
        </p:txBody>
      </p:sp>
      <p:pic>
        <p:nvPicPr>
          <p:cNvPr id="167" name="Picture 231" descr="JKUTI1Ps_normal">
            <a:extLst>
              <a:ext uri="{FF2B5EF4-FFF2-40B4-BE49-F238E27FC236}">
                <a16:creationId xmlns:a16="http://schemas.microsoft.com/office/drawing/2014/main" id="{87AE644B-8515-4A78-B331-EFD3F0F54CC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8574" y="3946158"/>
            <a:ext cx="586661" cy="44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7FA63E96-9746-433E-85C6-3B9B7F632608}"/>
              </a:ext>
            </a:extLst>
          </p:cNvPr>
          <p:cNvSpPr txBox="1"/>
          <p:nvPr/>
        </p:nvSpPr>
        <p:spPr>
          <a:xfrm>
            <a:off x="5475356" y="5368080"/>
            <a:ext cx="2629053" cy="276999"/>
          </a:xfrm>
          <a:prstGeom prst="rect">
            <a:avLst/>
          </a:prstGeom>
          <a:noFill/>
        </p:spPr>
        <p:txBody>
          <a:bodyPr wrap="none" rtlCol="0">
            <a:spAutoFit/>
          </a:bodyPr>
          <a:lstStyle/>
          <a:p>
            <a:r>
              <a:rPr lang="en-US" dirty="0"/>
              <a:t>CPU CLOCK TIME / HEARTBEAT CYCLES</a:t>
            </a:r>
          </a:p>
        </p:txBody>
      </p:sp>
      <p:sp>
        <p:nvSpPr>
          <p:cNvPr id="45056" name="Rectangle 45055">
            <a:extLst>
              <a:ext uri="{FF2B5EF4-FFF2-40B4-BE49-F238E27FC236}">
                <a16:creationId xmlns:a16="http://schemas.microsoft.com/office/drawing/2014/main" id="{F36B5782-B5CC-46F2-BE3C-0D3C38D988BB}"/>
              </a:ext>
            </a:extLst>
          </p:cNvPr>
          <p:cNvSpPr/>
          <p:nvPr/>
        </p:nvSpPr>
        <p:spPr bwMode="auto">
          <a:xfrm>
            <a:off x="8253" y="-5362"/>
            <a:ext cx="9155202" cy="687872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145" name="Picture 314" descr="rgfiahjg[1]">
            <a:extLst>
              <a:ext uri="{FF2B5EF4-FFF2-40B4-BE49-F238E27FC236}">
                <a16:creationId xmlns:a16="http://schemas.microsoft.com/office/drawing/2014/main" id="{1BA1CAAA-CE6B-4E01-8FFE-48DFC3310D94}"/>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2367380" y="3218512"/>
            <a:ext cx="183940" cy="17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Picture 231" descr="JKUTI1Ps_normal">
            <a:extLst>
              <a:ext uri="{FF2B5EF4-FFF2-40B4-BE49-F238E27FC236}">
                <a16:creationId xmlns:a16="http://schemas.microsoft.com/office/drawing/2014/main" id="{767C53D1-5937-4C57-92A5-5F29507647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14641" y="5608784"/>
            <a:ext cx="309145" cy="274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C13B37F0-4B3E-4305-929C-D01F665B9ECD}"/>
              </a:ext>
            </a:extLst>
          </p:cNvPr>
          <p:cNvSpPr txBox="1"/>
          <p:nvPr/>
        </p:nvSpPr>
        <p:spPr>
          <a:xfrm>
            <a:off x="8232708" y="657672"/>
            <a:ext cx="755784" cy="276999"/>
          </a:xfrm>
          <a:prstGeom prst="rect">
            <a:avLst/>
          </a:prstGeom>
          <a:noFill/>
        </p:spPr>
        <p:txBody>
          <a:bodyPr wrap="none" rtlCol="0">
            <a:spAutoFit/>
          </a:bodyPr>
          <a:lstStyle/>
          <a:p>
            <a:r>
              <a:rPr lang="en-US" dirty="0">
                <a:solidFill>
                  <a:schemeClr val="accent6"/>
                </a:solidFill>
              </a:rPr>
              <a:t>FEDCOIN</a:t>
            </a:r>
          </a:p>
        </p:txBody>
      </p:sp>
      <p:sp>
        <p:nvSpPr>
          <p:cNvPr id="16" name="Rectangle 15">
            <a:extLst>
              <a:ext uri="{FF2B5EF4-FFF2-40B4-BE49-F238E27FC236}">
                <a16:creationId xmlns:a16="http://schemas.microsoft.com/office/drawing/2014/main" id="{E0B8C783-A58E-4EA2-BE85-E9D1BC495F01}"/>
              </a:ext>
            </a:extLst>
          </p:cNvPr>
          <p:cNvSpPr/>
          <p:nvPr/>
        </p:nvSpPr>
        <p:spPr>
          <a:xfrm>
            <a:off x="8178238" y="223315"/>
            <a:ext cx="864724" cy="276999"/>
          </a:xfrm>
          <a:prstGeom prst="rect">
            <a:avLst/>
          </a:prstGeom>
        </p:spPr>
        <p:txBody>
          <a:bodyPr wrap="none">
            <a:spAutoFit/>
          </a:bodyPr>
          <a:lstStyle/>
          <a:p>
            <a:r>
              <a:rPr lang="en-US" dirty="0" err="1"/>
              <a:t>WorldCoin</a:t>
            </a:r>
            <a:endParaRPr lang="en-US" dirty="0"/>
          </a:p>
        </p:txBody>
      </p:sp>
      <p:pic>
        <p:nvPicPr>
          <p:cNvPr id="171" name="Picture 14" descr="SEARCH">
            <a:extLst>
              <a:ext uri="{FF2B5EF4-FFF2-40B4-BE49-F238E27FC236}">
                <a16:creationId xmlns:a16="http://schemas.microsoft.com/office/drawing/2014/main" id="{F0076CB0-7389-4D29-B07A-A111879C572D}"/>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278794" y="375076"/>
            <a:ext cx="678758" cy="76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 name="Picture 147" descr="MC900133529[1]">
            <a:extLst>
              <a:ext uri="{FF2B5EF4-FFF2-40B4-BE49-F238E27FC236}">
                <a16:creationId xmlns:a16="http://schemas.microsoft.com/office/drawing/2014/main" id="{059B55A5-DBEA-4D53-92D0-D4F6FA6F117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17580" y="5576446"/>
            <a:ext cx="388807" cy="28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 name="Picture 308" descr="rgfiahjg[1]">
            <a:extLst>
              <a:ext uri="{FF2B5EF4-FFF2-40B4-BE49-F238E27FC236}">
                <a16:creationId xmlns:a16="http://schemas.microsoft.com/office/drawing/2014/main" id="{941F6564-1BBE-44F9-85D8-F05798DDA14B}"/>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4586" y="4535079"/>
            <a:ext cx="214105" cy="18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7" name="TextBox 45056">
            <a:extLst>
              <a:ext uri="{FF2B5EF4-FFF2-40B4-BE49-F238E27FC236}">
                <a16:creationId xmlns:a16="http://schemas.microsoft.com/office/drawing/2014/main" id="{4E7830DE-50D8-43D1-97DA-A88470AF16B1}"/>
              </a:ext>
            </a:extLst>
          </p:cNvPr>
          <p:cNvSpPr txBox="1"/>
          <p:nvPr/>
        </p:nvSpPr>
        <p:spPr>
          <a:xfrm>
            <a:off x="4880881" y="6109059"/>
            <a:ext cx="2147447" cy="276999"/>
          </a:xfrm>
          <a:prstGeom prst="rect">
            <a:avLst/>
          </a:prstGeom>
          <a:noFill/>
        </p:spPr>
        <p:txBody>
          <a:bodyPr wrap="none" rtlCol="0">
            <a:spAutoFit/>
          </a:bodyPr>
          <a:lstStyle/>
          <a:p>
            <a:r>
              <a:rPr lang="en-US" dirty="0">
                <a:solidFill>
                  <a:srgbClr val="008000"/>
                </a:solidFill>
              </a:rPr>
              <a:t>STOCHASTIC HARMONIZATION</a:t>
            </a:r>
          </a:p>
        </p:txBody>
      </p:sp>
      <p:sp>
        <p:nvSpPr>
          <p:cNvPr id="45058" name="TextBox 45057">
            <a:extLst>
              <a:ext uri="{FF2B5EF4-FFF2-40B4-BE49-F238E27FC236}">
                <a16:creationId xmlns:a16="http://schemas.microsoft.com/office/drawing/2014/main" id="{DA718380-B0DC-4931-BDA3-8C72657EA472}"/>
              </a:ext>
            </a:extLst>
          </p:cNvPr>
          <p:cNvSpPr txBox="1"/>
          <p:nvPr/>
        </p:nvSpPr>
        <p:spPr>
          <a:xfrm>
            <a:off x="2107365" y="4092693"/>
            <a:ext cx="574196" cy="600164"/>
          </a:xfrm>
          <a:prstGeom prst="rect">
            <a:avLst/>
          </a:prstGeom>
          <a:noFill/>
        </p:spPr>
        <p:txBody>
          <a:bodyPr wrap="none" rtlCol="0">
            <a:spAutoFit/>
          </a:bodyPr>
          <a:lstStyle/>
          <a:p>
            <a:pPr algn="r"/>
            <a:r>
              <a:rPr lang="en-US" sz="1100" dirty="0">
                <a:solidFill>
                  <a:schemeClr val="accent6"/>
                </a:solidFill>
              </a:rPr>
              <a:t>TIME </a:t>
            </a:r>
          </a:p>
          <a:p>
            <a:pPr algn="r"/>
            <a:r>
              <a:rPr lang="en-US" sz="1100" dirty="0">
                <a:solidFill>
                  <a:schemeClr val="accent6"/>
                </a:solidFill>
              </a:rPr>
              <a:t>SERIES</a:t>
            </a:r>
          </a:p>
          <a:p>
            <a:pPr algn="r"/>
            <a:r>
              <a:rPr lang="en-US" sz="1100" dirty="0">
                <a:solidFill>
                  <a:schemeClr val="accent6"/>
                </a:solidFill>
              </a:rPr>
              <a:t>DATA</a:t>
            </a:r>
          </a:p>
        </p:txBody>
      </p:sp>
      <p:sp>
        <p:nvSpPr>
          <p:cNvPr id="143" name="Rectangle 142">
            <a:extLst>
              <a:ext uri="{FF2B5EF4-FFF2-40B4-BE49-F238E27FC236}">
                <a16:creationId xmlns:a16="http://schemas.microsoft.com/office/drawing/2014/main" id="{D9A824D4-EFC0-4B44-97AA-2235E0B88C65}"/>
              </a:ext>
            </a:extLst>
          </p:cNvPr>
          <p:cNvSpPr/>
          <p:nvPr/>
        </p:nvSpPr>
        <p:spPr>
          <a:xfrm>
            <a:off x="7055244" y="658741"/>
            <a:ext cx="445956" cy="338554"/>
          </a:xfrm>
          <a:prstGeom prst="rect">
            <a:avLst/>
          </a:prstGeom>
          <a:noFill/>
        </p:spPr>
        <p:txBody>
          <a:bodyPr wrap="none">
            <a:spAutoFit/>
          </a:bodyPr>
          <a:lstStyle/>
          <a:p>
            <a:r>
              <a:rPr lang="en-US" sz="1600" dirty="0">
                <a:solidFill>
                  <a:srgbClr val="C00000"/>
                </a:solidFill>
                <a:highlight>
                  <a:srgbClr val="00FF00"/>
                </a:highlight>
              </a:rPr>
              <a:t>K%</a:t>
            </a:r>
            <a:endParaRPr lang="en-US" sz="1600" dirty="0">
              <a:highlight>
                <a:srgbClr val="00FF00"/>
              </a:highlight>
            </a:endParaRPr>
          </a:p>
        </p:txBody>
      </p:sp>
      <p:pic>
        <p:nvPicPr>
          <p:cNvPr id="163" name="Picture 32">
            <a:extLst>
              <a:ext uri="{FF2B5EF4-FFF2-40B4-BE49-F238E27FC236}">
                <a16:creationId xmlns:a16="http://schemas.microsoft.com/office/drawing/2014/main" id="{F7A0A5C3-951E-47EB-A40F-E25F136E2B62}"/>
              </a:ext>
            </a:extLst>
          </p:cNvPr>
          <p:cNvPicPr preferRelativeResize="0">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245001" y="5593967"/>
            <a:ext cx="534381" cy="272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D5122366-35CC-43F2-B729-312010E35A97}"/>
              </a:ext>
            </a:extLst>
          </p:cNvPr>
          <p:cNvSpPr txBox="1"/>
          <p:nvPr/>
        </p:nvSpPr>
        <p:spPr>
          <a:xfrm>
            <a:off x="5931832" y="2911493"/>
            <a:ext cx="2290018" cy="461665"/>
          </a:xfrm>
          <a:prstGeom prst="rect">
            <a:avLst/>
          </a:prstGeom>
          <a:noFill/>
        </p:spPr>
        <p:txBody>
          <a:bodyPr wrap="square" rtlCol="0">
            <a:spAutoFit/>
          </a:bodyPr>
          <a:lstStyle/>
          <a:p>
            <a:r>
              <a:rPr lang="en-US" dirty="0"/>
              <a:t>Crypto Currency Micro-payments</a:t>
            </a:r>
          </a:p>
          <a:p>
            <a:r>
              <a:rPr lang="en-US" dirty="0"/>
              <a:t>Demurrage Logistic Parking Fees</a:t>
            </a:r>
          </a:p>
        </p:txBody>
      </p:sp>
      <p:pic>
        <p:nvPicPr>
          <p:cNvPr id="181" name="Picture 84" descr="globe">
            <a:extLst>
              <a:ext uri="{FF2B5EF4-FFF2-40B4-BE49-F238E27FC236}">
                <a16:creationId xmlns:a16="http://schemas.microsoft.com/office/drawing/2014/main" id="{81EA0A87-2F92-42C2-BB00-6C64ED332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4163" y="3803524"/>
            <a:ext cx="1096908" cy="2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Picture 314" descr="rgfiahjg[1]">
            <a:extLst>
              <a:ext uri="{FF2B5EF4-FFF2-40B4-BE49-F238E27FC236}">
                <a16:creationId xmlns:a16="http://schemas.microsoft.com/office/drawing/2014/main" id="{7E2FA855-1029-4497-99EA-E9777AC9D16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4182091" y="5396687"/>
            <a:ext cx="183440" cy="17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Picture 314" descr="rgfiahjg[1]">
            <a:extLst>
              <a:ext uri="{FF2B5EF4-FFF2-40B4-BE49-F238E27FC236}">
                <a16:creationId xmlns:a16="http://schemas.microsoft.com/office/drawing/2014/main" id="{2A86626A-4123-43BE-B5D9-663064C3933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4193521" y="4391295"/>
            <a:ext cx="183440" cy="17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61" descr="ANd9GcSvFw_tMrkk6m7ea9AXfz9T74cDFaG7dhZclhP3ULjqQOeSvpjr">
            <a:extLst>
              <a:ext uri="{FF2B5EF4-FFF2-40B4-BE49-F238E27FC236}">
                <a16:creationId xmlns:a16="http://schemas.microsoft.com/office/drawing/2014/main" id="{D500859C-C1AE-4747-8BB0-4D2C0C03983C}"/>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955104" y="1535557"/>
            <a:ext cx="323516" cy="28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Picture 2" descr="https://s-media-cache-ak0.pinimg.com/736x/5a/f3/18/5af31896d942288cb102be5a9506137f.jpg">
            <a:extLst>
              <a:ext uri="{FF2B5EF4-FFF2-40B4-BE49-F238E27FC236}">
                <a16:creationId xmlns:a16="http://schemas.microsoft.com/office/drawing/2014/main" id="{B83A67E9-9BA5-4CF3-94F8-930F6C6B4A5E}"/>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28499" t="14979" r="28370" b="14854"/>
          <a:stretch/>
        </p:blipFill>
        <p:spPr bwMode="auto">
          <a:xfrm>
            <a:off x="3928307" y="1549618"/>
            <a:ext cx="274103" cy="281963"/>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38" descr="MC900133529[1]">
            <a:extLst>
              <a:ext uri="{FF2B5EF4-FFF2-40B4-BE49-F238E27FC236}">
                <a16:creationId xmlns:a16="http://schemas.microsoft.com/office/drawing/2014/main" id="{9AB94846-57A6-47F2-9913-A002047C4BA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58332" y="4027751"/>
            <a:ext cx="450360" cy="29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 name="Picture 327" descr="radar">
            <a:extLst>
              <a:ext uri="{FF2B5EF4-FFF2-40B4-BE49-F238E27FC236}">
                <a16:creationId xmlns:a16="http://schemas.microsoft.com/office/drawing/2014/main" id="{63F699FC-07BF-436A-BD3F-B23121C362BF}"/>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683318" y="4282346"/>
            <a:ext cx="757743" cy="640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190" descr="PING_sonar_">
            <a:extLst>
              <a:ext uri="{FF2B5EF4-FFF2-40B4-BE49-F238E27FC236}">
                <a16:creationId xmlns:a16="http://schemas.microsoft.com/office/drawing/2014/main" id="{F104369B-EF7D-40F0-AC4B-84A8F10899A9}"/>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98318" y="4624391"/>
            <a:ext cx="327741" cy="280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314" descr="rgfiahjg[1]">
            <a:extLst>
              <a:ext uri="{FF2B5EF4-FFF2-40B4-BE49-F238E27FC236}">
                <a16:creationId xmlns:a16="http://schemas.microsoft.com/office/drawing/2014/main" id="{D70A28D4-6CE8-41F6-9B0B-25ED889A0F0D}"/>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2592213" y="3816228"/>
            <a:ext cx="222651" cy="216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314" descr="rgfiahjg[1]">
            <a:extLst>
              <a:ext uri="{FF2B5EF4-FFF2-40B4-BE49-F238E27FC236}">
                <a16:creationId xmlns:a16="http://schemas.microsoft.com/office/drawing/2014/main" id="{8CD309C0-2B71-45B0-B0FD-0BC8C1D0FBD4}"/>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438006" y="3804143"/>
            <a:ext cx="222651" cy="216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 name="Picture 191" descr="164017_1019270_wave_M">
            <a:extLst>
              <a:ext uri="{FF2B5EF4-FFF2-40B4-BE49-F238E27FC236}">
                <a16:creationId xmlns:a16="http://schemas.microsoft.com/office/drawing/2014/main" id="{2E7ACFCF-6F52-46F1-9DB8-0FD7B04E788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4565" y="4286418"/>
            <a:ext cx="652000" cy="23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15972F9-184E-492A-94AD-29EB67CC8910}"/>
              </a:ext>
            </a:extLst>
          </p:cNvPr>
          <p:cNvSpPr txBox="1"/>
          <p:nvPr/>
        </p:nvSpPr>
        <p:spPr>
          <a:xfrm>
            <a:off x="4838652" y="3739973"/>
            <a:ext cx="1247457" cy="246221"/>
          </a:xfrm>
          <a:prstGeom prst="rect">
            <a:avLst/>
          </a:prstGeom>
          <a:noFill/>
        </p:spPr>
        <p:txBody>
          <a:bodyPr wrap="none" rtlCol="0">
            <a:spAutoFit/>
          </a:bodyPr>
          <a:lstStyle/>
          <a:p>
            <a:r>
              <a:rPr lang="en-US" sz="1000" dirty="0">
                <a:highlight>
                  <a:srgbClr val="00FF00"/>
                </a:highlight>
              </a:rPr>
              <a:t>Tokenize Currencies</a:t>
            </a:r>
          </a:p>
        </p:txBody>
      </p:sp>
      <p:pic>
        <p:nvPicPr>
          <p:cNvPr id="162" name="Picture 16" descr="j0199238p">
            <a:extLst>
              <a:ext uri="{FF2B5EF4-FFF2-40B4-BE49-F238E27FC236}">
                <a16:creationId xmlns:a16="http://schemas.microsoft.com/office/drawing/2014/main" id="{3767369B-D377-4B4A-95FB-7CC93EFDC13E}"/>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178703" y="3610965"/>
            <a:ext cx="270040" cy="306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47" descr="MC900133529[1]">
            <a:extLst>
              <a:ext uri="{FF2B5EF4-FFF2-40B4-BE49-F238E27FC236}">
                <a16:creationId xmlns:a16="http://schemas.microsoft.com/office/drawing/2014/main" id="{8CE3F3B4-E1C0-4F69-80B1-C4AAF425793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44331" y="4947797"/>
            <a:ext cx="341860" cy="24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Picture 210" descr="bitcoin-blockchain">
            <a:extLst>
              <a:ext uri="{FF2B5EF4-FFF2-40B4-BE49-F238E27FC236}">
                <a16:creationId xmlns:a16="http://schemas.microsoft.com/office/drawing/2014/main" id="{594772BF-AB09-46D6-A669-3E934FD6021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005235" y="3915582"/>
            <a:ext cx="2331417" cy="449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Box 45058">
            <a:extLst>
              <a:ext uri="{FF2B5EF4-FFF2-40B4-BE49-F238E27FC236}">
                <a16:creationId xmlns:a16="http://schemas.microsoft.com/office/drawing/2014/main" id="{7DDB4624-C0ED-41D3-BD4C-DFDBF5F246C8}"/>
              </a:ext>
            </a:extLst>
          </p:cNvPr>
          <p:cNvSpPr txBox="1"/>
          <p:nvPr/>
        </p:nvSpPr>
        <p:spPr>
          <a:xfrm>
            <a:off x="6696456" y="3897387"/>
            <a:ext cx="963725" cy="246221"/>
          </a:xfrm>
          <a:prstGeom prst="rect">
            <a:avLst/>
          </a:prstGeom>
          <a:noFill/>
        </p:spPr>
        <p:txBody>
          <a:bodyPr wrap="none" rtlCol="0">
            <a:spAutoFit/>
          </a:bodyPr>
          <a:lstStyle/>
          <a:p>
            <a:r>
              <a:rPr lang="en-US" sz="1000" dirty="0"/>
              <a:t>URN </a:t>
            </a:r>
            <a:r>
              <a:rPr lang="en-US" sz="1000" dirty="0" err="1"/>
              <a:t>URN</a:t>
            </a:r>
            <a:r>
              <a:rPr lang="en-US" sz="1000" dirty="0"/>
              <a:t> </a:t>
            </a:r>
            <a:r>
              <a:rPr lang="en-US" sz="1000" dirty="0" err="1"/>
              <a:t>URN</a:t>
            </a:r>
            <a:endParaRPr lang="en-US" sz="1000" dirty="0"/>
          </a:p>
        </p:txBody>
      </p:sp>
      <p:sp>
        <p:nvSpPr>
          <p:cNvPr id="182" name="TextBox 181">
            <a:extLst>
              <a:ext uri="{FF2B5EF4-FFF2-40B4-BE49-F238E27FC236}">
                <a16:creationId xmlns:a16="http://schemas.microsoft.com/office/drawing/2014/main" id="{F49798BC-0337-447F-8D65-C722C7C03611}"/>
              </a:ext>
            </a:extLst>
          </p:cNvPr>
          <p:cNvSpPr txBox="1"/>
          <p:nvPr/>
        </p:nvSpPr>
        <p:spPr>
          <a:xfrm>
            <a:off x="5972183" y="4152535"/>
            <a:ext cx="927754" cy="276999"/>
          </a:xfrm>
          <a:prstGeom prst="rect">
            <a:avLst/>
          </a:prstGeom>
          <a:noFill/>
        </p:spPr>
        <p:txBody>
          <a:bodyPr wrap="none" rtlCol="0">
            <a:spAutoFit/>
          </a:bodyPr>
          <a:lstStyle/>
          <a:p>
            <a:r>
              <a:rPr lang="en-US" dirty="0"/>
              <a:t>{“ORG_ID”}</a:t>
            </a:r>
          </a:p>
        </p:txBody>
      </p:sp>
      <p:pic>
        <p:nvPicPr>
          <p:cNvPr id="170" name="Picture 169">
            <a:extLst>
              <a:ext uri="{FF2B5EF4-FFF2-40B4-BE49-F238E27FC236}">
                <a16:creationId xmlns:a16="http://schemas.microsoft.com/office/drawing/2014/main" id="{7AE1EA85-5611-4F2A-990F-6B6CB7C1DA10}"/>
              </a:ext>
            </a:extLst>
          </p:cNvP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188455" y="3566344"/>
            <a:ext cx="1045606" cy="697071"/>
          </a:xfrm>
          <a:prstGeom prst="rect">
            <a:avLst/>
          </a:prstGeom>
        </p:spPr>
      </p:pic>
      <p:sp>
        <p:nvSpPr>
          <p:cNvPr id="5" name="TextBox 4">
            <a:extLst>
              <a:ext uri="{FF2B5EF4-FFF2-40B4-BE49-F238E27FC236}">
                <a16:creationId xmlns:a16="http://schemas.microsoft.com/office/drawing/2014/main" id="{48D46B51-666C-4AD7-BC6F-5AF95A5BDDBC}"/>
              </a:ext>
            </a:extLst>
          </p:cNvPr>
          <p:cNvSpPr txBox="1"/>
          <p:nvPr/>
        </p:nvSpPr>
        <p:spPr>
          <a:xfrm>
            <a:off x="1157061" y="3610299"/>
            <a:ext cx="1340432" cy="400110"/>
          </a:xfrm>
          <a:prstGeom prst="rect">
            <a:avLst/>
          </a:prstGeom>
          <a:noFill/>
        </p:spPr>
        <p:txBody>
          <a:bodyPr wrap="none" rtlCol="0">
            <a:spAutoFit/>
          </a:bodyPr>
          <a:lstStyle/>
          <a:p>
            <a:r>
              <a:rPr lang="en-US" sz="1000" dirty="0">
                <a:solidFill>
                  <a:schemeClr val="accent6"/>
                </a:solidFill>
              </a:rPr>
              <a:t>Geo-Spatial Temporal</a:t>
            </a:r>
            <a:br>
              <a:rPr lang="en-US" sz="1000" dirty="0">
                <a:solidFill>
                  <a:schemeClr val="accent6"/>
                </a:solidFill>
              </a:rPr>
            </a:br>
            <a:r>
              <a:rPr lang="en-US" sz="1000" dirty="0">
                <a:solidFill>
                  <a:schemeClr val="accent6"/>
                </a:solidFill>
              </a:rPr>
              <a:t>Closer = &lt; $$$ / FUEL</a:t>
            </a:r>
          </a:p>
        </p:txBody>
      </p:sp>
      <p:pic>
        <p:nvPicPr>
          <p:cNvPr id="183" name="Picture 6" descr="https://tse1.mm.bing.net/th?&amp;id=JN.lLHCzYD8NrVPI33nCXMvBQ&amp;w=300&amp;h=300&amp;c=0&amp;pid=1.9&amp;rs=0&amp;p=0">
            <a:extLst>
              <a:ext uri="{FF2B5EF4-FFF2-40B4-BE49-F238E27FC236}">
                <a16:creationId xmlns:a16="http://schemas.microsoft.com/office/drawing/2014/main" id="{82F572C6-1A40-42A0-BD41-7B7B9D44718C}"/>
              </a:ext>
            </a:extLst>
          </p:cNvPr>
          <p:cNvPicPr>
            <a:picLocks noChangeAspect="1" noChangeArrowheads="1"/>
          </p:cNvPicPr>
          <p:nvPr/>
        </p:nvPicPr>
        <p:blipFill rotWithShape="1">
          <a:blip r:embed="rId47" cstate="print">
            <a:extLst>
              <a:ext uri="{28A0092B-C50C-407E-A947-70E740481C1C}">
                <a14:useLocalDpi xmlns:a14="http://schemas.microsoft.com/office/drawing/2010/main" val="0"/>
              </a:ext>
            </a:extLst>
          </a:blip>
          <a:srcRect l="13001" t="16009" r="25666" b="3991"/>
          <a:stretch/>
        </p:blipFill>
        <p:spPr bwMode="auto">
          <a:xfrm>
            <a:off x="3395092" y="5203927"/>
            <a:ext cx="400691" cy="350812"/>
          </a:xfrm>
          <a:prstGeom prst="rect">
            <a:avLst/>
          </a:prstGeom>
          <a:solidFill>
            <a:schemeClr val="accent6"/>
          </a:solidFill>
          <a:ln>
            <a:solidFill>
              <a:srgbClr val="000080"/>
            </a:solidFill>
          </a:ln>
        </p:spPr>
      </p:pic>
      <p:pic>
        <p:nvPicPr>
          <p:cNvPr id="151" name="Picture 32">
            <a:extLst>
              <a:ext uri="{FF2B5EF4-FFF2-40B4-BE49-F238E27FC236}">
                <a16:creationId xmlns:a16="http://schemas.microsoft.com/office/drawing/2014/main" id="{B46EC16C-93A3-48E4-8000-FFCBDD23F845}"/>
              </a:ext>
            </a:extLst>
          </p:cNvPr>
          <p:cNvPicPr preferRelativeResize="0">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420285" y="862454"/>
            <a:ext cx="456470" cy="305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 name="Picture 7" descr="th?&amp;id=HN">
            <a:extLst>
              <a:ext uri="{FF2B5EF4-FFF2-40B4-BE49-F238E27FC236}">
                <a16:creationId xmlns:a16="http://schemas.microsoft.com/office/drawing/2014/main" id="{507B2CDD-FC87-4FFC-9F71-BA6BD77037C9}"/>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l="12500" r="12500"/>
          <a:stretch>
            <a:fillRect/>
          </a:stretch>
        </p:blipFill>
        <p:spPr bwMode="auto">
          <a:xfrm>
            <a:off x="6968964" y="4417182"/>
            <a:ext cx="709497" cy="632486"/>
          </a:xfrm>
          <a:prstGeom prst="rect">
            <a:avLst/>
          </a:prstGeom>
          <a:solidFill>
            <a:schemeClr val="tx1"/>
          </a:solidFill>
          <a:ln w="12700">
            <a:solidFill>
              <a:schemeClr val="tx1"/>
            </a:solidFill>
          </a:ln>
        </p:spPr>
      </p:pic>
      <p:pic>
        <p:nvPicPr>
          <p:cNvPr id="189" name="Picture 26" descr="Image">
            <a:extLst>
              <a:ext uri="{FF2B5EF4-FFF2-40B4-BE49-F238E27FC236}">
                <a16:creationId xmlns:a16="http://schemas.microsoft.com/office/drawing/2014/main" id="{A62B070D-0C72-4736-A6E8-CFAAFD5658E6}"/>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l="3572" r="3572"/>
          <a:stretch>
            <a:fillRect/>
          </a:stretch>
        </p:blipFill>
        <p:spPr bwMode="auto">
          <a:xfrm>
            <a:off x="7682651" y="4387839"/>
            <a:ext cx="676579"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B70DADFA-0DAE-4EDE-9573-F856476BFAA1}"/>
              </a:ext>
            </a:extLst>
          </p:cNvPr>
          <p:cNvSpPr txBox="1"/>
          <p:nvPr/>
        </p:nvSpPr>
        <p:spPr>
          <a:xfrm>
            <a:off x="7620470" y="4646266"/>
            <a:ext cx="667170" cy="246221"/>
          </a:xfrm>
          <a:prstGeom prst="rect">
            <a:avLst/>
          </a:prstGeom>
          <a:noFill/>
        </p:spPr>
        <p:txBody>
          <a:bodyPr wrap="none" rtlCol="0">
            <a:spAutoFit/>
          </a:bodyPr>
          <a:lstStyle/>
          <a:p>
            <a:r>
              <a:rPr lang="en-US" sz="1000" dirty="0"/>
              <a:t>Land Use</a:t>
            </a:r>
          </a:p>
        </p:txBody>
      </p:sp>
      <p:sp>
        <p:nvSpPr>
          <p:cNvPr id="193" name="TextBox 192">
            <a:extLst>
              <a:ext uri="{FF2B5EF4-FFF2-40B4-BE49-F238E27FC236}">
                <a16:creationId xmlns:a16="http://schemas.microsoft.com/office/drawing/2014/main" id="{670AA2B9-CEC6-4749-98AF-5B4984048851}"/>
              </a:ext>
            </a:extLst>
          </p:cNvPr>
          <p:cNvSpPr txBox="1"/>
          <p:nvPr/>
        </p:nvSpPr>
        <p:spPr>
          <a:xfrm>
            <a:off x="1352212" y="4570494"/>
            <a:ext cx="3826970" cy="430887"/>
          </a:xfrm>
          <a:prstGeom prst="rect">
            <a:avLst/>
          </a:prstGeom>
          <a:noFill/>
        </p:spPr>
        <p:txBody>
          <a:bodyPr wrap="square" rtlCol="0">
            <a:spAutoFit/>
          </a:bodyPr>
          <a:lstStyle/>
          <a:p>
            <a:r>
              <a:rPr lang="en-US" sz="1100" dirty="0">
                <a:solidFill>
                  <a:srgbClr val="C00000"/>
                </a:solidFill>
              </a:rPr>
              <a:t>FIREFLY SYNC PULSE MATCHED </a:t>
            </a:r>
          </a:p>
          <a:p>
            <a:r>
              <a:rPr lang="en-US" sz="1100" dirty="0">
                <a:solidFill>
                  <a:srgbClr val="C00000"/>
                </a:solidFill>
              </a:rPr>
              <a:t>TO CLOSEST HEARTBEAT CYCLE</a:t>
            </a:r>
            <a:endParaRPr lang="en-US" sz="1000" dirty="0">
              <a:solidFill>
                <a:schemeClr val="accent2"/>
              </a:solidFill>
            </a:endParaRPr>
          </a:p>
        </p:txBody>
      </p:sp>
      <p:sp>
        <p:nvSpPr>
          <p:cNvPr id="9" name="TextBox 8">
            <a:extLst>
              <a:ext uri="{FF2B5EF4-FFF2-40B4-BE49-F238E27FC236}">
                <a16:creationId xmlns:a16="http://schemas.microsoft.com/office/drawing/2014/main" id="{ACF12966-1646-40B5-9847-92246180FB49}"/>
              </a:ext>
            </a:extLst>
          </p:cNvPr>
          <p:cNvSpPr txBox="1"/>
          <p:nvPr/>
        </p:nvSpPr>
        <p:spPr>
          <a:xfrm>
            <a:off x="7594080" y="4340040"/>
            <a:ext cx="665670" cy="307777"/>
          </a:xfrm>
          <a:prstGeom prst="rect">
            <a:avLst/>
          </a:prstGeom>
          <a:noFill/>
        </p:spPr>
        <p:txBody>
          <a:bodyPr wrap="square" rtlCol="0">
            <a:spAutoFit/>
          </a:bodyPr>
          <a:lstStyle/>
          <a:p>
            <a:r>
              <a:rPr lang="en-US" sz="1400" dirty="0"/>
              <a:t>#1421</a:t>
            </a:r>
          </a:p>
        </p:txBody>
      </p:sp>
      <p:pic>
        <p:nvPicPr>
          <p:cNvPr id="195" name="Picture 7" descr="rgfiahjg[1]">
            <a:extLst>
              <a:ext uri="{FF2B5EF4-FFF2-40B4-BE49-F238E27FC236}">
                <a16:creationId xmlns:a16="http://schemas.microsoft.com/office/drawing/2014/main" id="{32054AFC-86DC-4B6A-825C-2D57B0216EC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12862" y="4182109"/>
            <a:ext cx="181898" cy="159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Picture 145" descr="ANd9GcQTvaDnC5PecRtWptpQ4kNwHvylBZtQ5KFpN3z-X3J9K_Ek2rbU">
            <a:extLst>
              <a:ext uri="{FF2B5EF4-FFF2-40B4-BE49-F238E27FC236}">
                <a16:creationId xmlns:a16="http://schemas.microsoft.com/office/drawing/2014/main" id="{D28E8589-F807-42E6-BDF8-61A7ADD73A94}"/>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26297" y="5844175"/>
            <a:ext cx="577203" cy="500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308" descr="rgfiahjg[1]">
            <a:extLst>
              <a:ext uri="{FF2B5EF4-FFF2-40B4-BE49-F238E27FC236}">
                <a16:creationId xmlns:a16="http://schemas.microsoft.com/office/drawing/2014/main" id="{70DEF03C-4D74-4EE0-9C17-30EC19129290}"/>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029731" y="5776934"/>
            <a:ext cx="184124" cy="16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384EBA2-1F3B-4163-963D-54327B8F7D9F}"/>
              </a:ext>
            </a:extLst>
          </p:cNvPr>
          <p:cNvSpPr/>
          <p:nvPr/>
        </p:nvSpPr>
        <p:spPr>
          <a:xfrm>
            <a:off x="4435547" y="4980052"/>
            <a:ext cx="4536992" cy="461665"/>
          </a:xfrm>
          <a:prstGeom prst="rect">
            <a:avLst/>
          </a:prstGeom>
        </p:spPr>
        <p:txBody>
          <a:bodyPr wrap="square">
            <a:spAutoFit/>
          </a:bodyPr>
          <a:lstStyle/>
          <a:p>
            <a:r>
              <a:rPr lang="en-US" dirty="0">
                <a:solidFill>
                  <a:srgbClr val="14171A"/>
                </a:solidFill>
                <a:latin typeface="Segoe UI" panose="020B0502040204020203" pitchFamily="34" charset="0"/>
              </a:rPr>
              <a:t>cryptocurrency A to B to N… transactions = TAXABLE events</a:t>
            </a:r>
          </a:p>
          <a:p>
            <a:r>
              <a:rPr lang="en-US" dirty="0">
                <a:solidFill>
                  <a:srgbClr val="14171A"/>
                </a:solidFill>
                <a:latin typeface="Segoe UI" panose="020B0502040204020203" pitchFamily="34" charset="0"/>
              </a:rPr>
              <a:t>= universal event heartbeat flash message bus sync deltas</a:t>
            </a:r>
            <a:endParaRPr lang="en-US" dirty="0"/>
          </a:p>
        </p:txBody>
      </p:sp>
      <p:pic>
        <p:nvPicPr>
          <p:cNvPr id="201" name="Picture 200">
            <a:extLst>
              <a:ext uri="{FF2B5EF4-FFF2-40B4-BE49-F238E27FC236}">
                <a16:creationId xmlns:a16="http://schemas.microsoft.com/office/drawing/2014/main" id="{F9FD3D76-3828-4984-8892-5D9C0EB75967}"/>
              </a:ext>
            </a:extLst>
          </p:cNvPr>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1212218" y="6016191"/>
            <a:ext cx="337642" cy="308724"/>
          </a:xfrm>
          <a:prstGeom prst="rect">
            <a:avLst/>
          </a:prstGeom>
        </p:spPr>
      </p:pic>
      <p:sp>
        <p:nvSpPr>
          <p:cNvPr id="45060" name="TextBox 45059">
            <a:extLst>
              <a:ext uri="{FF2B5EF4-FFF2-40B4-BE49-F238E27FC236}">
                <a16:creationId xmlns:a16="http://schemas.microsoft.com/office/drawing/2014/main" id="{DAF76704-AC99-4DC8-9D44-DAFE281F007A}"/>
              </a:ext>
            </a:extLst>
          </p:cNvPr>
          <p:cNvSpPr txBox="1"/>
          <p:nvPr/>
        </p:nvSpPr>
        <p:spPr>
          <a:xfrm>
            <a:off x="4018735" y="3935148"/>
            <a:ext cx="569387" cy="430887"/>
          </a:xfrm>
          <a:prstGeom prst="rect">
            <a:avLst/>
          </a:prstGeom>
          <a:solidFill>
            <a:srgbClr val="66FF33"/>
          </a:solidFill>
        </p:spPr>
        <p:txBody>
          <a:bodyPr wrap="none" rtlCol="0">
            <a:spAutoFit/>
          </a:bodyPr>
          <a:lstStyle/>
          <a:p>
            <a:pPr algn="ctr"/>
            <a:r>
              <a:rPr lang="en-US" sz="1100" dirty="0">
                <a:solidFill>
                  <a:srgbClr val="000066"/>
                </a:solidFill>
              </a:rPr>
              <a:t>EVENT</a:t>
            </a:r>
            <a:br>
              <a:rPr lang="en-US" sz="1100" dirty="0">
                <a:solidFill>
                  <a:srgbClr val="000066"/>
                </a:solidFill>
              </a:rPr>
            </a:br>
            <a:r>
              <a:rPr lang="en-US" sz="1100" dirty="0">
                <a:solidFill>
                  <a:srgbClr val="000066"/>
                </a:solidFill>
              </a:rPr>
              <a:t>BUS</a:t>
            </a:r>
          </a:p>
        </p:txBody>
      </p:sp>
      <p:pic>
        <p:nvPicPr>
          <p:cNvPr id="142" name="Picture 32">
            <a:extLst>
              <a:ext uri="{FF2B5EF4-FFF2-40B4-BE49-F238E27FC236}">
                <a16:creationId xmlns:a16="http://schemas.microsoft.com/office/drawing/2014/main" id="{5B6A76CE-DF33-4811-97A4-485DAF70F6A8}"/>
              </a:ext>
            </a:extLst>
          </p:cNvPr>
          <p:cNvPicPr preferRelativeResize="0">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673971" y="5207716"/>
            <a:ext cx="223016" cy="196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147" descr="MC900133529[1]">
            <a:extLst>
              <a:ext uri="{FF2B5EF4-FFF2-40B4-BE49-F238E27FC236}">
                <a16:creationId xmlns:a16="http://schemas.microsoft.com/office/drawing/2014/main" id="{7177A3EE-3F35-4315-BB6F-878A00607B3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15772" y="5521332"/>
            <a:ext cx="341860" cy="24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 name="Picture 147" descr="MC900133529[1]">
            <a:extLst>
              <a:ext uri="{FF2B5EF4-FFF2-40B4-BE49-F238E27FC236}">
                <a16:creationId xmlns:a16="http://schemas.microsoft.com/office/drawing/2014/main" id="{593C02A4-0752-45C3-B6D6-8F623445D31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53005" y="5508636"/>
            <a:ext cx="341860" cy="24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Picture 61" descr="ANd9GcSvFw_tMrkk6m7ea9AXfz9T74cDFaG7dhZclhP3ULjqQOeSvpjr">
            <a:extLst>
              <a:ext uri="{FF2B5EF4-FFF2-40B4-BE49-F238E27FC236}">
                <a16:creationId xmlns:a16="http://schemas.microsoft.com/office/drawing/2014/main" id="{46402B97-E908-41D3-B66F-48E23FB42763}"/>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6492068" y="357908"/>
            <a:ext cx="323516" cy="320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 name="Picture 32">
            <a:extLst>
              <a:ext uri="{FF2B5EF4-FFF2-40B4-BE49-F238E27FC236}">
                <a16:creationId xmlns:a16="http://schemas.microsoft.com/office/drawing/2014/main" id="{BE6890E0-1125-499F-BA21-52106AA479E2}"/>
              </a:ext>
            </a:extLst>
          </p:cNvPr>
          <p:cNvPicPr preferRelativeResize="0">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234262" y="664867"/>
            <a:ext cx="577195" cy="293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8" name="Picture 2" descr="https://s-media-cache-ak0.pinimg.com/736x/5a/f3/18/5af31896d942288cb102be5a9506137f.jpg">
            <a:extLst>
              <a:ext uri="{FF2B5EF4-FFF2-40B4-BE49-F238E27FC236}">
                <a16:creationId xmlns:a16="http://schemas.microsoft.com/office/drawing/2014/main" id="{E4064AE8-E0F3-469C-8F3D-3922959627BB}"/>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28499" t="14979" r="28370" b="14854"/>
          <a:stretch/>
        </p:blipFill>
        <p:spPr bwMode="auto">
          <a:xfrm>
            <a:off x="6205042" y="380227"/>
            <a:ext cx="274103" cy="281963"/>
          </a:xfrm>
          <a:prstGeom prst="rect">
            <a:avLst/>
          </a:prstGeom>
          <a:noFill/>
          <a:extLst>
            <a:ext uri="{909E8E84-426E-40DD-AFC4-6F175D3DCCD1}">
              <a14:hiddenFill xmlns:a14="http://schemas.microsoft.com/office/drawing/2010/main">
                <a:solidFill>
                  <a:srgbClr val="FFFFFF"/>
                </a:solidFill>
              </a14:hiddenFill>
            </a:ext>
          </a:extLst>
        </p:spPr>
      </p:pic>
      <p:sp>
        <p:nvSpPr>
          <p:cNvPr id="45061" name="TextBox 45060">
            <a:extLst>
              <a:ext uri="{FF2B5EF4-FFF2-40B4-BE49-F238E27FC236}">
                <a16:creationId xmlns:a16="http://schemas.microsoft.com/office/drawing/2014/main" id="{699068F2-A5A0-4A7E-9319-9784A8CF70C3}"/>
              </a:ext>
            </a:extLst>
          </p:cNvPr>
          <p:cNvSpPr txBox="1"/>
          <p:nvPr/>
        </p:nvSpPr>
        <p:spPr>
          <a:xfrm>
            <a:off x="5515273" y="5611706"/>
            <a:ext cx="550151" cy="246221"/>
          </a:xfrm>
          <a:prstGeom prst="rect">
            <a:avLst/>
          </a:prstGeom>
          <a:noFill/>
        </p:spPr>
        <p:txBody>
          <a:bodyPr wrap="none" rtlCol="0">
            <a:spAutoFit/>
          </a:bodyPr>
          <a:lstStyle/>
          <a:p>
            <a:r>
              <a:rPr lang="en-US" sz="1000" dirty="0"/>
              <a:t>EPOCH</a:t>
            </a:r>
          </a:p>
        </p:txBody>
      </p:sp>
      <p:pic>
        <p:nvPicPr>
          <p:cNvPr id="178" name="Picture 314" descr="rgfiahjg[1]">
            <a:extLst>
              <a:ext uri="{FF2B5EF4-FFF2-40B4-BE49-F238E27FC236}">
                <a16:creationId xmlns:a16="http://schemas.microsoft.com/office/drawing/2014/main" id="{1803C3A0-E456-40B2-975A-7AD0C56B56A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6713024" y="5567458"/>
            <a:ext cx="322284" cy="312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145" descr="ANd9GcQTvaDnC5PecRtWptpQ4kNwHvylBZtQ5KFpN3z-X3J9K_Ek2rbU">
            <a:extLst>
              <a:ext uri="{FF2B5EF4-FFF2-40B4-BE49-F238E27FC236}">
                <a16:creationId xmlns:a16="http://schemas.microsoft.com/office/drawing/2014/main" id="{FD0F62B7-546E-41E1-A428-2EE814C831DC}"/>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8259697" y="5596003"/>
            <a:ext cx="380002" cy="32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TextBox 197">
            <a:extLst>
              <a:ext uri="{FF2B5EF4-FFF2-40B4-BE49-F238E27FC236}">
                <a16:creationId xmlns:a16="http://schemas.microsoft.com/office/drawing/2014/main" id="{B88E6765-AB98-4380-878D-83FE37396F1C}"/>
              </a:ext>
            </a:extLst>
          </p:cNvPr>
          <p:cNvSpPr txBox="1"/>
          <p:nvPr/>
        </p:nvSpPr>
        <p:spPr>
          <a:xfrm>
            <a:off x="7663086" y="5636867"/>
            <a:ext cx="550151" cy="246221"/>
          </a:xfrm>
          <a:prstGeom prst="rect">
            <a:avLst/>
          </a:prstGeom>
          <a:noFill/>
        </p:spPr>
        <p:txBody>
          <a:bodyPr wrap="none" rtlCol="0">
            <a:spAutoFit/>
          </a:bodyPr>
          <a:lstStyle/>
          <a:p>
            <a:r>
              <a:rPr lang="en-US" sz="1000" dirty="0"/>
              <a:t>EPOCH</a:t>
            </a:r>
          </a:p>
        </p:txBody>
      </p:sp>
      <p:sp>
        <p:nvSpPr>
          <p:cNvPr id="45064" name="TextBox 45063">
            <a:extLst>
              <a:ext uri="{FF2B5EF4-FFF2-40B4-BE49-F238E27FC236}">
                <a16:creationId xmlns:a16="http://schemas.microsoft.com/office/drawing/2014/main" id="{56C72D09-C7A0-4091-9BF6-0BC0709081A4}"/>
              </a:ext>
            </a:extLst>
          </p:cNvPr>
          <p:cNvSpPr txBox="1"/>
          <p:nvPr/>
        </p:nvSpPr>
        <p:spPr>
          <a:xfrm>
            <a:off x="5016261" y="5811929"/>
            <a:ext cx="3280065" cy="246221"/>
          </a:xfrm>
          <a:prstGeom prst="rect">
            <a:avLst/>
          </a:prstGeom>
          <a:noFill/>
        </p:spPr>
        <p:txBody>
          <a:bodyPr wrap="none" rtlCol="0">
            <a:spAutoFit/>
          </a:bodyPr>
          <a:lstStyle/>
          <a:p>
            <a:r>
              <a:rPr lang="en-US" sz="1000" dirty="0"/>
              <a:t>INTERNET OF MONEY formed by 1) Time Cycles 2) Syntax</a:t>
            </a:r>
          </a:p>
        </p:txBody>
      </p:sp>
      <p:sp>
        <p:nvSpPr>
          <p:cNvPr id="45065" name="TextBox 45064">
            <a:extLst>
              <a:ext uri="{FF2B5EF4-FFF2-40B4-BE49-F238E27FC236}">
                <a16:creationId xmlns:a16="http://schemas.microsoft.com/office/drawing/2014/main" id="{C3451C8D-F942-42CC-979A-AB6ACA497AAE}"/>
              </a:ext>
            </a:extLst>
          </p:cNvPr>
          <p:cNvSpPr txBox="1"/>
          <p:nvPr/>
        </p:nvSpPr>
        <p:spPr>
          <a:xfrm>
            <a:off x="1138396" y="3454189"/>
            <a:ext cx="1216808" cy="276999"/>
          </a:xfrm>
          <a:prstGeom prst="rect">
            <a:avLst/>
          </a:prstGeom>
          <a:noFill/>
        </p:spPr>
        <p:txBody>
          <a:bodyPr wrap="none" rtlCol="0">
            <a:spAutoFit/>
          </a:bodyPr>
          <a:lstStyle/>
          <a:p>
            <a:r>
              <a:rPr lang="en-US" dirty="0">
                <a:solidFill>
                  <a:schemeClr val="accent2"/>
                </a:solidFill>
              </a:rPr>
              <a:t>ECONOMETRICS</a:t>
            </a:r>
          </a:p>
        </p:txBody>
      </p:sp>
      <p:pic>
        <p:nvPicPr>
          <p:cNvPr id="199" name="Picture 421" descr="Current National Threat Level is elevated">
            <a:extLst>
              <a:ext uri="{FF2B5EF4-FFF2-40B4-BE49-F238E27FC236}">
                <a16:creationId xmlns:a16="http://schemas.microsoft.com/office/drawing/2014/main" id="{2F44F42F-5B77-4F5D-9D3C-7DFE96D70EC9}"/>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r="-1613"/>
          <a:stretch>
            <a:fillRect/>
          </a:stretch>
        </p:blipFill>
        <p:spPr bwMode="auto">
          <a:xfrm>
            <a:off x="170905" y="3326263"/>
            <a:ext cx="2213236" cy="1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 name="Picture 421" descr="Current National Threat Level is elevated">
            <a:extLst>
              <a:ext uri="{FF2B5EF4-FFF2-40B4-BE49-F238E27FC236}">
                <a16:creationId xmlns:a16="http://schemas.microsoft.com/office/drawing/2014/main" id="{B119F619-16E6-4305-A161-106FF7C9DE69}"/>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r="-1613"/>
          <a:stretch>
            <a:fillRect/>
          </a:stretch>
        </p:blipFill>
        <p:spPr bwMode="auto">
          <a:xfrm rot="10800000">
            <a:off x="612650" y="4978247"/>
            <a:ext cx="1979090" cy="17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45061">
            <a:extLst>
              <a:ext uri="{FF2B5EF4-FFF2-40B4-BE49-F238E27FC236}">
                <a16:creationId xmlns:a16="http://schemas.microsoft.com/office/drawing/2014/main" id="{B6B224FD-135D-411D-BBC6-55724C8CC565}"/>
              </a:ext>
            </a:extLst>
          </p:cNvPr>
          <p:cNvPicPr>
            <a:picLocks noChangeAspect="1"/>
          </p:cNvPicPr>
          <p:nvPr/>
        </p:nvPicPr>
        <p:blipFill rotWithShape="1">
          <a:blip r:embed="rId20">
            <a:extLst>
              <a:ext uri="{28A0092B-C50C-407E-A947-70E740481C1C}">
                <a14:useLocalDpi xmlns:a14="http://schemas.microsoft.com/office/drawing/2010/main" val="0"/>
              </a:ext>
            </a:extLst>
          </a:blip>
          <a:srcRect b="54428"/>
          <a:stretch/>
        </p:blipFill>
        <p:spPr>
          <a:xfrm>
            <a:off x="4855614" y="2968693"/>
            <a:ext cx="1169407" cy="828270"/>
          </a:xfrm>
          <a:prstGeom prst="rect">
            <a:avLst/>
          </a:prstGeom>
        </p:spPr>
      </p:pic>
      <p:sp>
        <p:nvSpPr>
          <p:cNvPr id="45063" name="TextBox 45062">
            <a:extLst>
              <a:ext uri="{FF2B5EF4-FFF2-40B4-BE49-F238E27FC236}">
                <a16:creationId xmlns:a16="http://schemas.microsoft.com/office/drawing/2014/main" id="{0626D8DD-A722-49F5-9661-D3F0896D46E2}"/>
              </a:ext>
            </a:extLst>
          </p:cNvPr>
          <p:cNvSpPr txBox="1"/>
          <p:nvPr/>
        </p:nvSpPr>
        <p:spPr>
          <a:xfrm>
            <a:off x="4781738" y="3454116"/>
            <a:ext cx="837089" cy="400110"/>
          </a:xfrm>
          <a:prstGeom prst="rect">
            <a:avLst/>
          </a:prstGeom>
          <a:noFill/>
        </p:spPr>
        <p:txBody>
          <a:bodyPr wrap="none" rtlCol="0">
            <a:spAutoFit/>
          </a:bodyPr>
          <a:lstStyle/>
          <a:p>
            <a:r>
              <a:rPr lang="en-US" sz="1000" dirty="0">
                <a:highlight>
                  <a:srgbClr val="FFFF00"/>
                </a:highlight>
              </a:rPr>
              <a:t>NON</a:t>
            </a:r>
          </a:p>
          <a:p>
            <a:r>
              <a:rPr lang="en-US" sz="1000" dirty="0">
                <a:highlight>
                  <a:srgbClr val="FFFF00"/>
                </a:highlight>
              </a:rPr>
              <a:t>Repudiation</a:t>
            </a:r>
          </a:p>
        </p:txBody>
      </p:sp>
      <p:pic>
        <p:nvPicPr>
          <p:cNvPr id="45066" name="Picture 191" descr="164017_1019270_wave_M">
            <a:extLst>
              <a:ext uri="{FF2B5EF4-FFF2-40B4-BE49-F238E27FC236}">
                <a16:creationId xmlns:a16="http://schemas.microsoft.com/office/drawing/2014/main" id="{D65E37A5-CAE2-4ACC-9669-410B321FCA4C}"/>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735418" y="6015329"/>
            <a:ext cx="401451" cy="16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8" name="TextBox 45067">
            <a:extLst>
              <a:ext uri="{FF2B5EF4-FFF2-40B4-BE49-F238E27FC236}">
                <a16:creationId xmlns:a16="http://schemas.microsoft.com/office/drawing/2014/main" id="{29CDB99D-ADBE-4737-8073-D12F95A07795}"/>
              </a:ext>
            </a:extLst>
          </p:cNvPr>
          <p:cNvSpPr txBox="1"/>
          <p:nvPr/>
        </p:nvSpPr>
        <p:spPr>
          <a:xfrm>
            <a:off x="3629862" y="6146225"/>
            <a:ext cx="1418978" cy="261610"/>
          </a:xfrm>
          <a:prstGeom prst="rect">
            <a:avLst/>
          </a:prstGeom>
          <a:noFill/>
        </p:spPr>
        <p:txBody>
          <a:bodyPr wrap="none" rtlCol="0">
            <a:spAutoFit/>
          </a:bodyPr>
          <a:lstStyle/>
          <a:p>
            <a:r>
              <a:rPr lang="en-US" sz="1100" dirty="0"/>
              <a:t>TIME STAMP SERVER</a:t>
            </a:r>
          </a:p>
        </p:txBody>
      </p:sp>
      <p:sp>
        <p:nvSpPr>
          <p:cNvPr id="45069" name="TextBox 45068">
            <a:extLst>
              <a:ext uri="{FF2B5EF4-FFF2-40B4-BE49-F238E27FC236}">
                <a16:creationId xmlns:a16="http://schemas.microsoft.com/office/drawing/2014/main" id="{5F91B31E-C788-4166-AFAC-E176E6E543EC}"/>
              </a:ext>
            </a:extLst>
          </p:cNvPr>
          <p:cNvSpPr txBox="1"/>
          <p:nvPr/>
        </p:nvSpPr>
        <p:spPr>
          <a:xfrm>
            <a:off x="4770111" y="2940882"/>
            <a:ext cx="595035" cy="215444"/>
          </a:xfrm>
          <a:prstGeom prst="rect">
            <a:avLst/>
          </a:prstGeom>
          <a:noFill/>
        </p:spPr>
        <p:txBody>
          <a:bodyPr wrap="none" rtlCol="0">
            <a:spAutoFit/>
          </a:bodyPr>
          <a:lstStyle/>
          <a:p>
            <a:r>
              <a:rPr lang="en-US" sz="800" dirty="0">
                <a:highlight>
                  <a:srgbClr val="FFFF00"/>
                </a:highlight>
              </a:rPr>
              <a:t>RANDOM</a:t>
            </a:r>
          </a:p>
        </p:txBody>
      </p:sp>
      <p:sp>
        <p:nvSpPr>
          <p:cNvPr id="45070" name="TextBox 45069">
            <a:extLst>
              <a:ext uri="{FF2B5EF4-FFF2-40B4-BE49-F238E27FC236}">
                <a16:creationId xmlns:a16="http://schemas.microsoft.com/office/drawing/2014/main" id="{11E7D3E2-A2BE-4114-8D86-86D2686AD7EE}"/>
              </a:ext>
            </a:extLst>
          </p:cNvPr>
          <p:cNvSpPr txBox="1"/>
          <p:nvPr/>
        </p:nvSpPr>
        <p:spPr>
          <a:xfrm>
            <a:off x="5750697" y="2913174"/>
            <a:ext cx="284052" cy="307777"/>
          </a:xfrm>
          <a:prstGeom prst="rect">
            <a:avLst/>
          </a:prstGeom>
          <a:noFill/>
        </p:spPr>
        <p:txBody>
          <a:bodyPr wrap="none" rtlCol="0">
            <a:spAutoFit/>
          </a:bodyPr>
          <a:lstStyle/>
          <a:p>
            <a:r>
              <a:rPr lang="en-US" sz="1400" dirty="0">
                <a:highlight>
                  <a:srgbClr val="FFFF00"/>
                </a:highlight>
                <a:latin typeface="+mj-lt"/>
              </a:rPr>
              <a:t>#</a:t>
            </a:r>
          </a:p>
        </p:txBody>
      </p:sp>
      <p:pic>
        <p:nvPicPr>
          <p:cNvPr id="45071" name="Picture 960" descr="MC900338732[1]">
            <a:extLst>
              <a:ext uri="{FF2B5EF4-FFF2-40B4-BE49-F238E27FC236}">
                <a16:creationId xmlns:a16="http://schemas.microsoft.com/office/drawing/2014/main" id="{833EFE09-7D71-41E2-8315-A2D13EE1D1E0}"/>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6402421" y="3324924"/>
            <a:ext cx="646672" cy="55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4" descr="j0286851">
            <a:extLst>
              <a:ext uri="{FF2B5EF4-FFF2-40B4-BE49-F238E27FC236}">
                <a16:creationId xmlns:a16="http://schemas.microsoft.com/office/drawing/2014/main" id="{C267ADB1-9B67-4FA7-46C8-7C2A32A21C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38892" y="1429112"/>
            <a:ext cx="439346" cy="39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29" descr="infocon1">
            <a:extLst>
              <a:ext uri="{FF2B5EF4-FFF2-40B4-BE49-F238E27FC236}">
                <a16:creationId xmlns:a16="http://schemas.microsoft.com/office/drawing/2014/main" id="{6C143CF0-86F8-7EF0-4D43-16B24318AF55}"/>
              </a:ext>
            </a:extLst>
          </p:cNvPr>
          <p:cNvPicPr>
            <a:picLocks noChangeAspect="1" noChangeArrowheads="1" noCrop="1"/>
          </p:cNvPicPr>
          <p:nvPr/>
        </p:nvPicPr>
        <p:blipFill>
          <a:blip r:embed="rId54">
            <a:extLst>
              <a:ext uri="{28A0092B-C50C-407E-A947-70E740481C1C}">
                <a14:useLocalDpi xmlns:a14="http://schemas.microsoft.com/office/drawing/2010/main" val="0"/>
              </a:ext>
            </a:extLst>
          </a:blip>
          <a:srcRect/>
          <a:stretch>
            <a:fillRect/>
          </a:stretch>
        </p:blipFill>
        <p:spPr bwMode="auto">
          <a:xfrm>
            <a:off x="8197445" y="1110280"/>
            <a:ext cx="966149" cy="661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48" descr="SEARCH">
            <a:extLst>
              <a:ext uri="{FF2B5EF4-FFF2-40B4-BE49-F238E27FC236}">
                <a16:creationId xmlns:a16="http://schemas.microsoft.com/office/drawing/2014/main" id="{085BEA0E-3C35-D2B1-371E-E5137A6D8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1803" y="73349"/>
            <a:ext cx="1419739" cy="145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close-up of a diamond&#10;&#10;Description automatically generated">
            <a:extLst>
              <a:ext uri="{FF2B5EF4-FFF2-40B4-BE49-F238E27FC236}">
                <a16:creationId xmlns:a16="http://schemas.microsoft.com/office/drawing/2014/main" id="{0BEC6AFB-2E68-0E34-4531-4B7A3FA49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3" y="1665852"/>
            <a:ext cx="4667864" cy="3900488"/>
          </a:xfrm>
          <a:prstGeom prst="rect">
            <a:avLst/>
          </a:prstGeom>
          <a:ln w="38100">
            <a:solidFill>
              <a:srgbClr val="505270"/>
            </a:solidFill>
          </a:ln>
        </p:spPr>
      </p:pic>
      <p:sp>
        <p:nvSpPr>
          <p:cNvPr id="4" name="TextBox 3">
            <a:extLst>
              <a:ext uri="{FF2B5EF4-FFF2-40B4-BE49-F238E27FC236}">
                <a16:creationId xmlns:a16="http://schemas.microsoft.com/office/drawing/2014/main" id="{20B77234-3D80-80C4-CE66-296D569A7133}"/>
              </a:ext>
            </a:extLst>
          </p:cNvPr>
          <p:cNvSpPr txBox="1"/>
          <p:nvPr/>
        </p:nvSpPr>
        <p:spPr>
          <a:xfrm>
            <a:off x="2065561" y="51081"/>
            <a:ext cx="5698676" cy="1261884"/>
          </a:xfrm>
          <a:prstGeom prst="rect">
            <a:avLst/>
          </a:prstGeom>
          <a:solidFill>
            <a:srgbClr val="66FF33"/>
          </a:solidFill>
        </p:spPr>
        <p:txBody>
          <a:bodyPr wrap="none" rtlCol="0">
            <a:spAutoFit/>
          </a:bodyPr>
          <a:lstStyle/>
          <a:p>
            <a:pPr algn="ctr"/>
            <a:r>
              <a:rPr lang="en-US" sz="2800" dirty="0"/>
              <a:t>The World Game’s (s) Great Redesign</a:t>
            </a:r>
          </a:p>
          <a:p>
            <a:pPr algn="ctr"/>
            <a:r>
              <a:rPr lang="en-US" sz="2400" dirty="0"/>
              <a:t>TELEMETRY CONTROL GRID SYNC MATRIX</a:t>
            </a:r>
          </a:p>
          <a:p>
            <a:pPr algn="ctr"/>
            <a:r>
              <a:rPr lang="en-US" sz="2400" dirty="0"/>
              <a:t>ADAPTIVE PROCEDURAL TEMPLATE</a:t>
            </a:r>
          </a:p>
        </p:txBody>
      </p:sp>
      <p:pic>
        <p:nvPicPr>
          <p:cNvPr id="6" name="Picture 5" descr="A collage of images of various types of information&#10;&#10;Description automatically generated">
            <a:extLst>
              <a:ext uri="{FF2B5EF4-FFF2-40B4-BE49-F238E27FC236}">
                <a16:creationId xmlns:a16="http://schemas.microsoft.com/office/drawing/2014/main" id="{4EF16274-8E27-E609-BABC-5FE9FC6E16CD}"/>
              </a:ext>
            </a:extLst>
          </p:cNvPr>
          <p:cNvPicPr>
            <a:picLocks noChangeAspect="1"/>
          </p:cNvPicPr>
          <p:nvPr/>
        </p:nvPicPr>
        <p:blipFill>
          <a:blip r:embed="rId4">
            <a:extLst>
              <a:ext uri="{28A0092B-C50C-407E-A947-70E740481C1C}">
                <a14:useLocalDpi xmlns:a14="http://schemas.microsoft.com/office/drawing/2010/main" val="0"/>
              </a:ext>
            </a:extLst>
          </a:blip>
          <a:srcRect l="38334" t="63333" r="23333"/>
          <a:stretch/>
        </p:blipFill>
        <p:spPr>
          <a:xfrm>
            <a:off x="4710300" y="1634896"/>
            <a:ext cx="4357499" cy="3931444"/>
          </a:xfrm>
          <a:prstGeom prst="rect">
            <a:avLst/>
          </a:prstGeom>
          <a:ln w="38100">
            <a:solidFill>
              <a:srgbClr val="505270"/>
            </a:solidFill>
          </a:ln>
        </p:spPr>
      </p:pic>
      <p:pic>
        <p:nvPicPr>
          <p:cNvPr id="8" name="Picture 7" descr="A colorful triangle and triangle shapes&#10;&#10;Description automatically generated with medium confidence">
            <a:extLst>
              <a:ext uri="{FF2B5EF4-FFF2-40B4-BE49-F238E27FC236}">
                <a16:creationId xmlns:a16="http://schemas.microsoft.com/office/drawing/2014/main" id="{3A4BE7D6-C0F8-9695-1FCE-D4ED74E8A2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0122"/>
            <a:ext cx="2209800" cy="1587002"/>
          </a:xfrm>
          <a:prstGeom prst="rect">
            <a:avLst/>
          </a:prstGeom>
          <a:ln w="12700">
            <a:solidFill>
              <a:schemeClr val="accent1"/>
            </a:solidFill>
          </a:ln>
        </p:spPr>
      </p:pic>
      <p:sp>
        <p:nvSpPr>
          <p:cNvPr id="11" name="Text Box 944">
            <a:extLst>
              <a:ext uri="{FF2B5EF4-FFF2-40B4-BE49-F238E27FC236}">
                <a16:creationId xmlns:a16="http://schemas.microsoft.com/office/drawing/2014/main" id="{613C462C-5121-9528-3E6A-1A332607871C}"/>
              </a:ext>
            </a:extLst>
          </p:cNvPr>
          <p:cNvSpPr txBox="1">
            <a:spLocks noChangeArrowheads="1"/>
          </p:cNvSpPr>
          <p:nvPr/>
        </p:nvSpPr>
        <p:spPr bwMode="auto">
          <a:xfrm>
            <a:off x="5373" y="5605068"/>
            <a:ext cx="9107454" cy="830997"/>
          </a:xfrm>
          <a:prstGeom prst="rect">
            <a:avLst/>
          </a:prstGeom>
          <a:solidFill>
            <a:srgbClr val="66FF33"/>
          </a:solidFill>
          <a:ln w="38100">
            <a:solidFill>
              <a:srgbClr val="000080"/>
            </a:solidFill>
            <a:miter lim="800000"/>
            <a:headEnd/>
            <a:tailEnd/>
          </a:ln>
          <a:effec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dirty="0">
                <a:latin typeface="Calibri" panose="020F0502020204030204" pitchFamily="34" charset="0"/>
              </a:rPr>
              <a:t>Firefly Heartbeat Sync nodes strive to sync in a distributed system. Nodes emit periodic “heartbeat” events at approximately the same time. There is no need to sync during a cycle as long as the cycle length is bounded &amp; nodes eventually agree. HBC’s method stipulates clock cycle values e.g., 5, 10, 15..</a:t>
            </a:r>
          </a:p>
        </p:txBody>
      </p:sp>
      <p:pic>
        <p:nvPicPr>
          <p:cNvPr id="19" name="Picture 269" descr="MC900441994[1]">
            <a:extLst>
              <a:ext uri="{FF2B5EF4-FFF2-40B4-BE49-F238E27FC236}">
                <a16:creationId xmlns:a16="http://schemas.microsoft.com/office/drawing/2014/main" id="{C59161F8-2CCA-2247-9197-1F3D6BB086B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00306" y="6455429"/>
            <a:ext cx="333488" cy="40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4" descr="MC900338732[1]">
            <a:extLst>
              <a:ext uri="{FF2B5EF4-FFF2-40B4-BE49-F238E27FC236}">
                <a16:creationId xmlns:a16="http://schemas.microsoft.com/office/drawing/2014/main" id="{30E058D2-C4DE-5089-CA38-BCC75E290AA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18871" y="6072932"/>
            <a:ext cx="1025129" cy="76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11BAEE44-935B-1AB0-A56D-4C89DACDFF20}"/>
              </a:ext>
            </a:extLst>
          </p:cNvPr>
          <p:cNvSpPr txBox="1"/>
          <p:nvPr/>
        </p:nvSpPr>
        <p:spPr>
          <a:xfrm>
            <a:off x="10206" y="6474793"/>
            <a:ext cx="8066994" cy="338554"/>
          </a:xfrm>
          <a:prstGeom prst="rect">
            <a:avLst/>
          </a:prstGeom>
          <a:solidFill>
            <a:schemeClr val="accent2"/>
          </a:solidFill>
        </p:spPr>
        <p:txBody>
          <a:bodyPr wrap="square">
            <a:spAutoFit/>
          </a:bodyPr>
          <a:lstStyle/>
          <a:p>
            <a:r>
              <a:rPr lang="en-US" sz="1600" dirty="0">
                <a:solidFill>
                  <a:srgbClr val="66FF33"/>
                </a:solidFill>
                <a:latin typeface="+mj-lt"/>
              </a:rPr>
              <a:t>USPTO 13/</a:t>
            </a:r>
            <a:r>
              <a:rPr lang="en-US" sz="1600" dirty="0">
                <a:solidFill>
                  <a:srgbClr val="FFFF00"/>
                </a:solidFill>
                <a:latin typeface="+mj-lt"/>
              </a:rPr>
              <a:t>573,</a:t>
            </a:r>
            <a:r>
              <a:rPr lang="en-US" sz="1600" dirty="0">
                <a:solidFill>
                  <a:srgbClr val="66FF33"/>
                </a:solidFill>
                <a:latin typeface="+mj-lt"/>
              </a:rPr>
              <a:t>002 / </a:t>
            </a:r>
            <a:r>
              <a:rPr lang="en-US" sz="1600" dirty="0">
                <a:solidFill>
                  <a:srgbClr val="FFFF00"/>
                </a:solidFill>
                <a:latin typeface="+mj-lt"/>
              </a:rPr>
              <a:t>SCOTUS 573</a:t>
            </a:r>
            <a:r>
              <a:rPr lang="en-US" sz="1600" dirty="0">
                <a:solidFill>
                  <a:srgbClr val="66FF33"/>
                </a:solidFill>
                <a:latin typeface="+mj-lt"/>
              </a:rPr>
              <a:t> U.S. 134 </a:t>
            </a:r>
            <a:r>
              <a:rPr lang="en-US" sz="1600" dirty="0" err="1">
                <a:solidFill>
                  <a:srgbClr val="66FF33"/>
                </a:solidFill>
                <a:latin typeface="+mj-lt"/>
              </a:rPr>
              <a:t>SCt</a:t>
            </a:r>
            <a:r>
              <a:rPr lang="en-US" sz="1600" dirty="0">
                <a:solidFill>
                  <a:srgbClr val="66FF33"/>
                </a:solidFill>
                <a:latin typeface="+mj-lt"/>
              </a:rPr>
              <a:t> 2347 “Alice in Wonderland Ruling” </a:t>
            </a:r>
          </a:p>
        </p:txBody>
      </p:sp>
      <p:pic>
        <p:nvPicPr>
          <p:cNvPr id="24" name="Picture 38" descr="MC900133529[1]">
            <a:extLst>
              <a:ext uri="{FF2B5EF4-FFF2-40B4-BE49-F238E27FC236}">
                <a16:creationId xmlns:a16="http://schemas.microsoft.com/office/drawing/2014/main" id="{4AE89CB3-8A15-2C24-D4FD-D87DA1D6555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80929" y="1373199"/>
            <a:ext cx="338348" cy="23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8" descr="MC900133529[1]">
            <a:extLst>
              <a:ext uri="{FF2B5EF4-FFF2-40B4-BE49-F238E27FC236}">
                <a16:creationId xmlns:a16="http://schemas.microsoft.com/office/drawing/2014/main" id="{99DC2E30-5611-FDA7-9485-480FA731BB2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38852" y="46975"/>
            <a:ext cx="338348" cy="23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8" descr="MC900133529[1]">
            <a:extLst>
              <a:ext uri="{FF2B5EF4-FFF2-40B4-BE49-F238E27FC236}">
                <a16:creationId xmlns:a16="http://schemas.microsoft.com/office/drawing/2014/main" id="{8080C08C-E633-2E7A-B26B-1E128E58F78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00306" y="53977"/>
            <a:ext cx="338348" cy="23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03" descr="rgfiahjg[1]">
            <a:extLst>
              <a:ext uri="{FF2B5EF4-FFF2-40B4-BE49-F238E27FC236}">
                <a16:creationId xmlns:a16="http://schemas.microsoft.com/office/drawing/2014/main" id="{DD323219-5DEB-590C-B5EF-1BF1D51D22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1078" y="5614962"/>
            <a:ext cx="331557" cy="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69" descr="MC900441994[1]">
            <a:extLst>
              <a:ext uri="{FF2B5EF4-FFF2-40B4-BE49-F238E27FC236}">
                <a16:creationId xmlns:a16="http://schemas.microsoft.com/office/drawing/2014/main" id="{E552B7BC-6A3E-F644-74A4-5FA71E59AC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14227" y="927912"/>
            <a:ext cx="288557" cy="34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69" descr="MC900441994[1]">
            <a:extLst>
              <a:ext uri="{FF2B5EF4-FFF2-40B4-BE49-F238E27FC236}">
                <a16:creationId xmlns:a16="http://schemas.microsoft.com/office/drawing/2014/main" id="{26303E83-F106-C3ED-40B0-B80861B6324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07945" y="912287"/>
            <a:ext cx="288557" cy="34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C09009F6-0687-4F5D-4EA9-3525EEA1AA3A}"/>
              </a:ext>
            </a:extLst>
          </p:cNvPr>
          <p:cNvSpPr/>
          <p:nvPr/>
        </p:nvSpPr>
        <p:spPr bwMode="auto">
          <a:xfrm>
            <a:off x="10205" y="24766"/>
            <a:ext cx="9115522" cy="6832919"/>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2033316D-914B-6560-B347-7C6FCA66059C}"/>
              </a:ext>
            </a:extLst>
          </p:cNvPr>
          <p:cNvSpPr txBox="1"/>
          <p:nvPr/>
        </p:nvSpPr>
        <p:spPr>
          <a:xfrm>
            <a:off x="2060371" y="1253323"/>
            <a:ext cx="5955413" cy="400110"/>
          </a:xfrm>
          <a:prstGeom prst="rect">
            <a:avLst/>
          </a:prstGeom>
          <a:noFill/>
        </p:spPr>
        <p:txBody>
          <a:bodyPr wrap="none" rtlCol="0">
            <a:spAutoFit/>
          </a:bodyPr>
          <a:lstStyle/>
          <a:p>
            <a:r>
              <a:rPr lang="en-US" sz="2000" dirty="0"/>
              <a:t>1919 BLACKSOX WORLD SERIES GAME FIXING RULING </a:t>
            </a:r>
          </a:p>
        </p:txBody>
      </p:sp>
      <p:pic>
        <p:nvPicPr>
          <p:cNvPr id="5" name="Picture 38" descr="MC900133529[1]">
            <a:extLst>
              <a:ext uri="{FF2B5EF4-FFF2-40B4-BE49-F238E27FC236}">
                <a16:creationId xmlns:a16="http://schemas.microsoft.com/office/drawing/2014/main" id="{953BB338-8DB0-B31B-B655-C79CB8FBA1B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46610" y="1347601"/>
            <a:ext cx="338348" cy="23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855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3F4629F-F67F-9E23-1CD3-586D4B8C5B04}"/>
              </a:ext>
            </a:extLst>
          </p:cNvPr>
          <p:cNvSpPr txBox="1"/>
          <p:nvPr/>
        </p:nvSpPr>
        <p:spPr>
          <a:xfrm>
            <a:off x="-25588" y="2087432"/>
            <a:ext cx="9144000" cy="2031325"/>
          </a:xfrm>
          <a:prstGeom prst="rect">
            <a:avLst/>
          </a:prstGeom>
          <a:solidFill>
            <a:srgbClr val="66FF33"/>
          </a:solidFill>
        </p:spPr>
        <p:txBody>
          <a:bodyPr wrap="square">
            <a:spAutoFit/>
          </a:bodyPr>
          <a:lstStyle/>
          <a:p>
            <a:r>
              <a:rPr lang="en-US" sz="1800" i="0" dirty="0">
                <a:effectLst/>
                <a:latin typeface="+mj-lt"/>
              </a:rPr>
              <a:t>Banks, Tech firms’ form teams to assert foundation tech as a legal basis for IP intellectual property claims for programmable $$$ </a:t>
            </a:r>
            <a:r>
              <a:rPr lang="en-US" sz="1800" i="0" dirty="0" err="1">
                <a:effectLst/>
                <a:latin typeface="+mj-lt"/>
              </a:rPr>
              <a:t>DeFI</a:t>
            </a:r>
            <a:r>
              <a:rPr lang="en-US" sz="1800" i="0" dirty="0">
                <a:effectLst/>
                <a:latin typeface="+mj-lt"/>
              </a:rPr>
              <a:t> / TRADEFI</a:t>
            </a:r>
            <a:endParaRPr lang="en-US" sz="1800" dirty="0">
              <a:latin typeface="+mj-lt"/>
            </a:endParaRPr>
          </a:p>
          <a:p>
            <a:r>
              <a:rPr lang="en-US" sz="1800" dirty="0">
                <a:latin typeface="+mj-lt"/>
              </a:rPr>
              <a:t>Use Case: </a:t>
            </a:r>
            <a:r>
              <a:rPr lang="en-US" sz="1800" b="0" i="0" dirty="0">
                <a:effectLst/>
                <a:highlight>
                  <a:srgbClr val="FFFF00"/>
                </a:highlight>
                <a:latin typeface="-apple-system"/>
              </a:rPr>
              <a:t>Tokenize Europe 2025 initiative</a:t>
            </a:r>
            <a:r>
              <a:rPr lang="en-US" sz="1800" b="0" i="0" dirty="0">
                <a:effectLst/>
                <a:latin typeface="-apple-system"/>
              </a:rPr>
              <a:t>: </a:t>
            </a:r>
            <a:r>
              <a:rPr lang="en-US" sz="1800" b="0" dirty="0">
                <a:latin typeface="-apple-system"/>
              </a:rPr>
              <a:t>r</a:t>
            </a:r>
            <a:r>
              <a:rPr lang="en-US" sz="1800" b="0" i="0" dirty="0">
                <a:effectLst/>
                <a:latin typeface="-apple-system"/>
              </a:rPr>
              <a:t>euse DoD / NATO's structured data brevity OPSCODES mapped to 2525A, B, C, D symbols needed for A.I. man-machine interface</a:t>
            </a:r>
          </a:p>
          <a:p>
            <a:r>
              <a:rPr lang="en-US" sz="1800" b="0" dirty="0">
                <a:latin typeface="-apple-system"/>
              </a:rPr>
              <a:t>R</a:t>
            </a:r>
            <a:r>
              <a:rPr lang="en-US" sz="1800" b="0" i="0" dirty="0">
                <a:effectLst/>
                <a:latin typeface="-apple-system"/>
              </a:rPr>
              <a:t>euse, modify 300 + Use Case message set templates data element FFIRNs FFUDNS </a:t>
            </a:r>
          </a:p>
          <a:p>
            <a:r>
              <a:rPr lang="en-US" sz="1800" b="0" dirty="0">
                <a:latin typeface="-apple-system"/>
              </a:rPr>
              <a:t>Of system of systems engineering architecture structure data exchange (DoD) (NATO)</a:t>
            </a:r>
            <a:r>
              <a:rPr lang="en-US" sz="1800" b="0" i="0" dirty="0">
                <a:effectLst/>
                <a:latin typeface="-apple-system"/>
              </a:rPr>
              <a:t> </a:t>
            </a:r>
          </a:p>
          <a:p>
            <a:r>
              <a:rPr lang="en-US" sz="1800" b="0" i="0" dirty="0">
                <a:effectLst/>
                <a:latin typeface="-apple-system"/>
              </a:rPr>
              <a:t>. </a:t>
            </a:r>
            <a:endParaRPr lang="en-US" sz="1800" dirty="0">
              <a:latin typeface="+mj-lt"/>
            </a:endParaRPr>
          </a:p>
        </p:txBody>
      </p:sp>
      <p:pic>
        <p:nvPicPr>
          <p:cNvPr id="5" name="Picture 4" descr="http://www.crwr.utexas.edu/gis/gishydro05/Time/RepresentingSpaceAndTime/4Pannel.gif">
            <a:extLst>
              <a:ext uri="{FF2B5EF4-FFF2-40B4-BE49-F238E27FC236}">
                <a16:creationId xmlns:a16="http://schemas.microsoft.com/office/drawing/2014/main" id="{7B63D77F-3BC0-E1AF-7ABF-CF61547FAF4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380" t="53474" r="58164" b="6802"/>
          <a:stretch/>
        </p:blipFill>
        <p:spPr bwMode="auto">
          <a:xfrm>
            <a:off x="8077200" y="3004034"/>
            <a:ext cx="1046227" cy="8065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mn logo">
            <a:extLst>
              <a:ext uri="{FF2B5EF4-FFF2-40B4-BE49-F238E27FC236}">
                <a16:creationId xmlns:a16="http://schemas.microsoft.com/office/drawing/2014/main" id="{241C13BF-9FF1-6801-36E2-9A73B9EDF3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85641" y="2104463"/>
            <a:ext cx="819124" cy="8995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ollage of various images&#10;&#10;Description automatically generated">
            <a:extLst>
              <a:ext uri="{FF2B5EF4-FFF2-40B4-BE49-F238E27FC236}">
                <a16:creationId xmlns:a16="http://schemas.microsoft.com/office/drawing/2014/main" id="{9201332F-9EF2-B4F1-128A-A6D31FD2B271}"/>
              </a:ext>
            </a:extLst>
          </p:cNvPr>
          <p:cNvPicPr>
            <a:picLocks noChangeAspect="1"/>
          </p:cNvPicPr>
          <p:nvPr/>
        </p:nvPicPr>
        <p:blipFill>
          <a:blip r:embed="rId4">
            <a:extLst>
              <a:ext uri="{28A0092B-C50C-407E-A947-70E740481C1C}">
                <a14:useLocalDpi xmlns:a14="http://schemas.microsoft.com/office/drawing/2010/main" val="0"/>
              </a:ext>
            </a:extLst>
          </a:blip>
          <a:srcRect t="67778" r="33447"/>
          <a:stretch/>
        </p:blipFill>
        <p:spPr>
          <a:xfrm>
            <a:off x="10391" y="3826178"/>
            <a:ext cx="9094374" cy="3019368"/>
          </a:xfrm>
          <a:prstGeom prst="rect">
            <a:avLst/>
          </a:prstGeom>
        </p:spPr>
      </p:pic>
      <p:sp>
        <p:nvSpPr>
          <p:cNvPr id="9" name="TextBox 8">
            <a:extLst>
              <a:ext uri="{FF2B5EF4-FFF2-40B4-BE49-F238E27FC236}">
                <a16:creationId xmlns:a16="http://schemas.microsoft.com/office/drawing/2014/main" id="{C8645EF5-F197-1FD5-37D5-6D67CD50F72F}"/>
              </a:ext>
            </a:extLst>
          </p:cNvPr>
          <p:cNvSpPr txBox="1"/>
          <p:nvPr/>
        </p:nvSpPr>
        <p:spPr>
          <a:xfrm>
            <a:off x="4953000" y="5672658"/>
            <a:ext cx="718595" cy="276999"/>
          </a:xfrm>
          <a:prstGeom prst="rect">
            <a:avLst/>
          </a:prstGeom>
          <a:noFill/>
        </p:spPr>
        <p:txBody>
          <a:bodyPr wrap="none" rtlCol="0">
            <a:spAutoFit/>
          </a:bodyPr>
          <a:lstStyle/>
          <a:p>
            <a:r>
              <a:rPr lang="en-US" dirty="0">
                <a:highlight>
                  <a:srgbClr val="66FF33"/>
                </a:highlight>
              </a:rPr>
              <a:t>GENESIS</a:t>
            </a:r>
          </a:p>
        </p:txBody>
      </p:sp>
      <p:sp>
        <p:nvSpPr>
          <p:cNvPr id="2" name="Rectangle 1">
            <a:extLst>
              <a:ext uri="{FF2B5EF4-FFF2-40B4-BE49-F238E27FC236}">
                <a16:creationId xmlns:a16="http://schemas.microsoft.com/office/drawing/2014/main" id="{7D83C651-7CAF-1CA9-761D-4761DFDD5CA8}"/>
              </a:ext>
            </a:extLst>
          </p:cNvPr>
          <p:cNvSpPr/>
          <p:nvPr/>
        </p:nvSpPr>
        <p:spPr bwMode="auto">
          <a:xfrm>
            <a:off x="0" y="0"/>
            <a:ext cx="9118412" cy="67930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15" name="Picture 14" descr="A collage of posters&#10;&#10;Description automatically generated">
            <a:extLst>
              <a:ext uri="{FF2B5EF4-FFF2-40B4-BE49-F238E27FC236}">
                <a16:creationId xmlns:a16="http://schemas.microsoft.com/office/drawing/2014/main" id="{5455FD07-DC8E-89FD-C6FA-59694922D2BD}"/>
              </a:ext>
            </a:extLst>
          </p:cNvPr>
          <p:cNvPicPr>
            <a:picLocks noChangeAspect="1"/>
          </p:cNvPicPr>
          <p:nvPr/>
        </p:nvPicPr>
        <p:blipFill>
          <a:blip r:embed="rId5">
            <a:extLst>
              <a:ext uri="{28A0092B-C50C-407E-A947-70E740481C1C}">
                <a14:useLocalDpi xmlns:a14="http://schemas.microsoft.com/office/drawing/2010/main" val="0"/>
              </a:ext>
            </a:extLst>
          </a:blip>
          <a:srcRect l="35000" t="23333" r="35000" b="51111"/>
          <a:stretch/>
        </p:blipFill>
        <p:spPr>
          <a:xfrm>
            <a:off x="4648200" y="-1473"/>
            <a:ext cx="4456565" cy="2073312"/>
          </a:xfrm>
          <a:prstGeom prst="rect">
            <a:avLst/>
          </a:prstGeom>
        </p:spPr>
      </p:pic>
      <p:pic>
        <p:nvPicPr>
          <p:cNvPr id="16" name="Picture 248" descr="SEARCH">
            <a:extLst>
              <a:ext uri="{FF2B5EF4-FFF2-40B4-BE49-F238E27FC236}">
                <a16:creationId xmlns:a16="http://schemas.microsoft.com/office/drawing/2014/main" id="{0AFB6B2B-9990-EC17-3F0B-BD2AC735F1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0114" y="39538"/>
            <a:ext cx="2020533" cy="2073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9" descr="MC900133529[1]">
            <a:extLst>
              <a:ext uri="{FF2B5EF4-FFF2-40B4-BE49-F238E27FC236}">
                <a16:creationId xmlns:a16="http://schemas.microsoft.com/office/drawing/2014/main" id="{E8A59315-D12B-DD42-305A-510089672C8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53570" y="40163"/>
            <a:ext cx="443049" cy="319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9" descr="MC900133529[1]">
            <a:extLst>
              <a:ext uri="{FF2B5EF4-FFF2-40B4-BE49-F238E27FC236}">
                <a16:creationId xmlns:a16="http://schemas.microsoft.com/office/drawing/2014/main" id="{EE72C926-9BA4-DEDA-CDF6-F9550132994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44142" y="23945"/>
            <a:ext cx="443049" cy="318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81" descr="infocon1">
            <a:extLst>
              <a:ext uri="{FF2B5EF4-FFF2-40B4-BE49-F238E27FC236}">
                <a16:creationId xmlns:a16="http://schemas.microsoft.com/office/drawing/2014/main" id="{7F1775B3-53D5-B93F-3720-970A8655F28F}"/>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5943600" y="3826178"/>
            <a:ext cx="1372124" cy="127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4" descr="globe">
            <a:extLst>
              <a:ext uri="{FF2B5EF4-FFF2-40B4-BE49-F238E27FC236}">
                <a16:creationId xmlns:a16="http://schemas.microsoft.com/office/drawing/2014/main" id="{0E48B0BD-3127-E843-638C-D3CD5C9A6D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3492182" y="3263584"/>
            <a:ext cx="532816" cy="162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4" descr="globe">
            <a:extLst>
              <a:ext uri="{FF2B5EF4-FFF2-40B4-BE49-F238E27FC236}">
                <a16:creationId xmlns:a16="http://schemas.microsoft.com/office/drawing/2014/main" id="{A84D2398-2BA7-4569-5DB3-BBDE969EC2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4995603" y="3391617"/>
            <a:ext cx="513436" cy="138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03" descr="rgfiahjg[1]">
            <a:extLst>
              <a:ext uri="{FF2B5EF4-FFF2-40B4-BE49-F238E27FC236}">
                <a16:creationId xmlns:a16="http://schemas.microsoft.com/office/drawing/2014/main" id="{7155159B-57AF-CEE1-758E-CAC07352F8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51225" y="3878121"/>
            <a:ext cx="375431" cy="37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03" descr="rgfiahjg[1]">
            <a:extLst>
              <a:ext uri="{FF2B5EF4-FFF2-40B4-BE49-F238E27FC236}">
                <a16:creationId xmlns:a16="http://schemas.microsoft.com/office/drawing/2014/main" id="{659AD7B8-7238-9405-0EF9-70F6ACD3F6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83760" y="3927527"/>
            <a:ext cx="375431" cy="37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j0286851">
            <a:extLst>
              <a:ext uri="{FF2B5EF4-FFF2-40B4-BE49-F238E27FC236}">
                <a16:creationId xmlns:a16="http://schemas.microsoft.com/office/drawing/2014/main" id="{70F6CD2B-6865-4558-92A6-4E218FEF447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415111" y="6400800"/>
            <a:ext cx="449449" cy="400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39" descr="MC900133529[1]">
            <a:extLst>
              <a:ext uri="{FF2B5EF4-FFF2-40B4-BE49-F238E27FC236}">
                <a16:creationId xmlns:a16="http://schemas.microsoft.com/office/drawing/2014/main" id="{7598400A-A37C-F21E-F185-C5567CCB2F1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53570" y="1768470"/>
            <a:ext cx="443049" cy="319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39" descr="MC900133529[1]">
            <a:extLst>
              <a:ext uri="{FF2B5EF4-FFF2-40B4-BE49-F238E27FC236}">
                <a16:creationId xmlns:a16="http://schemas.microsoft.com/office/drawing/2014/main" id="{3AE4A994-7002-9208-C62E-AACDCFC809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63186" y="1784787"/>
            <a:ext cx="443049" cy="319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Graphical user interface&#10;&#10;Description automatically generated with medium confidence">
            <a:extLst>
              <a:ext uri="{FF2B5EF4-FFF2-40B4-BE49-F238E27FC236}">
                <a16:creationId xmlns:a16="http://schemas.microsoft.com/office/drawing/2014/main" id="{C2DC3119-132A-363A-FE0A-F57837E89BBF}"/>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76176" t="-906" r="1208" b="66430"/>
          <a:stretch/>
        </p:blipFill>
        <p:spPr>
          <a:xfrm>
            <a:off x="35771" y="-52546"/>
            <a:ext cx="2665819" cy="2165395"/>
          </a:xfrm>
          <a:prstGeom prst="rect">
            <a:avLst/>
          </a:prstGeom>
        </p:spPr>
      </p:pic>
      <p:sp>
        <p:nvSpPr>
          <p:cNvPr id="19" name="TextBox 18">
            <a:extLst>
              <a:ext uri="{FF2B5EF4-FFF2-40B4-BE49-F238E27FC236}">
                <a16:creationId xmlns:a16="http://schemas.microsoft.com/office/drawing/2014/main" id="{5DB4138D-BDD4-C807-E61E-94D30D357371}"/>
              </a:ext>
            </a:extLst>
          </p:cNvPr>
          <p:cNvSpPr txBox="1"/>
          <p:nvPr/>
        </p:nvSpPr>
        <p:spPr>
          <a:xfrm>
            <a:off x="3021164" y="259272"/>
            <a:ext cx="1298432" cy="338554"/>
          </a:xfrm>
          <a:prstGeom prst="rect">
            <a:avLst/>
          </a:prstGeom>
          <a:noFill/>
        </p:spPr>
        <p:txBody>
          <a:bodyPr wrap="none" rtlCol="0">
            <a:spAutoFit/>
          </a:bodyPr>
          <a:lstStyle/>
          <a:p>
            <a:r>
              <a:rPr lang="en-US" sz="1600" dirty="0">
                <a:highlight>
                  <a:srgbClr val="00FF00"/>
                </a:highlight>
              </a:rPr>
              <a:t>TIME - SPACE</a:t>
            </a:r>
          </a:p>
        </p:txBody>
      </p:sp>
    </p:spTree>
    <p:extLst>
      <p:ext uri="{BB962C8B-B14F-4D97-AF65-F5344CB8AC3E}">
        <p14:creationId xmlns:p14="http://schemas.microsoft.com/office/powerpoint/2010/main" val="3267739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Picture 300" descr="heart_glob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562" y="1189642"/>
            <a:ext cx="2464252" cy="170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662"/>
          <p:cNvSpPr>
            <a:spLocks noChangeArrowheads="1"/>
          </p:cNvSpPr>
          <p:nvPr/>
        </p:nvSpPr>
        <p:spPr bwMode="auto">
          <a:xfrm>
            <a:off x="-1" y="937907"/>
            <a:ext cx="6906069" cy="276999"/>
          </a:xfrm>
          <a:prstGeom prst="rect">
            <a:avLst/>
          </a:prstGeom>
          <a:solidFill>
            <a:srgbClr val="8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solidFill>
                  <a:schemeClr val="bg1"/>
                </a:solidFill>
                <a:latin typeface="Calibri" panose="020F0502020204030204" pitchFamily="34" charset="0"/>
              </a:rPr>
              <a:t>LENGTH OF REAL TIME CYCLE IS ARBITRARY </a:t>
            </a:r>
            <a:r>
              <a:rPr lang="en-US" altLang="en-US" sz="1200" dirty="0">
                <a:solidFill>
                  <a:srgbClr val="002060"/>
                </a:solidFill>
                <a:highlight>
                  <a:srgbClr val="00FF00"/>
                </a:highlight>
                <a:latin typeface="Calibri" panose="020F0502020204030204" pitchFamily="34" charset="0"/>
              </a:rPr>
              <a:t>AS LONG AS NODES EVENTUALLY AGREE</a:t>
            </a:r>
          </a:p>
        </p:txBody>
      </p:sp>
      <p:sp>
        <p:nvSpPr>
          <p:cNvPr id="23555" name="Text Box 663"/>
          <p:cNvSpPr txBox="1">
            <a:spLocks noChangeArrowheads="1"/>
          </p:cNvSpPr>
          <p:nvPr/>
        </p:nvSpPr>
        <p:spPr bwMode="auto">
          <a:xfrm>
            <a:off x="166605" y="8958"/>
            <a:ext cx="4406026" cy="738664"/>
          </a:xfrm>
          <a:prstGeom prst="rect">
            <a:avLst/>
          </a:prstGeom>
          <a:solidFill>
            <a:srgbClr val="00FF00"/>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00FF00"/>
            </a:extrusionClr>
            <a:contourClr>
              <a:srgbClr val="00FF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flatTx/>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0" dirty="0">
                <a:solidFill>
                  <a:srgbClr val="FFFF00"/>
                </a:solidFill>
                <a:latin typeface="Calibri" panose="020F0502020204030204" pitchFamily="34" charset="0"/>
              </a:rPr>
              <a:t>FIREFLY</a:t>
            </a:r>
            <a:r>
              <a:rPr lang="en-US" altLang="en-US" sz="2400" b="0" dirty="0">
                <a:solidFill>
                  <a:schemeClr val="bg1"/>
                </a:solidFill>
                <a:latin typeface="Calibri" panose="020F0502020204030204" pitchFamily="34" charset="0"/>
              </a:rPr>
              <a:t> - </a:t>
            </a:r>
            <a:r>
              <a:rPr lang="en-US" altLang="en-US" sz="2400" b="0" dirty="0">
                <a:solidFill>
                  <a:srgbClr val="C00000"/>
                </a:solidFill>
                <a:highlight>
                  <a:srgbClr val="FFFF00"/>
                </a:highlight>
                <a:latin typeface="Calibri" panose="020F0502020204030204" pitchFamily="34" charset="0"/>
              </a:rPr>
              <a:t>Heartbeat</a:t>
            </a:r>
            <a:r>
              <a:rPr lang="en-US" altLang="en-US" sz="2400" b="0" dirty="0">
                <a:solidFill>
                  <a:schemeClr val="bg1"/>
                </a:solidFill>
                <a:latin typeface="Calibri" panose="020F0502020204030204" pitchFamily="34" charset="0"/>
              </a:rPr>
              <a:t> Algo</a:t>
            </a:r>
          </a:p>
          <a:p>
            <a:pPr algn="ctr" eaLnBrk="1" hangingPunct="1">
              <a:spcBef>
                <a:spcPct val="0"/>
              </a:spcBef>
              <a:buFontTx/>
              <a:buNone/>
            </a:pPr>
            <a:r>
              <a:rPr lang="en-US" altLang="en-US" sz="1800" dirty="0">
                <a:highlight>
                  <a:srgbClr val="FFFF00"/>
                </a:highlight>
                <a:latin typeface="Calibri" panose="020F0502020204030204" pitchFamily="34" charset="0"/>
              </a:rPr>
              <a:t>Bologna Italy / Hungary / China Universities</a:t>
            </a:r>
          </a:p>
        </p:txBody>
      </p:sp>
      <p:sp>
        <p:nvSpPr>
          <p:cNvPr id="5" name="TextBox 4"/>
          <p:cNvSpPr txBox="1"/>
          <p:nvPr/>
        </p:nvSpPr>
        <p:spPr>
          <a:xfrm>
            <a:off x="5540914" y="1261437"/>
            <a:ext cx="2857885" cy="276999"/>
          </a:xfrm>
          <a:prstGeom prst="rect">
            <a:avLst/>
          </a:prstGeom>
          <a:noFill/>
        </p:spPr>
        <p:txBody>
          <a:bodyPr wrap="square" rtlCol="0">
            <a:spAutoFit/>
          </a:bodyPr>
          <a:lstStyle/>
          <a:p>
            <a:r>
              <a:rPr lang="en-US" dirty="0">
                <a:solidFill>
                  <a:schemeClr val="bg1"/>
                </a:solidFill>
              </a:rPr>
              <a:t>STATISTICAL MEAN INDEX</a:t>
            </a:r>
          </a:p>
        </p:txBody>
      </p:sp>
      <p:grpSp>
        <p:nvGrpSpPr>
          <p:cNvPr id="163" name="Group 308"/>
          <p:cNvGrpSpPr>
            <a:grpSpLocks/>
          </p:cNvGrpSpPr>
          <p:nvPr/>
        </p:nvGrpSpPr>
        <p:grpSpPr bwMode="auto">
          <a:xfrm>
            <a:off x="5760499" y="-17816"/>
            <a:ext cx="3368487" cy="1196185"/>
            <a:chOff x="7222" y="144"/>
            <a:chExt cx="1034" cy="753"/>
          </a:xfrm>
        </p:grpSpPr>
        <p:pic>
          <p:nvPicPr>
            <p:cNvPr id="164" name="Picture 309" descr="heartbeat-300x1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2" y="144"/>
              <a:ext cx="1034" cy="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Text Box 310"/>
            <p:cNvSpPr txBox="1">
              <a:spLocks noChangeArrowheads="1"/>
            </p:cNvSpPr>
            <p:nvPr/>
          </p:nvSpPr>
          <p:spPr bwMode="auto">
            <a:xfrm>
              <a:off x="7787" y="598"/>
              <a:ext cx="46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400" dirty="0">
                  <a:solidFill>
                    <a:srgbClr val="66FF33"/>
                  </a:solidFill>
                  <a:latin typeface="Calibri" panose="020F0502020204030204" pitchFamily="34" charset="0"/>
                </a:rPr>
                <a:t>TIME-SPACE SYNC</a:t>
              </a:r>
              <a:endParaRPr lang="en-US" altLang="en-US" sz="1400" dirty="0">
                <a:solidFill>
                  <a:srgbClr val="FF0000"/>
                </a:solidFill>
                <a:latin typeface="Calibri" panose="020F0502020204030204" pitchFamily="34" charset="0"/>
              </a:endParaRPr>
            </a:p>
          </p:txBody>
        </p:sp>
      </p:grpSp>
      <p:grpSp>
        <p:nvGrpSpPr>
          <p:cNvPr id="186" name="Group 185"/>
          <p:cNvGrpSpPr/>
          <p:nvPr/>
        </p:nvGrpSpPr>
        <p:grpSpPr>
          <a:xfrm>
            <a:off x="8130" y="2105393"/>
            <a:ext cx="2253228" cy="1449508"/>
            <a:chOff x="5913213" y="2363392"/>
            <a:chExt cx="1853256" cy="1317993"/>
          </a:xfrm>
        </p:grpSpPr>
        <p:pic>
          <p:nvPicPr>
            <p:cNvPr id="187" name="Picture 2" descr="Luxor Stock Vectors &amp; Vector Clip Art | Shutterstock"/>
            <p:cNvPicPr>
              <a:picLocks noChangeAspect="1" noChangeArrowheads="1"/>
            </p:cNvPicPr>
            <p:nvPr/>
          </p:nvPicPr>
          <p:blipFill rotWithShape="1">
            <a:blip r:embed="rId5">
              <a:extLst>
                <a:ext uri="{28A0092B-C50C-407E-A947-70E740481C1C}">
                  <a14:useLocalDpi xmlns:a14="http://schemas.microsoft.com/office/drawing/2010/main" val="0"/>
                </a:ext>
              </a:extLst>
            </a:blip>
            <a:srcRect l="17501" t="24587" r="16783" b="30666"/>
            <a:stretch/>
          </p:blipFill>
          <p:spPr bwMode="auto">
            <a:xfrm>
              <a:off x="5913213" y="2363392"/>
              <a:ext cx="1853256" cy="1317993"/>
            </a:xfrm>
            <a:prstGeom prst="rect">
              <a:avLst/>
            </a:prstGeom>
            <a:noFill/>
            <a:extLst>
              <a:ext uri="{909E8E84-426E-40DD-AFC4-6F175D3DCCD1}">
                <a14:hiddenFill xmlns:a14="http://schemas.microsoft.com/office/drawing/2010/main">
                  <a:solidFill>
                    <a:srgbClr val="FFFFFF"/>
                  </a:solidFill>
                </a14:hiddenFill>
              </a:ext>
            </a:extLst>
          </p:spPr>
        </p:pic>
        <p:sp>
          <p:nvSpPr>
            <p:cNvPr id="188" name="TextBox 187"/>
            <p:cNvSpPr txBox="1"/>
            <p:nvPr/>
          </p:nvSpPr>
          <p:spPr>
            <a:xfrm>
              <a:off x="6340076" y="2462590"/>
              <a:ext cx="1144416" cy="276999"/>
            </a:xfrm>
            <a:prstGeom prst="rect">
              <a:avLst/>
            </a:prstGeom>
            <a:noFill/>
          </p:spPr>
          <p:txBody>
            <a:bodyPr wrap="none" rtlCol="0">
              <a:spAutoFit/>
            </a:bodyPr>
            <a:lstStyle/>
            <a:p>
              <a:r>
                <a:rPr lang="en-US" dirty="0">
                  <a:solidFill>
                    <a:schemeClr val="accent6"/>
                  </a:solidFill>
                </a:rPr>
                <a:t>Temple of Man</a:t>
              </a:r>
            </a:p>
          </p:txBody>
        </p:sp>
      </p:grpSp>
      <p:sp>
        <p:nvSpPr>
          <p:cNvPr id="189" name="Rectangle 188"/>
          <p:cNvSpPr/>
          <p:nvPr/>
        </p:nvSpPr>
        <p:spPr>
          <a:xfrm>
            <a:off x="-135481" y="1159256"/>
            <a:ext cx="2645732" cy="1077218"/>
          </a:xfrm>
          <a:prstGeom prst="rect">
            <a:avLst/>
          </a:prstGeom>
        </p:spPr>
        <p:txBody>
          <a:bodyPr wrap="square">
            <a:spAutoFit/>
          </a:bodyPr>
          <a:lstStyle/>
          <a:p>
            <a:pPr algn="ctr"/>
            <a:r>
              <a:rPr lang="en-US" sz="1600" dirty="0">
                <a:solidFill>
                  <a:schemeClr val="accent6"/>
                </a:solidFill>
              </a:rPr>
              <a:t>Luxor Temple Egypt: </a:t>
            </a:r>
          </a:p>
          <a:p>
            <a:pPr algn="ctr"/>
            <a:r>
              <a:rPr lang="en-US" sz="1600" dirty="0">
                <a:solidFill>
                  <a:schemeClr val="accent6"/>
                </a:solidFill>
              </a:rPr>
              <a:t>"The shortest </a:t>
            </a:r>
          </a:p>
          <a:p>
            <a:pPr algn="ctr"/>
            <a:r>
              <a:rPr lang="en-US" sz="1600" dirty="0">
                <a:solidFill>
                  <a:schemeClr val="accent6"/>
                </a:solidFill>
              </a:rPr>
              <a:t>path towards knowledge </a:t>
            </a:r>
          </a:p>
          <a:p>
            <a:pPr algn="ctr"/>
            <a:r>
              <a:rPr lang="en-US" sz="1600" dirty="0">
                <a:solidFill>
                  <a:schemeClr val="accent6"/>
                </a:solidFill>
              </a:rPr>
              <a:t>of truth is nature"</a:t>
            </a:r>
          </a:p>
        </p:txBody>
      </p:sp>
      <p:pic>
        <p:nvPicPr>
          <p:cNvPr id="122" name="Picture 1072"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2222" y="326575"/>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5699366" y="923599"/>
            <a:ext cx="1603196" cy="307777"/>
          </a:xfrm>
          <a:prstGeom prst="rect">
            <a:avLst/>
          </a:prstGeom>
          <a:noFill/>
        </p:spPr>
        <p:txBody>
          <a:bodyPr wrap="none" rtlCol="0">
            <a:spAutoFit/>
          </a:bodyPr>
          <a:lstStyle/>
          <a:p>
            <a:r>
              <a:rPr lang="en-US" sz="1400" dirty="0">
                <a:solidFill>
                  <a:srgbClr val="FF9999"/>
                </a:solidFill>
              </a:rPr>
              <a:t>K% GDP RWA RULE</a:t>
            </a:r>
          </a:p>
        </p:txBody>
      </p:sp>
      <p:pic>
        <p:nvPicPr>
          <p:cNvPr id="157" name="Picture 1023"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98160" y="6001046"/>
            <a:ext cx="430832" cy="27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Picture 2" descr="https://img.washingtonpost.com/wp-apps/imrs.php?src=https://img.washingtonpost.com/blogs/worldviews/files/2016/02/HenryHankeTime.jpg&amp;w=1484"/>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35840"/>
          <a:stretch/>
        </p:blipFill>
        <p:spPr bwMode="auto">
          <a:xfrm>
            <a:off x="1176" y="4195017"/>
            <a:ext cx="4500012" cy="25869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642536" y="4457688"/>
            <a:ext cx="1577362" cy="276999"/>
          </a:xfrm>
          <a:prstGeom prst="rect">
            <a:avLst/>
          </a:prstGeom>
          <a:noFill/>
        </p:spPr>
        <p:txBody>
          <a:bodyPr wrap="square" rtlCol="0">
            <a:spAutoFit/>
          </a:bodyPr>
          <a:lstStyle/>
          <a:p>
            <a:r>
              <a:rPr lang="en-US" dirty="0">
                <a:solidFill>
                  <a:srgbClr val="008000"/>
                </a:solidFill>
              </a:rPr>
              <a:t>UTZ TIME ZONE SYNC</a:t>
            </a:r>
          </a:p>
        </p:txBody>
      </p:sp>
      <p:pic>
        <p:nvPicPr>
          <p:cNvPr id="112" name="Picture 4" descr="j028685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06401" y="6505660"/>
            <a:ext cx="388895" cy="324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 name="Picture 308" descr="rgfiahjg[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08598" y="5638689"/>
            <a:ext cx="282807" cy="23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 name="Picture 152"/>
          <p:cNvPicPr>
            <a:picLocks noChangeAspect="1"/>
          </p:cNvPicPr>
          <p:nvPr/>
        </p:nvPicPr>
        <p:blipFill>
          <a:blip r:embed="rId10"/>
          <a:stretch>
            <a:fillRect/>
          </a:stretch>
        </p:blipFill>
        <p:spPr>
          <a:xfrm>
            <a:off x="5606312" y="1169386"/>
            <a:ext cx="1682481" cy="2428937"/>
          </a:xfrm>
          <a:prstGeom prst="rect">
            <a:avLst/>
          </a:prstGeom>
        </p:spPr>
      </p:pic>
      <p:pic>
        <p:nvPicPr>
          <p:cNvPr id="23637" name="Picture 1071" descr="9783790821406"/>
          <p:cNvPicPr>
            <a:picLocks noChangeAspect="1" noChangeArrowheads="1"/>
          </p:cNvPicPr>
          <p:nvPr/>
        </p:nvPicPr>
        <p:blipFill>
          <a:blip r:embed="rId11">
            <a:extLst>
              <a:ext uri="{28A0092B-C50C-407E-A947-70E740481C1C}">
                <a14:useLocalDpi xmlns:a14="http://schemas.microsoft.com/office/drawing/2010/main" val="0"/>
              </a:ext>
            </a:extLst>
          </a:blip>
          <a:srcRect r="11111" b="38461"/>
          <a:stretch>
            <a:fillRect/>
          </a:stretch>
        </p:blipFill>
        <p:spPr bwMode="auto">
          <a:xfrm>
            <a:off x="7286683" y="1126781"/>
            <a:ext cx="1830954" cy="2245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61" descr="ANd9GcSvFw_tMrkk6m7ea9AXfz9T74cDFaG7dhZclhP3ULjqQOeSvpj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45444" y="1911537"/>
            <a:ext cx="247502" cy="304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70" name="Picture 1112"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998940">
            <a:off x="7350158" y="1677752"/>
            <a:ext cx="533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Picture 1112"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314713">
            <a:off x="8564328" y="1664086"/>
            <a:ext cx="533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408748" y="3119021"/>
            <a:ext cx="2146516" cy="307777"/>
          </a:xfrm>
          <a:prstGeom prst="rect">
            <a:avLst/>
          </a:prstGeom>
        </p:spPr>
        <p:txBody>
          <a:bodyPr wrap="square">
            <a:spAutoFit/>
          </a:bodyPr>
          <a:lstStyle/>
          <a:p>
            <a:pPr algn="ctr"/>
            <a:r>
              <a:rPr lang="en-US" sz="1400" dirty="0">
                <a:solidFill>
                  <a:srgbClr val="C00000"/>
                </a:solidFill>
                <a:highlight>
                  <a:srgbClr val="FFFF00"/>
                </a:highlight>
                <a:cs typeface="Calibri" panose="020F0502020204030204" pitchFamily="34" charset="0"/>
              </a:rPr>
              <a:t>FRIEDMAN’s K% RULE</a:t>
            </a:r>
          </a:p>
        </p:txBody>
      </p:sp>
      <p:sp>
        <p:nvSpPr>
          <p:cNvPr id="18" name="TextBox 17"/>
          <p:cNvSpPr txBox="1"/>
          <p:nvPr/>
        </p:nvSpPr>
        <p:spPr>
          <a:xfrm>
            <a:off x="5699366" y="192747"/>
            <a:ext cx="579005" cy="246221"/>
          </a:xfrm>
          <a:prstGeom prst="rect">
            <a:avLst/>
          </a:prstGeom>
          <a:noFill/>
        </p:spPr>
        <p:txBody>
          <a:bodyPr wrap="none" rtlCol="0">
            <a:spAutoFit/>
          </a:bodyPr>
          <a:lstStyle/>
          <a:p>
            <a:r>
              <a:rPr lang="en-US" sz="1000" dirty="0">
                <a:solidFill>
                  <a:srgbClr val="FF9999"/>
                </a:solidFill>
              </a:rPr>
              <a:t>(“108”}</a:t>
            </a:r>
          </a:p>
        </p:txBody>
      </p:sp>
      <p:sp>
        <p:nvSpPr>
          <p:cNvPr id="24" name="TextBox 23"/>
          <p:cNvSpPr txBox="1"/>
          <p:nvPr/>
        </p:nvSpPr>
        <p:spPr>
          <a:xfrm>
            <a:off x="5678767" y="689013"/>
            <a:ext cx="1922578" cy="276999"/>
          </a:xfrm>
          <a:prstGeom prst="rect">
            <a:avLst/>
          </a:prstGeom>
          <a:noFill/>
        </p:spPr>
        <p:txBody>
          <a:bodyPr wrap="none" rtlCol="0">
            <a:spAutoFit/>
          </a:bodyPr>
          <a:lstStyle/>
          <a:p>
            <a:r>
              <a:rPr lang="en-US" dirty="0">
                <a:solidFill>
                  <a:srgbClr val="66FF33"/>
                </a:solidFill>
                <a:highlight>
                  <a:srgbClr val="000080"/>
                </a:highlight>
              </a:rPr>
              <a:t>ECONOMIC MACRO CYCLES</a:t>
            </a:r>
          </a:p>
        </p:txBody>
      </p:sp>
      <p:pic>
        <p:nvPicPr>
          <p:cNvPr id="131" name="Picture 42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215561" y="2840349"/>
            <a:ext cx="802624" cy="466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 name="Picture 1112"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998940">
            <a:off x="246404" y="43464"/>
            <a:ext cx="533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Picture 1023"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017428">
            <a:off x="2473432" y="1321544"/>
            <a:ext cx="476635" cy="31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 name="TextBox 175"/>
          <p:cNvSpPr txBox="1"/>
          <p:nvPr/>
        </p:nvSpPr>
        <p:spPr>
          <a:xfrm>
            <a:off x="2148525" y="4979381"/>
            <a:ext cx="2337202" cy="253916"/>
          </a:xfrm>
          <a:prstGeom prst="rect">
            <a:avLst/>
          </a:prstGeom>
          <a:noFill/>
        </p:spPr>
        <p:txBody>
          <a:bodyPr wrap="square" rtlCol="0">
            <a:spAutoFit/>
          </a:bodyPr>
          <a:lstStyle/>
          <a:p>
            <a:r>
              <a:rPr lang="en-US" sz="1050" dirty="0">
                <a:solidFill>
                  <a:srgbClr val="008000"/>
                </a:solidFill>
              </a:rPr>
              <a:t>UTZ STOCHASTIC HARMONIZATION</a:t>
            </a:r>
          </a:p>
        </p:txBody>
      </p:sp>
      <p:pic>
        <p:nvPicPr>
          <p:cNvPr id="158" name="Picture 148"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9302" y="1421905"/>
            <a:ext cx="403954" cy="29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 name="TextBox 167"/>
          <p:cNvSpPr txBox="1"/>
          <p:nvPr/>
        </p:nvSpPr>
        <p:spPr>
          <a:xfrm>
            <a:off x="2117133" y="2482312"/>
            <a:ext cx="1198767" cy="430887"/>
          </a:xfrm>
          <a:prstGeom prst="rect">
            <a:avLst/>
          </a:prstGeom>
          <a:noFill/>
        </p:spPr>
        <p:txBody>
          <a:bodyPr wrap="square" rtlCol="0">
            <a:spAutoFit/>
          </a:bodyPr>
          <a:lstStyle/>
          <a:p>
            <a:r>
              <a:rPr lang="en-US" sz="1100" dirty="0">
                <a:solidFill>
                  <a:schemeClr val="accent2"/>
                </a:solidFill>
              </a:rPr>
              <a:t>NEURAL NET</a:t>
            </a:r>
          </a:p>
          <a:p>
            <a:r>
              <a:rPr lang="en-US" sz="1100" dirty="0">
                <a:solidFill>
                  <a:schemeClr val="accent2"/>
                </a:solidFill>
              </a:rPr>
              <a:t>EMULATION</a:t>
            </a:r>
          </a:p>
        </p:txBody>
      </p:sp>
      <p:pic>
        <p:nvPicPr>
          <p:cNvPr id="197" name="Picture 1036" descr="SEARCH"/>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51217" y="4185750"/>
            <a:ext cx="343601" cy="329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Picture 1073"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4907" y="6066946"/>
            <a:ext cx="340061" cy="245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7" descr="rgfiahjg[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95905" y="4780981"/>
            <a:ext cx="229657" cy="198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143"/>
          <p:cNvPicPr>
            <a:picLocks noChangeAspect="1"/>
          </p:cNvPicPr>
          <p:nvPr/>
        </p:nvPicPr>
        <p:blipFill rotWithShape="1">
          <a:blip r:embed="rId16">
            <a:extLst>
              <a:ext uri="{28A0092B-C50C-407E-A947-70E740481C1C}">
                <a14:useLocalDpi xmlns:a14="http://schemas.microsoft.com/office/drawing/2010/main" val="0"/>
              </a:ext>
            </a:extLst>
          </a:blip>
          <a:srcRect l="10700" r="24443" b="22101"/>
          <a:stretch/>
        </p:blipFill>
        <p:spPr>
          <a:xfrm>
            <a:off x="4528213" y="2841151"/>
            <a:ext cx="1139716" cy="640834"/>
          </a:xfrm>
          <a:prstGeom prst="rect">
            <a:avLst/>
          </a:prstGeom>
        </p:spPr>
      </p:pic>
      <p:pic>
        <p:nvPicPr>
          <p:cNvPr id="117" name="Picture 46" descr="commodities-trading-18038796"/>
          <p:cNvPicPr>
            <a:picLocks noChangeAspect="1" noChangeArrowheads="1"/>
          </p:cNvPicPr>
          <p:nvPr/>
        </p:nvPicPr>
        <p:blipFill>
          <a:blip r:embed="rId17" cstate="print">
            <a:extLst>
              <a:ext uri="{28A0092B-C50C-407E-A947-70E740481C1C}">
                <a14:useLocalDpi xmlns:a14="http://schemas.microsoft.com/office/drawing/2010/main" val="0"/>
              </a:ext>
            </a:extLst>
          </a:blip>
          <a:srcRect l="25000" t="5051" b="59596"/>
          <a:stretch>
            <a:fillRect/>
          </a:stretch>
        </p:blipFill>
        <p:spPr bwMode="auto">
          <a:xfrm>
            <a:off x="7295997" y="3575074"/>
            <a:ext cx="1824747" cy="6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4" descr="https://tse1.mm.bing.net/th?&amp;id=JN.VPDVM0eYsl1lHDLc74gkdQ&amp;w=300&amp;h=300&amp;c=0&amp;pid=1.9&amp;rs=0&amp;p=0"/>
          <p:cNvPicPr>
            <a:picLocks noChangeAspect="1" noChangeArrowheads="1"/>
          </p:cNvPicPr>
          <p:nvPr/>
        </p:nvPicPr>
        <p:blipFill rotWithShape="1">
          <a:blip r:embed="rId18">
            <a:extLst>
              <a:ext uri="{28A0092B-C50C-407E-A947-70E740481C1C}">
                <a14:useLocalDpi xmlns:a14="http://schemas.microsoft.com/office/drawing/2010/main" val="0"/>
              </a:ext>
            </a:extLst>
          </a:blip>
          <a:srcRect l="5333" t="37334" r="4000" b="28000"/>
          <a:stretch/>
        </p:blipFill>
        <p:spPr bwMode="auto">
          <a:xfrm>
            <a:off x="4529544" y="3579318"/>
            <a:ext cx="1136208" cy="625956"/>
          </a:xfrm>
          <a:prstGeom prst="rect">
            <a:avLst/>
          </a:prstGeom>
          <a:noFill/>
          <a:extLst>
            <a:ext uri="{909E8E84-426E-40DD-AFC4-6F175D3DCCD1}">
              <a14:hiddenFill xmlns:a14="http://schemas.microsoft.com/office/drawing/2010/main">
                <a:solidFill>
                  <a:srgbClr val="FFFFFF"/>
                </a:solidFill>
              </a14:hiddenFill>
            </a:ext>
          </a:extLst>
        </p:spPr>
      </p:pic>
      <p:grpSp>
        <p:nvGrpSpPr>
          <p:cNvPr id="145" name="Group 287"/>
          <p:cNvGrpSpPr>
            <a:grpSpLocks/>
          </p:cNvGrpSpPr>
          <p:nvPr/>
        </p:nvGrpSpPr>
        <p:grpSpPr bwMode="auto">
          <a:xfrm>
            <a:off x="4543301" y="1165007"/>
            <a:ext cx="1122451" cy="1693355"/>
            <a:chOff x="5952" y="586"/>
            <a:chExt cx="463" cy="614"/>
          </a:xfrm>
        </p:grpSpPr>
        <p:pic>
          <p:nvPicPr>
            <p:cNvPr id="149" name="Picture 70" descr="3365375889_278c991a7c-240x30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52" y="586"/>
              <a:ext cx="442"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Text Box 71"/>
            <p:cNvSpPr txBox="1">
              <a:spLocks noChangeArrowheads="1"/>
            </p:cNvSpPr>
            <p:nvPr/>
          </p:nvSpPr>
          <p:spPr bwMode="auto">
            <a:xfrm>
              <a:off x="6109" y="601"/>
              <a:ext cx="3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r>
                <a:rPr lang="en-US" altLang="en-US" sz="1600" dirty="0">
                  <a:solidFill>
                    <a:schemeClr val="bg1"/>
                  </a:solidFill>
                  <a:latin typeface="Calibri" panose="020F0502020204030204" pitchFamily="34" charset="0"/>
                </a:rPr>
                <a:t>TERRA</a:t>
              </a:r>
            </a:p>
            <a:p>
              <a:pPr algn="r" eaLnBrk="1" hangingPunct="1">
                <a:spcBef>
                  <a:spcPct val="0"/>
                </a:spcBef>
                <a:buFontTx/>
                <a:buNone/>
              </a:pPr>
              <a:r>
                <a:rPr lang="en-US" altLang="en-US" sz="1600" dirty="0">
                  <a:solidFill>
                    <a:schemeClr val="bg1"/>
                  </a:solidFill>
                  <a:latin typeface="Calibri" panose="020F0502020204030204" pitchFamily="34" charset="0"/>
                </a:rPr>
                <a:t>TRC</a:t>
              </a:r>
            </a:p>
          </p:txBody>
        </p:sp>
      </p:grpSp>
      <p:sp>
        <p:nvSpPr>
          <p:cNvPr id="22" name="TextBox 21"/>
          <p:cNvSpPr txBox="1"/>
          <p:nvPr/>
        </p:nvSpPr>
        <p:spPr>
          <a:xfrm>
            <a:off x="8140007" y="898071"/>
            <a:ext cx="1003993" cy="276999"/>
          </a:xfrm>
          <a:prstGeom prst="rect">
            <a:avLst/>
          </a:prstGeom>
          <a:noFill/>
        </p:spPr>
        <p:txBody>
          <a:bodyPr wrap="none" rtlCol="0">
            <a:spAutoFit/>
          </a:bodyPr>
          <a:lstStyle/>
          <a:p>
            <a:r>
              <a:rPr lang="en-US" dirty="0">
                <a:solidFill>
                  <a:schemeClr val="accent1"/>
                </a:solidFill>
              </a:rPr>
              <a:t>WORLDCOIN</a:t>
            </a:r>
          </a:p>
        </p:txBody>
      </p:sp>
      <p:sp>
        <p:nvSpPr>
          <p:cNvPr id="141" name="TextBox 140"/>
          <p:cNvSpPr txBox="1"/>
          <p:nvPr/>
        </p:nvSpPr>
        <p:spPr>
          <a:xfrm>
            <a:off x="7399125" y="880597"/>
            <a:ext cx="850169" cy="307777"/>
          </a:xfrm>
          <a:prstGeom prst="rect">
            <a:avLst/>
          </a:prstGeom>
          <a:noFill/>
        </p:spPr>
        <p:txBody>
          <a:bodyPr wrap="none" rtlCol="0">
            <a:spAutoFit/>
          </a:bodyPr>
          <a:lstStyle/>
          <a:p>
            <a:r>
              <a:rPr lang="en-US" sz="1400" dirty="0">
                <a:solidFill>
                  <a:schemeClr val="accent1"/>
                </a:solidFill>
              </a:rPr>
              <a:t>FEDCOIN</a:t>
            </a:r>
          </a:p>
        </p:txBody>
      </p:sp>
      <p:sp>
        <p:nvSpPr>
          <p:cNvPr id="3" name="TextBox 2"/>
          <p:cNvSpPr txBox="1"/>
          <p:nvPr/>
        </p:nvSpPr>
        <p:spPr>
          <a:xfrm>
            <a:off x="4488165" y="3077379"/>
            <a:ext cx="845103" cy="553998"/>
          </a:xfrm>
          <a:prstGeom prst="rect">
            <a:avLst/>
          </a:prstGeom>
          <a:noFill/>
        </p:spPr>
        <p:txBody>
          <a:bodyPr wrap="none" rtlCol="0">
            <a:spAutoFit/>
          </a:bodyPr>
          <a:lstStyle/>
          <a:p>
            <a:r>
              <a:rPr lang="en-US" sz="1000" dirty="0">
                <a:highlight>
                  <a:srgbClr val="FFFF00"/>
                </a:highlight>
              </a:rPr>
              <a:t>LEAD</a:t>
            </a:r>
            <a:br>
              <a:rPr lang="en-US" sz="1000" dirty="0">
                <a:highlight>
                  <a:srgbClr val="FFFF00"/>
                </a:highlight>
              </a:rPr>
            </a:br>
            <a:r>
              <a:rPr lang="en-US" sz="1000" dirty="0">
                <a:highlight>
                  <a:srgbClr val="FFFF00"/>
                </a:highlight>
              </a:rPr>
              <a:t>ECONOMIC</a:t>
            </a:r>
            <a:br>
              <a:rPr lang="en-US" sz="1000" dirty="0">
                <a:highlight>
                  <a:srgbClr val="FFFF00"/>
                </a:highlight>
              </a:rPr>
            </a:br>
            <a:r>
              <a:rPr lang="en-US" sz="1000" dirty="0">
                <a:highlight>
                  <a:srgbClr val="FFFF00"/>
                </a:highlight>
              </a:rPr>
              <a:t>INDICATORS</a:t>
            </a:r>
          </a:p>
        </p:txBody>
      </p:sp>
      <p:sp>
        <p:nvSpPr>
          <p:cNvPr id="11" name="TextBox 10"/>
          <p:cNvSpPr txBox="1"/>
          <p:nvPr/>
        </p:nvSpPr>
        <p:spPr>
          <a:xfrm>
            <a:off x="3614743" y="2655819"/>
            <a:ext cx="1488033" cy="230832"/>
          </a:xfrm>
          <a:prstGeom prst="rect">
            <a:avLst/>
          </a:prstGeom>
          <a:noFill/>
        </p:spPr>
        <p:txBody>
          <a:bodyPr wrap="square" rtlCol="0">
            <a:spAutoFit/>
          </a:bodyPr>
          <a:lstStyle/>
          <a:p>
            <a:r>
              <a:rPr lang="en-US" sz="900" dirty="0">
                <a:solidFill>
                  <a:schemeClr val="accent6"/>
                </a:solidFill>
                <a:highlight>
                  <a:srgbClr val="FF9999"/>
                </a:highlight>
              </a:rPr>
              <a:t>TIME EQUATIONS</a:t>
            </a:r>
          </a:p>
        </p:txBody>
      </p:sp>
      <p:sp>
        <p:nvSpPr>
          <p:cNvPr id="16" name="Rectangle 15"/>
          <p:cNvSpPr/>
          <p:nvPr/>
        </p:nvSpPr>
        <p:spPr>
          <a:xfrm>
            <a:off x="7161335" y="1105499"/>
            <a:ext cx="2065502" cy="307777"/>
          </a:xfrm>
          <a:prstGeom prst="rect">
            <a:avLst/>
          </a:prstGeom>
        </p:spPr>
        <p:txBody>
          <a:bodyPr wrap="none">
            <a:spAutoFit/>
          </a:bodyPr>
          <a:lstStyle/>
          <a:p>
            <a:pPr algn="ctr"/>
            <a:r>
              <a:rPr lang="en-US" sz="1400" dirty="0">
                <a:solidFill>
                  <a:srgbClr val="008000"/>
                </a:solidFill>
                <a:highlight>
                  <a:srgbClr val="FFFF00"/>
                </a:highlight>
                <a:cs typeface="Calibri" panose="020F0502020204030204" pitchFamily="34" charset="0"/>
              </a:rPr>
              <a:t>STAT MEAN VALUE INDEX</a:t>
            </a:r>
          </a:p>
        </p:txBody>
      </p:sp>
      <p:sp>
        <p:nvSpPr>
          <p:cNvPr id="23552" name="Rectangle 23551">
            <a:extLst>
              <a:ext uri="{FF2B5EF4-FFF2-40B4-BE49-F238E27FC236}">
                <a16:creationId xmlns:a16="http://schemas.microsoft.com/office/drawing/2014/main" id="{557B0CF0-0FBD-46E5-8C10-7DF5CA8E319F}"/>
              </a:ext>
            </a:extLst>
          </p:cNvPr>
          <p:cNvSpPr/>
          <p:nvPr/>
        </p:nvSpPr>
        <p:spPr bwMode="auto">
          <a:xfrm>
            <a:off x="-27918" y="-2366"/>
            <a:ext cx="9158397" cy="686036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sp>
        <p:nvSpPr>
          <p:cNvPr id="23553" name="TextBox 23552">
            <a:extLst>
              <a:ext uri="{FF2B5EF4-FFF2-40B4-BE49-F238E27FC236}">
                <a16:creationId xmlns:a16="http://schemas.microsoft.com/office/drawing/2014/main" id="{135CBFFA-3175-49ED-8392-8B34BB1A6EA4}"/>
              </a:ext>
            </a:extLst>
          </p:cNvPr>
          <p:cNvSpPr txBox="1"/>
          <p:nvPr/>
        </p:nvSpPr>
        <p:spPr>
          <a:xfrm>
            <a:off x="7163658" y="1329986"/>
            <a:ext cx="2058577" cy="307777"/>
          </a:xfrm>
          <a:prstGeom prst="rect">
            <a:avLst/>
          </a:prstGeom>
          <a:noFill/>
        </p:spPr>
        <p:txBody>
          <a:bodyPr wrap="none" rtlCol="0">
            <a:spAutoFit/>
          </a:bodyPr>
          <a:lstStyle/>
          <a:p>
            <a:r>
              <a:rPr lang="en-US" sz="1400" dirty="0">
                <a:highlight>
                  <a:srgbClr val="FFFF00"/>
                </a:highlight>
              </a:rPr>
              <a:t>SCHELLING POINT TRUTH</a:t>
            </a:r>
          </a:p>
        </p:txBody>
      </p:sp>
      <p:sp>
        <p:nvSpPr>
          <p:cNvPr id="202" name="TextBox 201">
            <a:extLst>
              <a:ext uri="{FF2B5EF4-FFF2-40B4-BE49-F238E27FC236}">
                <a16:creationId xmlns:a16="http://schemas.microsoft.com/office/drawing/2014/main" id="{E199419A-3BE0-4A82-A964-A9679164A567}"/>
              </a:ext>
            </a:extLst>
          </p:cNvPr>
          <p:cNvSpPr txBox="1"/>
          <p:nvPr/>
        </p:nvSpPr>
        <p:spPr>
          <a:xfrm>
            <a:off x="6879605" y="3677823"/>
            <a:ext cx="407484" cy="276999"/>
          </a:xfrm>
          <a:prstGeom prst="rect">
            <a:avLst/>
          </a:prstGeom>
          <a:noFill/>
        </p:spPr>
        <p:txBody>
          <a:bodyPr wrap="none" rtlCol="0">
            <a:spAutoFit/>
          </a:bodyPr>
          <a:lstStyle/>
          <a:p>
            <a:r>
              <a:rPr lang="en-US" dirty="0">
                <a:solidFill>
                  <a:schemeClr val="accent1"/>
                </a:solidFill>
              </a:rPr>
              <a:t>ETF</a:t>
            </a:r>
          </a:p>
        </p:txBody>
      </p:sp>
      <p:pic>
        <p:nvPicPr>
          <p:cNvPr id="209" name="Picture 4" descr="https://tse1.mm.bing.net/th?&amp;id=JN.FPkeCEraZrvjpUCdamq1zQ&amp;w=300&amp;h=300&amp;c=0&amp;pid=1.9&amp;rs=0&amp;p=0">
            <a:extLst>
              <a:ext uri="{FF2B5EF4-FFF2-40B4-BE49-F238E27FC236}">
                <a16:creationId xmlns:a16="http://schemas.microsoft.com/office/drawing/2014/main" id="{50F97338-D64E-432E-AD7C-763018B5F257}"/>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64213" y="3366166"/>
            <a:ext cx="1641889" cy="840964"/>
          </a:xfrm>
          <a:prstGeom prst="rect">
            <a:avLst/>
          </a:prstGeom>
          <a:noFill/>
          <a:extLst>
            <a:ext uri="{909E8E84-426E-40DD-AFC4-6F175D3DCCD1}">
              <a14:hiddenFill xmlns:a14="http://schemas.microsoft.com/office/drawing/2010/main">
                <a:solidFill>
                  <a:srgbClr val="FFFFFF"/>
                </a:solidFill>
              </a14:hiddenFill>
            </a:ext>
          </a:extLst>
        </p:spPr>
      </p:pic>
      <p:sp>
        <p:nvSpPr>
          <p:cNvPr id="23557" name="TextBox 23556">
            <a:extLst>
              <a:ext uri="{FF2B5EF4-FFF2-40B4-BE49-F238E27FC236}">
                <a16:creationId xmlns:a16="http://schemas.microsoft.com/office/drawing/2014/main" id="{18880022-7880-4C4D-AAD2-FCE008B9DC7F}"/>
              </a:ext>
            </a:extLst>
          </p:cNvPr>
          <p:cNvSpPr txBox="1"/>
          <p:nvPr/>
        </p:nvSpPr>
        <p:spPr>
          <a:xfrm>
            <a:off x="-75211" y="3517460"/>
            <a:ext cx="2262158" cy="253916"/>
          </a:xfrm>
          <a:prstGeom prst="rect">
            <a:avLst/>
          </a:prstGeom>
          <a:noFill/>
        </p:spPr>
        <p:txBody>
          <a:bodyPr wrap="none" rtlCol="0">
            <a:spAutoFit/>
          </a:bodyPr>
          <a:lstStyle/>
          <a:p>
            <a:r>
              <a:rPr lang="en-US" sz="1050" dirty="0">
                <a:solidFill>
                  <a:srgbClr val="FF0000"/>
                </a:solidFill>
                <a:highlight>
                  <a:srgbClr val="FFFF00"/>
                </a:highlight>
              </a:rPr>
              <a:t>FIREFLY inspired Heartbeat Sync </a:t>
            </a:r>
            <a:r>
              <a:rPr lang="en-US" sz="1050" dirty="0" err="1">
                <a:solidFill>
                  <a:srgbClr val="FF0000"/>
                </a:solidFill>
                <a:highlight>
                  <a:srgbClr val="FFFF00"/>
                </a:highlight>
              </a:rPr>
              <a:t>Algo</a:t>
            </a:r>
            <a:endParaRPr lang="en-US" sz="1050" dirty="0">
              <a:solidFill>
                <a:srgbClr val="FF0000"/>
              </a:solidFill>
              <a:highlight>
                <a:srgbClr val="FFFF00"/>
              </a:highlight>
            </a:endParaRPr>
          </a:p>
        </p:txBody>
      </p:sp>
      <p:pic>
        <p:nvPicPr>
          <p:cNvPr id="177" name="Picture 16" descr="https://tse1.mm.bing.net/th?&amp;id=JN.BUld8t5Q/txjQdouIzLfJw&amp;w=300&amp;h=300&amp;c=0&amp;pid=1.9&amp;rs=0&amp;p=0">
            <a:extLst>
              <a:ext uri="{FF2B5EF4-FFF2-40B4-BE49-F238E27FC236}">
                <a16:creationId xmlns:a16="http://schemas.microsoft.com/office/drawing/2014/main" id="{5C06B12D-3817-4674-990A-142B3D991DC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44951" y="6035469"/>
            <a:ext cx="232261" cy="246222"/>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4" descr="https://tse1.mm.bing.net/th?&amp;id=JN.x8857qmjLvxLNLV//tEUIw&amp;w=300&amp;h=300&amp;c=0&amp;pid=1.9&amp;rs=0&amp;p=0">
            <a:extLst>
              <a:ext uri="{FF2B5EF4-FFF2-40B4-BE49-F238E27FC236}">
                <a16:creationId xmlns:a16="http://schemas.microsoft.com/office/drawing/2014/main" id="{C8596067-8F42-4BA9-B151-B698BA7C8864}"/>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030940" y="5629033"/>
            <a:ext cx="251141" cy="2983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EA80E1-1ADF-4726-9213-DA90013A5141}"/>
              </a:ext>
            </a:extLst>
          </p:cNvPr>
          <p:cNvSpPr txBox="1"/>
          <p:nvPr/>
        </p:nvSpPr>
        <p:spPr>
          <a:xfrm>
            <a:off x="3265117" y="3599765"/>
            <a:ext cx="1328697" cy="646331"/>
          </a:xfrm>
          <a:prstGeom prst="rect">
            <a:avLst/>
          </a:prstGeom>
          <a:noFill/>
        </p:spPr>
        <p:txBody>
          <a:bodyPr wrap="none" rtlCol="0">
            <a:spAutoFit/>
          </a:bodyPr>
          <a:lstStyle/>
          <a:p>
            <a:pPr algn="ctr"/>
            <a:r>
              <a:rPr lang="en-US" dirty="0">
                <a:solidFill>
                  <a:srgbClr val="66FF33"/>
                </a:solidFill>
                <a:highlight>
                  <a:srgbClr val="000080"/>
                </a:highlight>
              </a:rPr>
              <a:t>Crypto Currency</a:t>
            </a:r>
          </a:p>
          <a:p>
            <a:pPr algn="ctr"/>
            <a:r>
              <a:rPr lang="en-US" dirty="0">
                <a:solidFill>
                  <a:srgbClr val="66FF33"/>
                </a:solidFill>
                <a:highlight>
                  <a:srgbClr val="000080"/>
                </a:highlight>
              </a:rPr>
              <a:t>TIME STAMP</a:t>
            </a:r>
          </a:p>
          <a:p>
            <a:pPr algn="ctr"/>
            <a:r>
              <a:rPr lang="en-US" dirty="0">
                <a:solidFill>
                  <a:srgbClr val="66FF33"/>
                </a:solidFill>
                <a:highlight>
                  <a:srgbClr val="000080"/>
                </a:highlight>
              </a:rPr>
              <a:t>SERVER / SERVICE</a:t>
            </a:r>
          </a:p>
        </p:txBody>
      </p:sp>
      <p:pic>
        <p:nvPicPr>
          <p:cNvPr id="184" name="Picture 6" descr="https://tse1.mm.bing.net/th?id=JN.cZjTWUYRMnsjNcF7dOkChg&amp;w=105&amp;h=104&amp;c=7&amp;rs=1&amp;qlt=90&amp;pid=3.1&amp;rm=2">
            <a:extLst>
              <a:ext uri="{FF2B5EF4-FFF2-40B4-BE49-F238E27FC236}">
                <a16:creationId xmlns:a16="http://schemas.microsoft.com/office/drawing/2014/main" id="{A0E340E8-A3B6-46DE-8B0C-D66B359A76F0}"/>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22065" y="6157447"/>
            <a:ext cx="327308" cy="3204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8DDCED2-329D-4700-9FE2-6250A8357DFF}"/>
              </a:ext>
            </a:extLst>
          </p:cNvPr>
          <p:cNvSpPr txBox="1"/>
          <p:nvPr/>
        </p:nvSpPr>
        <p:spPr>
          <a:xfrm>
            <a:off x="217056" y="5692482"/>
            <a:ext cx="1258678" cy="400110"/>
          </a:xfrm>
          <a:prstGeom prst="rect">
            <a:avLst/>
          </a:prstGeom>
          <a:noFill/>
          <a:ln>
            <a:noFill/>
          </a:ln>
        </p:spPr>
        <p:txBody>
          <a:bodyPr wrap="none" rtlCol="0">
            <a:spAutoFit/>
          </a:bodyPr>
          <a:lstStyle/>
          <a:p>
            <a:pPr algn="ctr"/>
            <a:r>
              <a:rPr lang="en-US" sz="1000" dirty="0">
                <a:highlight>
                  <a:srgbClr val="00FF00"/>
                </a:highlight>
              </a:rPr>
              <a:t>TARIFF TOOL</a:t>
            </a:r>
          </a:p>
          <a:p>
            <a:pPr algn="ctr"/>
            <a:r>
              <a:rPr lang="en-US" sz="1000" dirty="0">
                <a:highlight>
                  <a:srgbClr val="00FF00"/>
                </a:highlight>
              </a:rPr>
              <a:t>ZONE CALCULATION</a:t>
            </a:r>
          </a:p>
        </p:txBody>
      </p:sp>
      <p:sp>
        <p:nvSpPr>
          <p:cNvPr id="17" name="TextBox 16">
            <a:extLst>
              <a:ext uri="{FF2B5EF4-FFF2-40B4-BE49-F238E27FC236}">
                <a16:creationId xmlns:a16="http://schemas.microsoft.com/office/drawing/2014/main" id="{868498EE-0A25-4364-9937-B77A2B2F944D}"/>
              </a:ext>
            </a:extLst>
          </p:cNvPr>
          <p:cNvSpPr txBox="1"/>
          <p:nvPr/>
        </p:nvSpPr>
        <p:spPr>
          <a:xfrm>
            <a:off x="841213" y="6266964"/>
            <a:ext cx="2854150" cy="253916"/>
          </a:xfrm>
          <a:prstGeom prst="rect">
            <a:avLst/>
          </a:prstGeom>
          <a:noFill/>
        </p:spPr>
        <p:txBody>
          <a:bodyPr wrap="square" rtlCol="0">
            <a:spAutoFit/>
          </a:bodyPr>
          <a:lstStyle/>
          <a:p>
            <a:r>
              <a:rPr lang="en-US" sz="1050" dirty="0"/>
              <a:t>SYNC DELTA STATE META DATA SNAPSHOTS</a:t>
            </a:r>
          </a:p>
        </p:txBody>
      </p:sp>
      <p:pic>
        <p:nvPicPr>
          <p:cNvPr id="160" name="Picture 4" descr="http://users.ece.utexas.edu/~patt/13f.306/Emails/Email_figs/clock.png">
            <a:extLst>
              <a:ext uri="{FF2B5EF4-FFF2-40B4-BE49-F238E27FC236}">
                <a16:creationId xmlns:a16="http://schemas.microsoft.com/office/drawing/2014/main" id="{5018D012-6AB4-4A07-91BD-C28606A456C4}"/>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18603" b="30515"/>
          <a:stretch/>
        </p:blipFill>
        <p:spPr bwMode="auto">
          <a:xfrm>
            <a:off x="4465248" y="4835430"/>
            <a:ext cx="4646820" cy="781872"/>
          </a:xfrm>
          <a:prstGeom prst="rect">
            <a:avLst/>
          </a:prstGeom>
          <a:noFill/>
          <a:ln w="12700">
            <a:solidFill>
              <a:srgbClr val="002060"/>
            </a:solidFill>
          </a:ln>
          <a:extLst>
            <a:ext uri="{909E8E84-426E-40DD-AFC4-6F175D3DCCD1}">
              <a14:hiddenFill xmlns:a14="http://schemas.microsoft.com/office/drawing/2010/main">
                <a:solidFill>
                  <a:srgbClr val="FFFFFF"/>
                </a:solidFill>
              </a14:hiddenFill>
            </a:ext>
          </a:extLst>
        </p:spPr>
      </p:pic>
      <p:sp>
        <p:nvSpPr>
          <p:cNvPr id="199" name="TextBox 198">
            <a:extLst>
              <a:ext uri="{FF2B5EF4-FFF2-40B4-BE49-F238E27FC236}">
                <a16:creationId xmlns:a16="http://schemas.microsoft.com/office/drawing/2014/main" id="{12A634E9-2B5E-4F0A-8642-358D3FBD11C1}"/>
              </a:ext>
            </a:extLst>
          </p:cNvPr>
          <p:cNvSpPr txBox="1"/>
          <p:nvPr/>
        </p:nvSpPr>
        <p:spPr>
          <a:xfrm>
            <a:off x="4358759" y="5133232"/>
            <a:ext cx="4171335" cy="307777"/>
          </a:xfrm>
          <a:prstGeom prst="rect">
            <a:avLst/>
          </a:prstGeom>
          <a:noFill/>
        </p:spPr>
        <p:txBody>
          <a:bodyPr wrap="none" rtlCol="0">
            <a:spAutoFit/>
          </a:bodyPr>
          <a:lstStyle/>
          <a:p>
            <a:r>
              <a:rPr lang="en-US" sz="1400" dirty="0">
                <a:solidFill>
                  <a:schemeClr val="accent2"/>
                </a:solidFill>
              </a:rPr>
              <a:t>Net, Net of $$$ formed by Time Epoch Cycles / Syntax</a:t>
            </a:r>
          </a:p>
        </p:txBody>
      </p:sp>
      <p:pic>
        <p:nvPicPr>
          <p:cNvPr id="211" name="Picture 63">
            <a:extLst>
              <a:ext uri="{FF2B5EF4-FFF2-40B4-BE49-F238E27FC236}">
                <a16:creationId xmlns:a16="http://schemas.microsoft.com/office/drawing/2014/main" id="{49A42B85-38A1-4C89-86F1-D1325941E279}"/>
              </a:ext>
            </a:extLst>
          </p:cNvPr>
          <p:cNvPicPr preferRelativeResize="0">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06225" y="5303418"/>
            <a:ext cx="585180" cy="297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2E9ED44D-C953-4437-8F29-0D096F71D970}"/>
              </a:ext>
            </a:extLst>
          </p:cNvPr>
          <p:cNvSpPr txBox="1"/>
          <p:nvPr/>
        </p:nvSpPr>
        <p:spPr>
          <a:xfrm>
            <a:off x="7218172" y="3315361"/>
            <a:ext cx="1660263" cy="307777"/>
          </a:xfrm>
          <a:prstGeom prst="rect">
            <a:avLst/>
          </a:prstGeom>
          <a:noFill/>
        </p:spPr>
        <p:txBody>
          <a:bodyPr wrap="none" rtlCol="0">
            <a:spAutoFit/>
          </a:bodyPr>
          <a:lstStyle/>
          <a:p>
            <a:r>
              <a:rPr lang="en-US" sz="1400" dirty="0">
                <a:highlight>
                  <a:srgbClr val="FFFF00"/>
                </a:highlight>
              </a:rPr>
              <a:t>TOKEN ECONOMICS</a:t>
            </a:r>
          </a:p>
        </p:txBody>
      </p:sp>
      <p:sp>
        <p:nvSpPr>
          <p:cNvPr id="23558" name="TextBox 23557">
            <a:extLst>
              <a:ext uri="{FF2B5EF4-FFF2-40B4-BE49-F238E27FC236}">
                <a16:creationId xmlns:a16="http://schemas.microsoft.com/office/drawing/2014/main" id="{03F5514A-B031-4F15-B1F4-4CF6483E96C9}"/>
              </a:ext>
            </a:extLst>
          </p:cNvPr>
          <p:cNvSpPr txBox="1"/>
          <p:nvPr/>
        </p:nvSpPr>
        <p:spPr>
          <a:xfrm>
            <a:off x="5116554" y="4816671"/>
            <a:ext cx="964118" cy="384721"/>
          </a:xfrm>
          <a:prstGeom prst="rect">
            <a:avLst/>
          </a:prstGeom>
          <a:noFill/>
        </p:spPr>
        <p:txBody>
          <a:bodyPr wrap="square" rtlCol="0">
            <a:spAutoFit/>
          </a:bodyPr>
          <a:lstStyle/>
          <a:p>
            <a:pPr algn="ctr"/>
            <a:r>
              <a:rPr lang="en-US" sz="1000" dirty="0">
                <a:solidFill>
                  <a:schemeClr val="accent2"/>
                </a:solidFill>
              </a:rPr>
              <a:t>EVENT</a:t>
            </a:r>
          </a:p>
          <a:p>
            <a:pPr algn="ctr"/>
            <a:r>
              <a:rPr lang="en-US" sz="900" dirty="0">
                <a:solidFill>
                  <a:schemeClr val="accent2"/>
                </a:solidFill>
              </a:rPr>
              <a:t>STATE SNAP</a:t>
            </a:r>
          </a:p>
        </p:txBody>
      </p:sp>
      <p:pic>
        <p:nvPicPr>
          <p:cNvPr id="198" name="Picture 1094" descr="MC900133529[1]">
            <a:extLst>
              <a:ext uri="{FF2B5EF4-FFF2-40B4-BE49-F238E27FC236}">
                <a16:creationId xmlns:a16="http://schemas.microsoft.com/office/drawing/2014/main" id="{6ECD3F99-6B42-40A1-8607-C90E4BDCEEB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13007" y="3415828"/>
            <a:ext cx="337659" cy="229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Box 153">
            <a:extLst>
              <a:ext uri="{FF2B5EF4-FFF2-40B4-BE49-F238E27FC236}">
                <a16:creationId xmlns:a16="http://schemas.microsoft.com/office/drawing/2014/main" id="{2101FA28-1D92-4678-9661-C91486536780}"/>
              </a:ext>
            </a:extLst>
          </p:cNvPr>
          <p:cNvSpPr txBox="1"/>
          <p:nvPr/>
        </p:nvSpPr>
        <p:spPr>
          <a:xfrm>
            <a:off x="3616018" y="2364352"/>
            <a:ext cx="1024639" cy="400110"/>
          </a:xfrm>
          <a:prstGeom prst="rect">
            <a:avLst/>
          </a:prstGeom>
          <a:noFill/>
        </p:spPr>
        <p:txBody>
          <a:bodyPr wrap="none" rtlCol="0">
            <a:spAutoFit/>
          </a:bodyPr>
          <a:lstStyle/>
          <a:p>
            <a:r>
              <a:rPr lang="en-US" sz="1000" dirty="0">
                <a:solidFill>
                  <a:schemeClr val="accent6"/>
                </a:solidFill>
                <a:highlight>
                  <a:srgbClr val="FF9999"/>
                </a:highlight>
              </a:rPr>
              <a:t>BLOCKCHAIN</a:t>
            </a:r>
            <a:br>
              <a:rPr lang="en-US" sz="1000" dirty="0">
                <a:solidFill>
                  <a:schemeClr val="accent6"/>
                </a:solidFill>
                <a:highlight>
                  <a:srgbClr val="FF9999"/>
                </a:highlight>
              </a:rPr>
            </a:br>
            <a:r>
              <a:rPr lang="en-US" sz="1000" dirty="0">
                <a:solidFill>
                  <a:schemeClr val="accent6"/>
                </a:solidFill>
                <a:highlight>
                  <a:srgbClr val="FF9999"/>
                </a:highlight>
              </a:rPr>
              <a:t>PARSING Erlang</a:t>
            </a:r>
          </a:p>
        </p:txBody>
      </p:sp>
      <p:sp>
        <p:nvSpPr>
          <p:cNvPr id="23583" name="Text Box 944"/>
          <p:cNvSpPr txBox="1">
            <a:spLocks noChangeArrowheads="1"/>
          </p:cNvSpPr>
          <p:nvPr/>
        </p:nvSpPr>
        <p:spPr bwMode="auto">
          <a:xfrm>
            <a:off x="4426412" y="5630847"/>
            <a:ext cx="4685656" cy="1200329"/>
          </a:xfrm>
          <a:prstGeom prst="rect">
            <a:avLst/>
          </a:prstGeom>
          <a:solidFill>
            <a:srgbClr val="00FF00"/>
          </a:solidFill>
          <a:ln w="381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solidFill>
                  <a:schemeClr val="accent2"/>
                </a:solidFill>
                <a:latin typeface="Calibri" panose="020F0502020204030204" pitchFamily="34" charset="0"/>
              </a:rPr>
              <a:t>“Heartbeat Synchronization nodes in a distributed system generate periodic local heartbeat events approximately at the same time. It differs from classical clock sync in that nodes are not interested in counting cycles and agreeing on the ID of the current clock cycle. </a:t>
            </a:r>
          </a:p>
          <a:p>
            <a:pPr eaLnBrk="1" hangingPunct="1">
              <a:spcBef>
                <a:spcPct val="0"/>
              </a:spcBef>
              <a:buFontTx/>
              <a:buNone/>
            </a:pPr>
            <a:r>
              <a:rPr lang="en-US" altLang="en-US" sz="1200" dirty="0">
                <a:solidFill>
                  <a:schemeClr val="accent2"/>
                </a:solidFill>
                <a:latin typeface="Calibri" panose="020F0502020204030204" pitchFamily="34" charset="0"/>
              </a:rPr>
              <a:t>No rule governs the length of a cycle with respect to real time as </a:t>
            </a:r>
          </a:p>
          <a:p>
            <a:pPr eaLnBrk="1" hangingPunct="1">
              <a:spcBef>
                <a:spcPct val="0"/>
              </a:spcBef>
              <a:buFontTx/>
              <a:buNone/>
            </a:pPr>
            <a:r>
              <a:rPr lang="en-US" altLang="en-US" sz="1200" dirty="0">
                <a:solidFill>
                  <a:schemeClr val="accent2"/>
                </a:solidFill>
                <a:latin typeface="Calibri" panose="020F0502020204030204" pitchFamily="34" charset="0"/>
              </a:rPr>
              <a:t>long as the length is bounded &amp; all nodes agree on it eventually”</a:t>
            </a:r>
          </a:p>
        </p:txBody>
      </p:sp>
      <p:pic>
        <p:nvPicPr>
          <p:cNvPr id="166" name="Picture 4" descr="j0286851">
            <a:extLst>
              <a:ext uri="{FF2B5EF4-FFF2-40B4-BE49-F238E27FC236}">
                <a16:creationId xmlns:a16="http://schemas.microsoft.com/office/drawing/2014/main" id="{CE8A637D-3325-4752-ADC5-37B8115396A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10601" y="6396923"/>
            <a:ext cx="488754" cy="42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Picture 1956" descr="w_01zlzi[1]">
            <a:extLst>
              <a:ext uri="{FF2B5EF4-FFF2-40B4-BE49-F238E27FC236}">
                <a16:creationId xmlns:a16="http://schemas.microsoft.com/office/drawing/2014/main" id="{A7F9B8C9-4F5B-4A49-A638-1B67F0CEF6C8}"/>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677455" y="6042759"/>
            <a:ext cx="400081" cy="362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 name="Picture 1094" descr="MC900133529[1]">
            <a:extLst>
              <a:ext uri="{FF2B5EF4-FFF2-40B4-BE49-F238E27FC236}">
                <a16:creationId xmlns:a16="http://schemas.microsoft.com/office/drawing/2014/main" id="{B6981280-A46E-4F52-AE44-9A9DC2DB6D1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58784" y="5663680"/>
            <a:ext cx="337659" cy="229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 name="Picture 1094" descr="MC900133529[1]">
            <a:extLst>
              <a:ext uri="{FF2B5EF4-FFF2-40B4-BE49-F238E27FC236}">
                <a16:creationId xmlns:a16="http://schemas.microsoft.com/office/drawing/2014/main" id="{D558CD22-C7C7-4FC6-AF85-8BEC9E044B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71180" y="5855738"/>
            <a:ext cx="337659" cy="229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 name="Picture 210" descr="bitcoin-blockchain">
            <a:extLst>
              <a:ext uri="{FF2B5EF4-FFF2-40B4-BE49-F238E27FC236}">
                <a16:creationId xmlns:a16="http://schemas.microsoft.com/office/drawing/2014/main" id="{980FD931-E2CB-4008-AC1A-DD2487DD7F01}"/>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550388" y="4193492"/>
            <a:ext cx="2775787" cy="60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63">
            <a:extLst>
              <a:ext uri="{FF2B5EF4-FFF2-40B4-BE49-F238E27FC236}">
                <a16:creationId xmlns:a16="http://schemas.microsoft.com/office/drawing/2014/main" id="{CABD42DD-8665-427F-998F-42CDBAE1DC05}"/>
              </a:ext>
            </a:extLst>
          </p:cNvPr>
          <p:cNvPicPr preferRelativeResize="0">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970094" y="4032860"/>
            <a:ext cx="340876" cy="1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2" name="Picture 1023" descr="MC900133529[1]">
            <a:extLst>
              <a:ext uri="{FF2B5EF4-FFF2-40B4-BE49-F238E27FC236}">
                <a16:creationId xmlns:a16="http://schemas.microsoft.com/office/drawing/2014/main" id="{C195E341-6148-4959-8873-CDC664D22F3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017428">
            <a:off x="3823931" y="1294029"/>
            <a:ext cx="476635" cy="31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 name="Picture 421" descr="Current National Threat Level is elevated">
            <a:extLst>
              <a:ext uri="{FF2B5EF4-FFF2-40B4-BE49-F238E27FC236}">
                <a16:creationId xmlns:a16="http://schemas.microsoft.com/office/drawing/2014/main" id="{FFD975D1-A588-48BC-9149-3F4186901FA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r="-1613"/>
          <a:stretch>
            <a:fillRect/>
          </a:stretch>
        </p:blipFill>
        <p:spPr bwMode="auto">
          <a:xfrm rot="10800000">
            <a:off x="-143133" y="4016649"/>
            <a:ext cx="2368863" cy="260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A0194C0F-0BE1-4155-881E-9F4FA1A93DF2}"/>
              </a:ext>
            </a:extLst>
          </p:cNvPr>
          <p:cNvSpPr txBox="1"/>
          <p:nvPr/>
        </p:nvSpPr>
        <p:spPr>
          <a:xfrm>
            <a:off x="-57665" y="3686999"/>
            <a:ext cx="939681" cy="415498"/>
          </a:xfrm>
          <a:prstGeom prst="rect">
            <a:avLst/>
          </a:prstGeom>
          <a:noFill/>
        </p:spPr>
        <p:txBody>
          <a:bodyPr wrap="none" rtlCol="0">
            <a:spAutoFit/>
          </a:bodyPr>
          <a:lstStyle/>
          <a:p>
            <a:r>
              <a:rPr lang="en-US" sz="1050" dirty="0">
                <a:solidFill>
                  <a:srgbClr val="002060"/>
                </a:solidFill>
              </a:rPr>
              <a:t>PRECEDENCE </a:t>
            </a:r>
          </a:p>
          <a:p>
            <a:r>
              <a:rPr lang="en-US" sz="1050" dirty="0">
                <a:solidFill>
                  <a:srgbClr val="C00000"/>
                </a:solidFill>
              </a:rPr>
              <a:t>PROCESSING</a:t>
            </a:r>
          </a:p>
        </p:txBody>
      </p:sp>
      <p:sp>
        <p:nvSpPr>
          <p:cNvPr id="226" name="TextBox 225">
            <a:extLst>
              <a:ext uri="{FF2B5EF4-FFF2-40B4-BE49-F238E27FC236}">
                <a16:creationId xmlns:a16="http://schemas.microsoft.com/office/drawing/2014/main" id="{F0E043A1-15AE-4D98-B5E4-73041F6AD011}"/>
              </a:ext>
            </a:extLst>
          </p:cNvPr>
          <p:cNvSpPr txBox="1"/>
          <p:nvPr/>
        </p:nvSpPr>
        <p:spPr>
          <a:xfrm>
            <a:off x="1540104" y="3667403"/>
            <a:ext cx="642163" cy="461665"/>
          </a:xfrm>
          <a:prstGeom prst="rect">
            <a:avLst/>
          </a:prstGeom>
          <a:noFill/>
        </p:spPr>
        <p:txBody>
          <a:bodyPr wrap="none" rtlCol="0">
            <a:spAutoFit/>
          </a:bodyPr>
          <a:lstStyle/>
          <a:p>
            <a:pPr algn="ctr"/>
            <a:r>
              <a:rPr lang="en-US" dirty="0">
                <a:solidFill>
                  <a:srgbClr val="002060"/>
                </a:solidFill>
              </a:rPr>
              <a:t>SYNC</a:t>
            </a:r>
          </a:p>
          <a:p>
            <a:pPr algn="ctr"/>
            <a:r>
              <a:rPr lang="en-US" dirty="0">
                <a:solidFill>
                  <a:srgbClr val="002060"/>
                </a:solidFill>
              </a:rPr>
              <a:t>DELTAS</a:t>
            </a:r>
            <a:endParaRPr lang="en-US" dirty="0">
              <a:solidFill>
                <a:srgbClr val="C00000"/>
              </a:solidFill>
            </a:endParaRPr>
          </a:p>
        </p:txBody>
      </p:sp>
      <p:sp>
        <p:nvSpPr>
          <p:cNvPr id="13" name="TextBox 12">
            <a:extLst>
              <a:ext uri="{FF2B5EF4-FFF2-40B4-BE49-F238E27FC236}">
                <a16:creationId xmlns:a16="http://schemas.microsoft.com/office/drawing/2014/main" id="{7FCE133D-5F25-4D20-9A71-B1E1973847EE}"/>
              </a:ext>
            </a:extLst>
          </p:cNvPr>
          <p:cNvSpPr txBox="1"/>
          <p:nvPr/>
        </p:nvSpPr>
        <p:spPr>
          <a:xfrm>
            <a:off x="603297" y="5457661"/>
            <a:ext cx="557438" cy="276999"/>
          </a:xfrm>
          <a:prstGeom prst="rect">
            <a:avLst/>
          </a:prstGeom>
          <a:noFill/>
        </p:spPr>
        <p:txBody>
          <a:bodyPr wrap="square" rtlCol="0">
            <a:spAutoFit/>
          </a:bodyPr>
          <a:lstStyle/>
          <a:p>
            <a:r>
              <a:rPr lang="en-US" dirty="0">
                <a:solidFill>
                  <a:srgbClr val="66FF33"/>
                </a:solidFill>
                <a:highlight>
                  <a:srgbClr val="0000FF"/>
                </a:highlight>
              </a:rPr>
              <a:t>RFID</a:t>
            </a:r>
          </a:p>
        </p:txBody>
      </p:sp>
      <p:pic>
        <p:nvPicPr>
          <p:cNvPr id="230" name="Picture 4" descr="j0286851">
            <a:extLst>
              <a:ext uri="{FF2B5EF4-FFF2-40B4-BE49-F238E27FC236}">
                <a16:creationId xmlns:a16="http://schemas.microsoft.com/office/drawing/2014/main" id="{41A447AA-3396-43AF-A69A-91A2AE49FD4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36404" y="5235816"/>
            <a:ext cx="548478" cy="462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 name="Picture 40" descr="MC900133529[1]">
            <a:extLst>
              <a:ext uri="{FF2B5EF4-FFF2-40B4-BE49-F238E27FC236}">
                <a16:creationId xmlns:a16="http://schemas.microsoft.com/office/drawing/2014/main" id="{0076E460-7B3F-43F2-995C-BB38230A94A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484" y="4770632"/>
            <a:ext cx="420649" cy="239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 name="Picture 7" descr="rgfiahjg[1]">
            <a:extLst>
              <a:ext uri="{FF2B5EF4-FFF2-40B4-BE49-F238E27FC236}">
                <a16:creationId xmlns:a16="http://schemas.microsoft.com/office/drawing/2014/main" id="{9A16B4C0-7B5F-4965-B1C2-4DED72C1E91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70341" y="5012138"/>
            <a:ext cx="194454" cy="16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TextBox 238">
            <a:extLst>
              <a:ext uri="{FF2B5EF4-FFF2-40B4-BE49-F238E27FC236}">
                <a16:creationId xmlns:a16="http://schemas.microsoft.com/office/drawing/2014/main" id="{6CB1A134-C5CD-425A-B69B-76227BA0AA68}"/>
              </a:ext>
            </a:extLst>
          </p:cNvPr>
          <p:cNvSpPr txBox="1"/>
          <p:nvPr/>
        </p:nvSpPr>
        <p:spPr>
          <a:xfrm>
            <a:off x="429342" y="4739532"/>
            <a:ext cx="1628972" cy="230832"/>
          </a:xfrm>
          <a:prstGeom prst="rect">
            <a:avLst/>
          </a:prstGeom>
          <a:noFill/>
        </p:spPr>
        <p:txBody>
          <a:bodyPr wrap="none" rtlCol="0">
            <a:spAutoFit/>
          </a:bodyPr>
          <a:lstStyle/>
          <a:p>
            <a:pPr algn="ctr"/>
            <a:r>
              <a:rPr lang="en-US" sz="900" dirty="0">
                <a:solidFill>
                  <a:srgbClr val="FF0000"/>
                </a:solidFill>
                <a:highlight>
                  <a:srgbClr val="FFFF00"/>
                </a:highlight>
              </a:rPr>
              <a:t>SYNC TO CLOSEST HEARTBEAT</a:t>
            </a:r>
          </a:p>
        </p:txBody>
      </p:sp>
      <p:sp>
        <p:nvSpPr>
          <p:cNvPr id="250" name="TextBox 249">
            <a:extLst>
              <a:ext uri="{FF2B5EF4-FFF2-40B4-BE49-F238E27FC236}">
                <a16:creationId xmlns:a16="http://schemas.microsoft.com/office/drawing/2014/main" id="{22A1CBEA-E142-4489-8F55-B10AD384935A}"/>
              </a:ext>
            </a:extLst>
          </p:cNvPr>
          <p:cNvSpPr txBox="1"/>
          <p:nvPr/>
        </p:nvSpPr>
        <p:spPr>
          <a:xfrm>
            <a:off x="2684028" y="5140059"/>
            <a:ext cx="1448963" cy="830997"/>
          </a:xfrm>
          <a:prstGeom prst="rect">
            <a:avLst/>
          </a:prstGeom>
          <a:noFill/>
        </p:spPr>
        <p:txBody>
          <a:bodyPr wrap="square" rtlCol="0">
            <a:spAutoFit/>
          </a:bodyPr>
          <a:lstStyle/>
          <a:p>
            <a:pPr algn="r"/>
            <a:r>
              <a:rPr lang="en-US" dirty="0">
                <a:highlight>
                  <a:srgbClr val="00FF00"/>
                </a:highlight>
              </a:rPr>
              <a:t>Geo-spatial</a:t>
            </a:r>
          </a:p>
          <a:p>
            <a:pPr algn="r"/>
            <a:r>
              <a:rPr lang="en-US" dirty="0">
                <a:highlight>
                  <a:srgbClr val="00FF00"/>
                </a:highlight>
              </a:rPr>
              <a:t>Temporal</a:t>
            </a:r>
          </a:p>
          <a:p>
            <a:pPr algn="r"/>
            <a:r>
              <a:rPr lang="en-US" dirty="0">
                <a:highlight>
                  <a:srgbClr val="00FF00"/>
                </a:highlight>
              </a:rPr>
              <a:t>Syntax-Semantic</a:t>
            </a:r>
          </a:p>
          <a:p>
            <a:pPr algn="r"/>
            <a:r>
              <a:rPr lang="en-US" dirty="0">
                <a:highlight>
                  <a:srgbClr val="00FF00"/>
                </a:highlight>
              </a:rPr>
              <a:t>Sync &amp; Consensus</a:t>
            </a:r>
          </a:p>
        </p:txBody>
      </p:sp>
      <p:sp>
        <p:nvSpPr>
          <p:cNvPr id="251" name="TextBox 250">
            <a:extLst>
              <a:ext uri="{FF2B5EF4-FFF2-40B4-BE49-F238E27FC236}">
                <a16:creationId xmlns:a16="http://schemas.microsoft.com/office/drawing/2014/main" id="{AE2E32EA-66DB-4204-8A53-F895D74ED105}"/>
              </a:ext>
            </a:extLst>
          </p:cNvPr>
          <p:cNvSpPr txBox="1"/>
          <p:nvPr/>
        </p:nvSpPr>
        <p:spPr>
          <a:xfrm>
            <a:off x="2138756" y="4760674"/>
            <a:ext cx="2209189" cy="230832"/>
          </a:xfrm>
          <a:prstGeom prst="rect">
            <a:avLst/>
          </a:prstGeom>
          <a:noFill/>
        </p:spPr>
        <p:txBody>
          <a:bodyPr wrap="square" rtlCol="0">
            <a:spAutoFit/>
          </a:bodyPr>
          <a:lstStyle/>
          <a:p>
            <a:r>
              <a:rPr lang="en-US" sz="900" dirty="0">
                <a:solidFill>
                  <a:srgbClr val="FF0000"/>
                </a:solidFill>
                <a:highlight>
                  <a:srgbClr val="00FF00"/>
                </a:highlight>
              </a:rPr>
              <a:t>HEARTBEAT </a:t>
            </a:r>
            <a:r>
              <a:rPr lang="en-US" sz="900" dirty="0">
                <a:solidFill>
                  <a:srgbClr val="000066"/>
                </a:solidFill>
                <a:highlight>
                  <a:srgbClr val="00FF00"/>
                </a:highlight>
              </a:rPr>
              <a:t>EVENT </a:t>
            </a:r>
            <a:r>
              <a:rPr lang="en-US" sz="900" dirty="0">
                <a:solidFill>
                  <a:srgbClr val="FF0000"/>
                </a:solidFill>
                <a:highlight>
                  <a:srgbClr val="00FF00"/>
                </a:highlight>
              </a:rPr>
              <a:t>FLASH MESSAGE BUS</a:t>
            </a:r>
          </a:p>
        </p:txBody>
      </p:sp>
      <p:pic>
        <p:nvPicPr>
          <p:cNvPr id="159" name="Picture 61" descr="ANd9GcSvFw_tMrkk6m7ea9AXfz9T74cDFaG7dhZclhP3ULjqQOeSvpjr">
            <a:extLst>
              <a:ext uri="{FF2B5EF4-FFF2-40B4-BE49-F238E27FC236}">
                <a16:creationId xmlns:a16="http://schemas.microsoft.com/office/drawing/2014/main" id="{0ECB270A-1F2E-4DD8-85DD-F9AABEABF69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64514" y="23473"/>
            <a:ext cx="225729" cy="22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 name="Picture 63">
            <a:extLst>
              <a:ext uri="{FF2B5EF4-FFF2-40B4-BE49-F238E27FC236}">
                <a16:creationId xmlns:a16="http://schemas.microsoft.com/office/drawing/2014/main" id="{C1DE7F9A-813E-4295-B050-61E3ECC73DEF}"/>
              </a:ext>
            </a:extLst>
          </p:cNvPr>
          <p:cNvPicPr preferRelativeResize="0">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286048" y="6108040"/>
            <a:ext cx="304620" cy="177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5" name="Picture 61" descr="ANd9GcSvFw_tMrkk6m7ea9AXfz9T74cDFaG7dhZclhP3ULjqQOeSvpjr">
            <a:extLst>
              <a:ext uri="{FF2B5EF4-FFF2-40B4-BE49-F238E27FC236}">
                <a16:creationId xmlns:a16="http://schemas.microsoft.com/office/drawing/2014/main" id="{3408DD1F-A24E-4DC3-B10E-87F2E40C809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360163" y="3990250"/>
            <a:ext cx="207801" cy="20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7" descr="rgfiahjg[1]">
            <a:extLst>
              <a:ext uri="{FF2B5EF4-FFF2-40B4-BE49-F238E27FC236}">
                <a16:creationId xmlns:a16="http://schemas.microsoft.com/office/drawing/2014/main" id="{8AAAB530-0CB8-4CD0-A17B-C621D320B62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004015" y="4022041"/>
            <a:ext cx="194454" cy="16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7" descr="rgfiahjg[1]">
            <a:extLst>
              <a:ext uri="{FF2B5EF4-FFF2-40B4-BE49-F238E27FC236}">
                <a16:creationId xmlns:a16="http://schemas.microsoft.com/office/drawing/2014/main" id="{04643BE2-3838-4878-8E25-8729E5B9243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03194" y="4013835"/>
            <a:ext cx="194454" cy="16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 name="Picture 63">
            <a:extLst>
              <a:ext uri="{FF2B5EF4-FFF2-40B4-BE49-F238E27FC236}">
                <a16:creationId xmlns:a16="http://schemas.microsoft.com/office/drawing/2014/main" id="{CAD96451-03CA-486A-A15D-C47D7D01D09B}"/>
              </a:ext>
            </a:extLst>
          </p:cNvPr>
          <p:cNvPicPr preferRelativeResize="0">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958842" y="2253307"/>
            <a:ext cx="468207" cy="29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4" name="Picture 7" descr="rgfiahjg[1]">
            <a:extLst>
              <a:ext uri="{FF2B5EF4-FFF2-40B4-BE49-F238E27FC236}">
                <a16:creationId xmlns:a16="http://schemas.microsoft.com/office/drawing/2014/main" id="{5A5AA1B6-4637-45ED-A2E4-CDDC80FF863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746003" y="2067869"/>
            <a:ext cx="231376" cy="21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 name="Picture 1956" descr="w_01zlzi[1]">
            <a:extLst>
              <a:ext uri="{FF2B5EF4-FFF2-40B4-BE49-F238E27FC236}">
                <a16:creationId xmlns:a16="http://schemas.microsoft.com/office/drawing/2014/main" id="{CE8207A8-639C-4DD4-8DEE-4A060D3E6173}"/>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704939" y="4816211"/>
            <a:ext cx="507375" cy="42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 name="Picture 84" descr="globe">
            <a:extLst>
              <a:ext uri="{FF2B5EF4-FFF2-40B4-BE49-F238E27FC236}">
                <a16:creationId xmlns:a16="http://schemas.microsoft.com/office/drawing/2014/main" id="{5ECE8504-A74D-4BAF-96A2-1A7C745BB61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rot="5400000">
            <a:off x="3741900" y="2890804"/>
            <a:ext cx="365235" cy="1198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Picture 960" descr="MC900338732[1]"/>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646884" y="2704649"/>
            <a:ext cx="499603" cy="535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 name="Picture 303" descr="rgfiahjg[1]">
            <a:extLst>
              <a:ext uri="{FF2B5EF4-FFF2-40B4-BE49-F238E27FC236}">
                <a16:creationId xmlns:a16="http://schemas.microsoft.com/office/drawing/2014/main" id="{C2FDF630-1A72-467D-A9D1-FBC2BD5C971F}"/>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355707" y="3387517"/>
            <a:ext cx="236604" cy="23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Picture 7" descr="rgfiahjg[1]">
            <a:extLst>
              <a:ext uri="{FF2B5EF4-FFF2-40B4-BE49-F238E27FC236}">
                <a16:creationId xmlns:a16="http://schemas.microsoft.com/office/drawing/2014/main" id="{E34B7D51-F15F-4BEA-9623-0E4BEDBC838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372734" y="2370653"/>
            <a:ext cx="194454" cy="17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23993387-87AE-4BDC-BABC-3AAC00E9AFF3}"/>
              </a:ext>
            </a:extLst>
          </p:cNvPr>
          <p:cNvSpPr txBox="1"/>
          <p:nvPr/>
        </p:nvSpPr>
        <p:spPr>
          <a:xfrm>
            <a:off x="4837231" y="2492768"/>
            <a:ext cx="1182238" cy="400110"/>
          </a:xfrm>
          <a:prstGeom prst="rect">
            <a:avLst/>
          </a:prstGeom>
          <a:noFill/>
        </p:spPr>
        <p:txBody>
          <a:bodyPr wrap="square" rtlCol="0">
            <a:spAutoFit/>
          </a:bodyPr>
          <a:lstStyle/>
          <a:p>
            <a:r>
              <a:rPr lang="en-US" sz="1000" dirty="0">
                <a:highlight>
                  <a:srgbClr val="FFFF00"/>
                </a:highlight>
              </a:rPr>
              <a:t>COMMODITY</a:t>
            </a:r>
          </a:p>
          <a:p>
            <a:r>
              <a:rPr lang="en-US" sz="1000" dirty="0">
                <a:highlight>
                  <a:srgbClr val="FFFF00"/>
                </a:highlight>
              </a:rPr>
              <a:t>PRICE INDEX </a:t>
            </a:r>
          </a:p>
        </p:txBody>
      </p:sp>
      <p:pic>
        <p:nvPicPr>
          <p:cNvPr id="210" name="Picture 4" descr="https://tse1.mm.bing.net/th?&amp;id=JN.j%2bWxAeiH5dB5BLqv%2b6pacg&amp;w=300&amp;h=300&amp;c=0&amp;pid=1.9&amp;rs=0&amp;p=0">
            <a:extLst>
              <a:ext uri="{FF2B5EF4-FFF2-40B4-BE49-F238E27FC236}">
                <a16:creationId xmlns:a16="http://schemas.microsoft.com/office/drawing/2014/main" id="{F23ADB28-79E4-4E68-919A-864C6F3FDC28}"/>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l="29164" t="15339" r="28482" b="14073"/>
          <a:stretch/>
        </p:blipFill>
        <p:spPr bwMode="auto">
          <a:xfrm>
            <a:off x="668724" y="6167619"/>
            <a:ext cx="226401" cy="28814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1DF30CB0-BB6E-414F-B09C-D2F4854814D1}"/>
              </a:ext>
            </a:extLst>
          </p:cNvPr>
          <p:cNvPicPr>
            <a:picLocks noChangeAspect="1"/>
          </p:cNvPicPr>
          <p:nvPr/>
        </p:nvPicPr>
        <p:blipFill>
          <a:blip r:embed="rId33"/>
          <a:stretch>
            <a:fillRect/>
          </a:stretch>
        </p:blipFill>
        <p:spPr>
          <a:xfrm>
            <a:off x="5806460" y="4837093"/>
            <a:ext cx="829128" cy="390178"/>
          </a:xfrm>
          <a:prstGeom prst="rect">
            <a:avLst/>
          </a:prstGeom>
        </p:spPr>
      </p:pic>
      <p:sp>
        <p:nvSpPr>
          <p:cNvPr id="228" name="TextBox 227">
            <a:extLst>
              <a:ext uri="{FF2B5EF4-FFF2-40B4-BE49-F238E27FC236}">
                <a16:creationId xmlns:a16="http://schemas.microsoft.com/office/drawing/2014/main" id="{BCDFFBE2-5A4C-43D8-852F-5AAE883857E2}"/>
              </a:ext>
            </a:extLst>
          </p:cNvPr>
          <p:cNvSpPr txBox="1"/>
          <p:nvPr/>
        </p:nvSpPr>
        <p:spPr>
          <a:xfrm>
            <a:off x="7103773" y="4845494"/>
            <a:ext cx="828195" cy="369332"/>
          </a:xfrm>
          <a:prstGeom prst="rect">
            <a:avLst/>
          </a:prstGeom>
          <a:noFill/>
        </p:spPr>
        <p:txBody>
          <a:bodyPr wrap="square" rtlCol="0">
            <a:spAutoFit/>
          </a:bodyPr>
          <a:lstStyle/>
          <a:p>
            <a:pPr algn="ctr"/>
            <a:r>
              <a:rPr lang="en-US" sz="1000" dirty="0"/>
              <a:t>SYNTAX</a:t>
            </a:r>
          </a:p>
          <a:p>
            <a:pPr algn="ctr"/>
            <a:r>
              <a:rPr lang="en-US" sz="800" dirty="0"/>
              <a:t>NONCE HASH</a:t>
            </a:r>
          </a:p>
        </p:txBody>
      </p:sp>
      <p:sp>
        <p:nvSpPr>
          <p:cNvPr id="23" name="TextBox 22">
            <a:extLst>
              <a:ext uri="{FF2B5EF4-FFF2-40B4-BE49-F238E27FC236}">
                <a16:creationId xmlns:a16="http://schemas.microsoft.com/office/drawing/2014/main" id="{9EDF8DE7-C281-4500-973F-C932CDA8CB68}"/>
              </a:ext>
            </a:extLst>
          </p:cNvPr>
          <p:cNvSpPr txBox="1"/>
          <p:nvPr/>
        </p:nvSpPr>
        <p:spPr>
          <a:xfrm>
            <a:off x="548682" y="3676240"/>
            <a:ext cx="1157346" cy="430887"/>
          </a:xfrm>
          <a:prstGeom prst="rect">
            <a:avLst/>
          </a:prstGeom>
          <a:noFill/>
        </p:spPr>
        <p:txBody>
          <a:bodyPr wrap="square" rtlCol="0">
            <a:spAutoFit/>
          </a:bodyPr>
          <a:lstStyle/>
          <a:p>
            <a:pPr algn="ctr"/>
            <a:r>
              <a:rPr lang="en-US" sz="1100" dirty="0">
                <a:solidFill>
                  <a:srgbClr val="FF0000"/>
                </a:solidFill>
              </a:rPr>
              <a:t>UTZ SYNC</a:t>
            </a:r>
          </a:p>
          <a:p>
            <a:pPr algn="ctr"/>
            <a:r>
              <a:rPr lang="en-US" sz="1100" dirty="0">
                <a:solidFill>
                  <a:srgbClr val="FF0000"/>
                </a:solidFill>
              </a:rPr>
              <a:t>PULSE</a:t>
            </a:r>
          </a:p>
        </p:txBody>
      </p:sp>
      <p:sp>
        <p:nvSpPr>
          <p:cNvPr id="26" name="TextBox 25">
            <a:extLst>
              <a:ext uri="{FF2B5EF4-FFF2-40B4-BE49-F238E27FC236}">
                <a16:creationId xmlns:a16="http://schemas.microsoft.com/office/drawing/2014/main" id="{5869B24F-BC73-44D5-95A5-24E1461B59E8}"/>
              </a:ext>
            </a:extLst>
          </p:cNvPr>
          <p:cNvSpPr txBox="1"/>
          <p:nvPr/>
        </p:nvSpPr>
        <p:spPr>
          <a:xfrm>
            <a:off x="4470551" y="4589830"/>
            <a:ext cx="1295804" cy="276999"/>
          </a:xfrm>
          <a:prstGeom prst="rect">
            <a:avLst/>
          </a:prstGeom>
          <a:noFill/>
        </p:spPr>
        <p:txBody>
          <a:bodyPr wrap="none" rtlCol="0">
            <a:spAutoFit/>
          </a:bodyPr>
          <a:lstStyle/>
          <a:p>
            <a:r>
              <a:rPr lang="en-US" dirty="0"/>
              <a:t>{“DAO_ORG_ID”}</a:t>
            </a:r>
          </a:p>
        </p:txBody>
      </p:sp>
      <p:sp>
        <p:nvSpPr>
          <p:cNvPr id="167" name="TextBox 166">
            <a:extLst>
              <a:ext uri="{FF2B5EF4-FFF2-40B4-BE49-F238E27FC236}">
                <a16:creationId xmlns:a16="http://schemas.microsoft.com/office/drawing/2014/main" id="{8A21D20E-9125-44D5-AD2F-3EEA0925734F}"/>
              </a:ext>
            </a:extLst>
          </p:cNvPr>
          <p:cNvSpPr txBox="1"/>
          <p:nvPr/>
        </p:nvSpPr>
        <p:spPr>
          <a:xfrm>
            <a:off x="5401443" y="4193281"/>
            <a:ext cx="1127232" cy="246221"/>
          </a:xfrm>
          <a:prstGeom prst="rect">
            <a:avLst/>
          </a:prstGeom>
          <a:noFill/>
        </p:spPr>
        <p:txBody>
          <a:bodyPr wrap="none" rtlCol="0">
            <a:spAutoFit/>
          </a:bodyPr>
          <a:lstStyle/>
          <a:p>
            <a:r>
              <a:rPr lang="en-US" sz="1000" dirty="0"/>
              <a:t>{“URN”} {“URN”} </a:t>
            </a:r>
          </a:p>
        </p:txBody>
      </p:sp>
      <p:pic>
        <p:nvPicPr>
          <p:cNvPr id="200" name="Picture 77" descr="JKUTI1Ps_normal">
            <a:extLst>
              <a:ext uri="{FF2B5EF4-FFF2-40B4-BE49-F238E27FC236}">
                <a16:creationId xmlns:a16="http://schemas.microsoft.com/office/drawing/2014/main" id="{86D52002-6B37-41E2-9B9F-911197E20E1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545442" y="4863473"/>
            <a:ext cx="519449" cy="366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TextBox 212">
            <a:extLst>
              <a:ext uri="{FF2B5EF4-FFF2-40B4-BE49-F238E27FC236}">
                <a16:creationId xmlns:a16="http://schemas.microsoft.com/office/drawing/2014/main" id="{DE950CDD-4724-44AE-BD77-BB13447C85AF}"/>
              </a:ext>
            </a:extLst>
          </p:cNvPr>
          <p:cNvSpPr txBox="1"/>
          <p:nvPr/>
        </p:nvSpPr>
        <p:spPr>
          <a:xfrm>
            <a:off x="6393302" y="4841645"/>
            <a:ext cx="964118" cy="384721"/>
          </a:xfrm>
          <a:prstGeom prst="rect">
            <a:avLst/>
          </a:prstGeom>
          <a:noFill/>
        </p:spPr>
        <p:txBody>
          <a:bodyPr wrap="square" rtlCol="0">
            <a:spAutoFit/>
          </a:bodyPr>
          <a:lstStyle/>
          <a:p>
            <a:pPr algn="ctr"/>
            <a:r>
              <a:rPr lang="en-US" sz="1000" dirty="0">
                <a:solidFill>
                  <a:schemeClr val="accent2"/>
                </a:solidFill>
              </a:rPr>
              <a:t>EVENT</a:t>
            </a:r>
          </a:p>
          <a:p>
            <a:pPr algn="ctr"/>
            <a:r>
              <a:rPr lang="en-US" sz="900" dirty="0">
                <a:solidFill>
                  <a:schemeClr val="accent2"/>
                </a:solidFill>
              </a:rPr>
              <a:t>STATE SNAP</a:t>
            </a:r>
          </a:p>
        </p:txBody>
      </p:sp>
      <p:sp>
        <p:nvSpPr>
          <p:cNvPr id="217" name="TextBox 216">
            <a:extLst>
              <a:ext uri="{FF2B5EF4-FFF2-40B4-BE49-F238E27FC236}">
                <a16:creationId xmlns:a16="http://schemas.microsoft.com/office/drawing/2014/main" id="{957FDB42-B37D-4AC7-8B26-C1F2E36FACAB}"/>
              </a:ext>
            </a:extLst>
          </p:cNvPr>
          <p:cNvSpPr txBox="1"/>
          <p:nvPr/>
        </p:nvSpPr>
        <p:spPr>
          <a:xfrm>
            <a:off x="7657948" y="4830640"/>
            <a:ext cx="964118" cy="384721"/>
          </a:xfrm>
          <a:prstGeom prst="rect">
            <a:avLst/>
          </a:prstGeom>
          <a:noFill/>
        </p:spPr>
        <p:txBody>
          <a:bodyPr wrap="square" rtlCol="0">
            <a:spAutoFit/>
          </a:bodyPr>
          <a:lstStyle/>
          <a:p>
            <a:pPr algn="ctr"/>
            <a:r>
              <a:rPr lang="en-US" sz="1000" dirty="0">
                <a:solidFill>
                  <a:schemeClr val="accent2"/>
                </a:solidFill>
              </a:rPr>
              <a:t>EVENT</a:t>
            </a:r>
          </a:p>
          <a:p>
            <a:pPr algn="ctr"/>
            <a:r>
              <a:rPr lang="en-US" sz="900" dirty="0">
                <a:solidFill>
                  <a:schemeClr val="accent2"/>
                </a:solidFill>
              </a:rPr>
              <a:t>STATE SNAP</a:t>
            </a:r>
          </a:p>
        </p:txBody>
      </p:sp>
      <p:pic>
        <p:nvPicPr>
          <p:cNvPr id="155" name="Picture 1094" descr="MC900133529[1]">
            <a:extLst>
              <a:ext uri="{FF2B5EF4-FFF2-40B4-BE49-F238E27FC236}">
                <a16:creationId xmlns:a16="http://schemas.microsoft.com/office/drawing/2014/main" id="{55B30502-5230-4C16-A728-CC76186A766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62005" y="3410695"/>
            <a:ext cx="337659" cy="229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2AC2636F-1FD7-417A-8936-B18C824AB5A4}"/>
              </a:ext>
            </a:extLst>
          </p:cNvPr>
          <p:cNvSpPr txBox="1"/>
          <p:nvPr/>
        </p:nvSpPr>
        <p:spPr>
          <a:xfrm>
            <a:off x="7058864" y="4483029"/>
            <a:ext cx="857927" cy="400110"/>
          </a:xfrm>
          <a:prstGeom prst="rect">
            <a:avLst/>
          </a:prstGeom>
          <a:noFill/>
        </p:spPr>
        <p:txBody>
          <a:bodyPr wrap="none" rtlCol="0">
            <a:spAutoFit/>
          </a:bodyPr>
          <a:lstStyle/>
          <a:p>
            <a:pPr algn="ctr"/>
            <a:r>
              <a:rPr lang="en-US" sz="1000" dirty="0"/>
              <a:t>MICRO </a:t>
            </a:r>
          </a:p>
          <a:p>
            <a:pPr algn="ctr"/>
            <a:r>
              <a:rPr lang="en-US" sz="1000" dirty="0"/>
              <a:t>Transactions</a:t>
            </a:r>
          </a:p>
        </p:txBody>
      </p:sp>
      <p:sp>
        <p:nvSpPr>
          <p:cNvPr id="31" name="TextBox 30">
            <a:extLst>
              <a:ext uri="{FF2B5EF4-FFF2-40B4-BE49-F238E27FC236}">
                <a16:creationId xmlns:a16="http://schemas.microsoft.com/office/drawing/2014/main" id="{A7FD572E-074E-4DE1-AC48-45B80F47FDB5}"/>
              </a:ext>
            </a:extLst>
          </p:cNvPr>
          <p:cNvSpPr txBox="1"/>
          <p:nvPr/>
        </p:nvSpPr>
        <p:spPr>
          <a:xfrm>
            <a:off x="8334233" y="4151132"/>
            <a:ext cx="888385" cy="707886"/>
          </a:xfrm>
          <a:prstGeom prst="rect">
            <a:avLst/>
          </a:prstGeom>
          <a:noFill/>
        </p:spPr>
        <p:txBody>
          <a:bodyPr wrap="none" rtlCol="0">
            <a:spAutoFit/>
          </a:bodyPr>
          <a:lstStyle/>
          <a:p>
            <a:pPr algn="ctr"/>
            <a:r>
              <a:rPr lang="en-US" sz="1000" dirty="0"/>
              <a:t>DEMURRAGE</a:t>
            </a:r>
          </a:p>
          <a:p>
            <a:pPr algn="ctr"/>
            <a:r>
              <a:rPr lang="en-US" sz="1000" dirty="0"/>
              <a:t>PARKING</a:t>
            </a:r>
            <a:br>
              <a:rPr lang="en-US" sz="1000" dirty="0"/>
            </a:br>
            <a:r>
              <a:rPr lang="en-US" sz="1000" dirty="0"/>
              <a:t>Logistic Fee</a:t>
            </a:r>
          </a:p>
          <a:p>
            <a:pPr algn="ctr"/>
            <a:r>
              <a:rPr lang="en-US" sz="1000" dirty="0"/>
              <a:t>Incentives</a:t>
            </a:r>
          </a:p>
        </p:txBody>
      </p:sp>
      <p:pic>
        <p:nvPicPr>
          <p:cNvPr id="190" name="Picture 189">
            <a:extLst>
              <a:ext uri="{FF2B5EF4-FFF2-40B4-BE49-F238E27FC236}">
                <a16:creationId xmlns:a16="http://schemas.microsoft.com/office/drawing/2014/main" id="{5C15B3AB-D6C9-49FC-A363-B232FD2A2D2D}"/>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2345" y="6172598"/>
            <a:ext cx="347653" cy="317878"/>
          </a:xfrm>
          <a:prstGeom prst="rect">
            <a:avLst/>
          </a:prstGeom>
        </p:spPr>
      </p:pic>
      <p:sp>
        <p:nvSpPr>
          <p:cNvPr id="229" name="TextBox 228">
            <a:extLst>
              <a:ext uri="{FF2B5EF4-FFF2-40B4-BE49-F238E27FC236}">
                <a16:creationId xmlns:a16="http://schemas.microsoft.com/office/drawing/2014/main" id="{626B3741-0A4D-4AD9-9C84-BC39415F53B9}"/>
              </a:ext>
            </a:extLst>
          </p:cNvPr>
          <p:cNvSpPr txBox="1"/>
          <p:nvPr/>
        </p:nvSpPr>
        <p:spPr>
          <a:xfrm>
            <a:off x="6888084" y="4503460"/>
            <a:ext cx="420308" cy="276999"/>
          </a:xfrm>
          <a:prstGeom prst="rect">
            <a:avLst/>
          </a:prstGeom>
          <a:noFill/>
        </p:spPr>
        <p:txBody>
          <a:bodyPr wrap="none" rtlCol="0">
            <a:spAutoFit/>
          </a:bodyPr>
          <a:lstStyle/>
          <a:p>
            <a:r>
              <a:rPr lang="en-US" dirty="0">
                <a:solidFill>
                  <a:srgbClr val="FF0000"/>
                </a:solidFill>
              </a:rPr>
              <a:t>$$$</a:t>
            </a:r>
          </a:p>
        </p:txBody>
      </p:sp>
      <p:sp>
        <p:nvSpPr>
          <p:cNvPr id="15" name="TextBox 14"/>
          <p:cNvSpPr txBox="1"/>
          <p:nvPr/>
        </p:nvSpPr>
        <p:spPr>
          <a:xfrm>
            <a:off x="7218397" y="3130660"/>
            <a:ext cx="1967526" cy="276999"/>
          </a:xfrm>
          <a:prstGeom prst="rect">
            <a:avLst/>
          </a:prstGeom>
          <a:noFill/>
        </p:spPr>
        <p:txBody>
          <a:bodyPr wrap="none" rtlCol="0">
            <a:spAutoFit/>
          </a:bodyPr>
          <a:lstStyle/>
          <a:p>
            <a:r>
              <a:rPr lang="en-US" dirty="0">
                <a:highlight>
                  <a:srgbClr val="FFFF00"/>
                </a:highlight>
              </a:rPr>
              <a:t>ALGORITHMIC REGULATION</a:t>
            </a:r>
          </a:p>
        </p:txBody>
      </p:sp>
      <p:pic>
        <p:nvPicPr>
          <p:cNvPr id="238" name="Picture 7" descr="rgfiahjg[1]">
            <a:extLst>
              <a:ext uri="{FF2B5EF4-FFF2-40B4-BE49-F238E27FC236}">
                <a16:creationId xmlns:a16="http://schemas.microsoft.com/office/drawing/2014/main" id="{4500438F-EAEF-444F-A715-C077E36E0DF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78346" y="3472590"/>
            <a:ext cx="236495" cy="204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4" name="Picture 243">
            <a:extLst>
              <a:ext uri="{FF2B5EF4-FFF2-40B4-BE49-F238E27FC236}">
                <a16:creationId xmlns:a16="http://schemas.microsoft.com/office/drawing/2014/main" id="{2E30F0E0-8688-46F9-911B-4446894E2F1D}"/>
              </a:ext>
            </a:extLst>
          </p:cNvPr>
          <p:cNvPicPr>
            <a:picLocks noChangeAspect="1"/>
          </p:cNvPicPr>
          <p:nvPr/>
        </p:nvPicPr>
        <p:blipFill rotWithShape="1">
          <a:blip r:embed="rId36">
            <a:extLst>
              <a:ext uri="{28A0092B-C50C-407E-A947-70E740481C1C}">
                <a14:useLocalDpi xmlns:a14="http://schemas.microsoft.com/office/drawing/2010/main" val="0"/>
              </a:ext>
            </a:extLst>
          </a:blip>
          <a:srcRect b="54428"/>
          <a:stretch/>
        </p:blipFill>
        <p:spPr>
          <a:xfrm>
            <a:off x="2168912" y="3311550"/>
            <a:ext cx="1163096" cy="877226"/>
          </a:xfrm>
          <a:prstGeom prst="rect">
            <a:avLst/>
          </a:prstGeom>
        </p:spPr>
      </p:pic>
      <p:sp>
        <p:nvSpPr>
          <p:cNvPr id="245" name="TextBox 244">
            <a:extLst>
              <a:ext uri="{FF2B5EF4-FFF2-40B4-BE49-F238E27FC236}">
                <a16:creationId xmlns:a16="http://schemas.microsoft.com/office/drawing/2014/main" id="{9447F6CF-4904-42A4-8E89-6B1D1F2E578B}"/>
              </a:ext>
            </a:extLst>
          </p:cNvPr>
          <p:cNvSpPr txBox="1"/>
          <p:nvPr/>
        </p:nvSpPr>
        <p:spPr>
          <a:xfrm>
            <a:off x="2087313" y="3852755"/>
            <a:ext cx="931665" cy="400110"/>
          </a:xfrm>
          <a:prstGeom prst="rect">
            <a:avLst/>
          </a:prstGeom>
          <a:noFill/>
        </p:spPr>
        <p:txBody>
          <a:bodyPr wrap="none" rtlCol="0">
            <a:spAutoFit/>
          </a:bodyPr>
          <a:lstStyle/>
          <a:p>
            <a:r>
              <a:rPr lang="en-US" sz="1000" dirty="0">
                <a:solidFill>
                  <a:srgbClr val="FFFF00"/>
                </a:solidFill>
              </a:rPr>
              <a:t>NON</a:t>
            </a:r>
          </a:p>
          <a:p>
            <a:r>
              <a:rPr lang="en-US" sz="1000" dirty="0">
                <a:solidFill>
                  <a:srgbClr val="FFFF00"/>
                </a:solidFill>
              </a:rPr>
              <a:t>REPUDIATION</a:t>
            </a:r>
          </a:p>
        </p:txBody>
      </p:sp>
      <p:pic>
        <p:nvPicPr>
          <p:cNvPr id="174" name="Picture 2" descr="Sigma Symbol">
            <a:extLst>
              <a:ext uri="{FF2B5EF4-FFF2-40B4-BE49-F238E27FC236}">
                <a16:creationId xmlns:a16="http://schemas.microsoft.com/office/drawing/2014/main" id="{2E67A816-6E94-435D-BF20-3FDA7D451887}"/>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8239931" y="1936197"/>
            <a:ext cx="253921" cy="315877"/>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303" descr="rgfiahjg[1]">
            <a:extLst>
              <a:ext uri="{FF2B5EF4-FFF2-40B4-BE49-F238E27FC236}">
                <a16:creationId xmlns:a16="http://schemas.microsoft.com/office/drawing/2014/main" id="{F5E166C2-D5B3-4784-B013-9ECF18E69157}"/>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105770" y="1691557"/>
            <a:ext cx="236604" cy="23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 name="Picture 303" descr="rgfiahjg[1]">
            <a:extLst>
              <a:ext uri="{FF2B5EF4-FFF2-40B4-BE49-F238E27FC236}">
                <a16:creationId xmlns:a16="http://schemas.microsoft.com/office/drawing/2014/main" id="{BB0E397C-D155-47A8-96CD-CCAD4FA566DF}"/>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353548" y="3840059"/>
            <a:ext cx="149602" cy="150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8" name="Picture 303" descr="rgfiahjg[1]">
            <a:extLst>
              <a:ext uri="{FF2B5EF4-FFF2-40B4-BE49-F238E27FC236}">
                <a16:creationId xmlns:a16="http://schemas.microsoft.com/office/drawing/2014/main" id="{1FB28A22-7096-4941-A772-C867D26631F6}"/>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361755" y="3843896"/>
            <a:ext cx="149602" cy="150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 name="Picture 1956" descr="w_01zlzi[1]">
            <a:extLst>
              <a:ext uri="{FF2B5EF4-FFF2-40B4-BE49-F238E27FC236}">
                <a16:creationId xmlns:a16="http://schemas.microsoft.com/office/drawing/2014/main" id="{771DFF5B-DBA1-4F3B-90E7-2A7A8F0CB8D7}"/>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005867" y="2212563"/>
            <a:ext cx="698658" cy="63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 name="Picture 303" descr="rgfiahjg[1]">
            <a:extLst>
              <a:ext uri="{FF2B5EF4-FFF2-40B4-BE49-F238E27FC236}">
                <a16:creationId xmlns:a16="http://schemas.microsoft.com/office/drawing/2014/main" id="{A13B2FAE-2BC4-4C7B-8CB6-6F48D1438A01}"/>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253869" y="3363164"/>
            <a:ext cx="236604" cy="23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 name="Picture 303" descr="rgfiahjg[1]">
            <a:extLst>
              <a:ext uri="{FF2B5EF4-FFF2-40B4-BE49-F238E27FC236}">
                <a16:creationId xmlns:a16="http://schemas.microsoft.com/office/drawing/2014/main" id="{1F6FCCC7-67A7-499F-9BE4-929DBCF7D7F6}"/>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451578" y="944851"/>
            <a:ext cx="236604" cy="23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4596678F-270D-494F-9C7F-8ED8FB9CE5E2}"/>
              </a:ext>
            </a:extLst>
          </p:cNvPr>
          <p:cNvSpPr txBox="1"/>
          <p:nvPr/>
        </p:nvSpPr>
        <p:spPr>
          <a:xfrm>
            <a:off x="5706197" y="-67111"/>
            <a:ext cx="2569999" cy="338554"/>
          </a:xfrm>
          <a:prstGeom prst="rect">
            <a:avLst/>
          </a:prstGeom>
          <a:noFill/>
        </p:spPr>
        <p:txBody>
          <a:bodyPr wrap="none" rtlCol="0">
            <a:spAutoFit/>
          </a:bodyPr>
          <a:lstStyle/>
          <a:p>
            <a:r>
              <a:rPr lang="en-US" sz="1600" dirty="0">
                <a:solidFill>
                  <a:srgbClr val="66FF33"/>
                </a:solidFill>
              </a:rPr>
              <a:t>ECO ECONOMIC HEARTBEAT</a:t>
            </a:r>
            <a:endParaRPr lang="en-US" sz="1600" dirty="0">
              <a:solidFill>
                <a:srgbClr val="66FF33"/>
              </a:solidFill>
              <a:highlight>
                <a:srgbClr val="00FF00"/>
              </a:highlight>
            </a:endParaRPr>
          </a:p>
        </p:txBody>
      </p:sp>
      <p:pic>
        <p:nvPicPr>
          <p:cNvPr id="196" name="Picture 4" descr="j0286851">
            <a:extLst>
              <a:ext uri="{FF2B5EF4-FFF2-40B4-BE49-F238E27FC236}">
                <a16:creationId xmlns:a16="http://schemas.microsoft.com/office/drawing/2014/main" id="{DE30319D-F2FA-449A-999D-9716759E9E0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96186" y="420946"/>
            <a:ext cx="362526" cy="31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 name="Picture 7" descr="rgfiahjg[1]">
            <a:extLst>
              <a:ext uri="{FF2B5EF4-FFF2-40B4-BE49-F238E27FC236}">
                <a16:creationId xmlns:a16="http://schemas.microsoft.com/office/drawing/2014/main" id="{13497A8E-D859-4294-A03A-A15FF6692EB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842782" y="3391904"/>
            <a:ext cx="194454" cy="16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4" name="Picture 7" descr="rgfiahjg[1]">
            <a:extLst>
              <a:ext uri="{FF2B5EF4-FFF2-40B4-BE49-F238E27FC236}">
                <a16:creationId xmlns:a16="http://schemas.microsoft.com/office/drawing/2014/main" id="{56C2ABB8-502C-41BC-810B-B3CBCBD490B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489809" y="2060771"/>
            <a:ext cx="231376" cy="21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 name="Picture 7" descr="rgfiahjg[1]">
            <a:extLst>
              <a:ext uri="{FF2B5EF4-FFF2-40B4-BE49-F238E27FC236}">
                <a16:creationId xmlns:a16="http://schemas.microsoft.com/office/drawing/2014/main" id="{0FF22EFC-57A6-4A28-BA3F-5DD9C947986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295953" y="21737"/>
            <a:ext cx="231376" cy="21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2" descr="http://tse1.mm.bing.net/th?id=OIP.M7845bcbe5d205176ad9107b8b74de0abH0&amp;w=113&amp;h=106&amp;c=7&amp;rs=1&amp;qlt=90&amp;pid=3.1&amp;rm=2">
            <a:extLst>
              <a:ext uri="{FF2B5EF4-FFF2-40B4-BE49-F238E27FC236}">
                <a16:creationId xmlns:a16="http://schemas.microsoft.com/office/drawing/2014/main" id="{6D065270-46B7-4DCD-80FA-95CE54467016}"/>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800470" y="6146870"/>
            <a:ext cx="389901" cy="369335"/>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1956" descr="w_01zlzi[1]">
            <a:extLst>
              <a:ext uri="{FF2B5EF4-FFF2-40B4-BE49-F238E27FC236}">
                <a16:creationId xmlns:a16="http://schemas.microsoft.com/office/drawing/2014/main" id="{5151E609-84EB-44D5-A772-03F6CCF7FFED}"/>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7180" y="6553777"/>
            <a:ext cx="336389" cy="30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1956" descr="w_01zlzi[1]">
            <a:extLst>
              <a:ext uri="{FF2B5EF4-FFF2-40B4-BE49-F238E27FC236}">
                <a16:creationId xmlns:a16="http://schemas.microsoft.com/office/drawing/2014/main" id="{9A85E1F8-7ACF-4AB5-BAB6-8E8DA0187284}"/>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138185" y="6553777"/>
            <a:ext cx="336389" cy="30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 name="Picture 1073" descr="MC900133529[1]">
            <a:extLst>
              <a:ext uri="{FF2B5EF4-FFF2-40B4-BE49-F238E27FC236}">
                <a16:creationId xmlns:a16="http://schemas.microsoft.com/office/drawing/2014/main" id="{E02E02F2-0C0A-4693-9F3E-A694AD400F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199" y="4977192"/>
            <a:ext cx="341064" cy="245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 name="Picture 1073" descr="MC900133529[1]">
            <a:extLst>
              <a:ext uri="{FF2B5EF4-FFF2-40B4-BE49-F238E27FC236}">
                <a16:creationId xmlns:a16="http://schemas.microsoft.com/office/drawing/2014/main" id="{D45B4C73-5E44-4366-99B0-8A8AF396D0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62146" y="6091184"/>
            <a:ext cx="340061" cy="245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 name="Picture 303" descr="rgfiahjg[1]">
            <a:extLst>
              <a:ext uri="{FF2B5EF4-FFF2-40B4-BE49-F238E27FC236}">
                <a16:creationId xmlns:a16="http://schemas.microsoft.com/office/drawing/2014/main" id="{DA7E99A4-9D2F-4622-A2DE-F507E8AA9C1F}"/>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211321" y="6392658"/>
            <a:ext cx="172130" cy="17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 name="Picture 303" descr="rgfiahjg[1]">
            <a:extLst>
              <a:ext uri="{FF2B5EF4-FFF2-40B4-BE49-F238E27FC236}">
                <a16:creationId xmlns:a16="http://schemas.microsoft.com/office/drawing/2014/main" id="{4EBDDBDE-3D46-4A9D-89D5-6262BA9FD239}"/>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667659" y="6126607"/>
            <a:ext cx="172130" cy="17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1" name="Picture 20" descr="MC900441336[1]">
            <a:extLst>
              <a:ext uri="{FF2B5EF4-FFF2-40B4-BE49-F238E27FC236}">
                <a16:creationId xmlns:a16="http://schemas.microsoft.com/office/drawing/2014/main" id="{1BA86313-FDC8-4D87-8D42-F2653D1E6950}"/>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2706904" y="6059340"/>
            <a:ext cx="345759" cy="345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3" name="TextBox 262">
            <a:extLst>
              <a:ext uri="{FF2B5EF4-FFF2-40B4-BE49-F238E27FC236}">
                <a16:creationId xmlns:a16="http://schemas.microsoft.com/office/drawing/2014/main" id="{DA5D2D93-B29F-4A41-BE5E-06E04ABC43FF}"/>
              </a:ext>
            </a:extLst>
          </p:cNvPr>
          <p:cNvSpPr txBox="1"/>
          <p:nvPr/>
        </p:nvSpPr>
        <p:spPr>
          <a:xfrm>
            <a:off x="439596" y="5191135"/>
            <a:ext cx="913002" cy="246221"/>
          </a:xfrm>
          <a:prstGeom prst="rect">
            <a:avLst/>
          </a:prstGeom>
          <a:noFill/>
        </p:spPr>
        <p:txBody>
          <a:bodyPr wrap="square" rtlCol="0">
            <a:spAutoFit/>
          </a:bodyPr>
          <a:lstStyle/>
          <a:p>
            <a:r>
              <a:rPr lang="en-US" sz="1000" dirty="0">
                <a:solidFill>
                  <a:srgbClr val="FF0000"/>
                </a:solidFill>
              </a:rPr>
              <a:t>FIX (“108”}</a:t>
            </a:r>
          </a:p>
        </p:txBody>
      </p:sp>
      <p:sp>
        <p:nvSpPr>
          <p:cNvPr id="264" name="TextBox 263">
            <a:extLst>
              <a:ext uri="{FF2B5EF4-FFF2-40B4-BE49-F238E27FC236}">
                <a16:creationId xmlns:a16="http://schemas.microsoft.com/office/drawing/2014/main" id="{B265A74C-28D2-4C2D-B4BB-CDC70A4B75ED}"/>
              </a:ext>
            </a:extLst>
          </p:cNvPr>
          <p:cNvSpPr txBox="1"/>
          <p:nvPr/>
        </p:nvSpPr>
        <p:spPr>
          <a:xfrm>
            <a:off x="1722404" y="5713838"/>
            <a:ext cx="381836" cy="246221"/>
          </a:xfrm>
          <a:prstGeom prst="rect">
            <a:avLst/>
          </a:prstGeom>
          <a:noFill/>
        </p:spPr>
        <p:txBody>
          <a:bodyPr wrap="none" rtlCol="0">
            <a:spAutoFit/>
          </a:bodyPr>
          <a:lstStyle/>
          <a:p>
            <a:r>
              <a:rPr lang="en-US" sz="1000" dirty="0"/>
              <a:t>$$$</a:t>
            </a:r>
          </a:p>
        </p:txBody>
      </p:sp>
      <p:sp>
        <p:nvSpPr>
          <p:cNvPr id="205" name="TextBox 204"/>
          <p:cNvSpPr txBox="1"/>
          <p:nvPr/>
        </p:nvSpPr>
        <p:spPr>
          <a:xfrm>
            <a:off x="6265748" y="3379422"/>
            <a:ext cx="407484" cy="276999"/>
          </a:xfrm>
          <a:prstGeom prst="rect">
            <a:avLst/>
          </a:prstGeom>
          <a:noFill/>
        </p:spPr>
        <p:txBody>
          <a:bodyPr wrap="none" rtlCol="0">
            <a:spAutoFit/>
          </a:bodyPr>
          <a:lstStyle/>
          <a:p>
            <a:r>
              <a:rPr lang="en-US" dirty="0">
                <a:solidFill>
                  <a:srgbClr val="FF0000"/>
                </a:solidFill>
                <a:highlight>
                  <a:srgbClr val="FFFF00"/>
                </a:highlight>
              </a:rPr>
              <a:t>ETF</a:t>
            </a:r>
          </a:p>
        </p:txBody>
      </p:sp>
      <p:sp>
        <p:nvSpPr>
          <p:cNvPr id="20" name="Rectangle 19">
            <a:extLst>
              <a:ext uri="{FF2B5EF4-FFF2-40B4-BE49-F238E27FC236}">
                <a16:creationId xmlns:a16="http://schemas.microsoft.com/office/drawing/2014/main" id="{DE1EB733-6E5C-4F63-9607-C7F31C132AC5}"/>
              </a:ext>
            </a:extLst>
          </p:cNvPr>
          <p:cNvSpPr/>
          <p:nvPr/>
        </p:nvSpPr>
        <p:spPr>
          <a:xfrm>
            <a:off x="7291232" y="338434"/>
            <a:ext cx="445956" cy="338554"/>
          </a:xfrm>
          <a:prstGeom prst="rect">
            <a:avLst/>
          </a:prstGeom>
        </p:spPr>
        <p:txBody>
          <a:bodyPr wrap="none">
            <a:spAutoFit/>
          </a:bodyPr>
          <a:lstStyle/>
          <a:p>
            <a:r>
              <a:rPr lang="en-US" sz="1600" dirty="0">
                <a:solidFill>
                  <a:srgbClr val="C00000"/>
                </a:solidFill>
                <a:cs typeface="Calibri" panose="020F0502020204030204" pitchFamily="34" charset="0"/>
              </a:rPr>
              <a:t>K%</a:t>
            </a:r>
            <a:endParaRPr lang="en-US" sz="1600" dirty="0"/>
          </a:p>
        </p:txBody>
      </p:sp>
      <p:pic>
        <p:nvPicPr>
          <p:cNvPr id="180" name="Picture 7" descr="th?&amp;id=HN">
            <a:extLst>
              <a:ext uri="{FF2B5EF4-FFF2-40B4-BE49-F238E27FC236}">
                <a16:creationId xmlns:a16="http://schemas.microsoft.com/office/drawing/2014/main" id="{31525426-8599-4CCA-A2AC-B990359F188F}"/>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l="12500" r="12500"/>
          <a:stretch>
            <a:fillRect/>
          </a:stretch>
        </p:blipFill>
        <p:spPr bwMode="auto">
          <a:xfrm>
            <a:off x="8130" y="5249415"/>
            <a:ext cx="488515" cy="435490"/>
          </a:xfrm>
          <a:prstGeom prst="rect">
            <a:avLst/>
          </a:prstGeom>
          <a:solidFill>
            <a:schemeClr val="tx1"/>
          </a:solidFill>
          <a:ln w="12700">
            <a:solidFill>
              <a:schemeClr val="tx1"/>
            </a:solidFill>
          </a:ln>
        </p:spPr>
      </p:pic>
      <p:pic>
        <p:nvPicPr>
          <p:cNvPr id="236" name="Picture 63">
            <a:extLst>
              <a:ext uri="{FF2B5EF4-FFF2-40B4-BE49-F238E27FC236}">
                <a16:creationId xmlns:a16="http://schemas.microsoft.com/office/drawing/2014/main" id="{9731F35B-6502-4002-8EDB-107586089B32}"/>
              </a:ext>
            </a:extLst>
          </p:cNvPr>
          <p:cNvPicPr preferRelativeResize="0">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393296" y="5487495"/>
            <a:ext cx="339678" cy="197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0" name="Picture 61" descr="ANd9GcSvFw_tMrkk6m7ea9AXfz9T74cDFaG7dhZclhP3ULjqQOeSvpjr">
            <a:extLst>
              <a:ext uri="{FF2B5EF4-FFF2-40B4-BE49-F238E27FC236}">
                <a16:creationId xmlns:a16="http://schemas.microsoft.com/office/drawing/2014/main" id="{7399B411-9D72-4FFB-9D22-0345D53D1EB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536513" y="5252326"/>
            <a:ext cx="207801" cy="20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 name="Picture 2" descr="Sigma Symbol">
            <a:extLst>
              <a:ext uri="{FF2B5EF4-FFF2-40B4-BE49-F238E27FC236}">
                <a16:creationId xmlns:a16="http://schemas.microsoft.com/office/drawing/2014/main" id="{75EFA25F-F99F-4EF7-BBF1-F905F66F9CA8}"/>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2388179" y="5258663"/>
            <a:ext cx="162580" cy="202249"/>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77" descr="JKUTI1Ps_normal">
            <a:extLst>
              <a:ext uri="{FF2B5EF4-FFF2-40B4-BE49-F238E27FC236}">
                <a16:creationId xmlns:a16="http://schemas.microsoft.com/office/drawing/2014/main" id="{68A636AD-7C41-4DD3-8561-C4BAE8719EBD}"/>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464743" y="6264445"/>
            <a:ext cx="332495" cy="23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7" descr="rgfiahjg[1]">
            <a:extLst>
              <a:ext uri="{FF2B5EF4-FFF2-40B4-BE49-F238E27FC236}">
                <a16:creationId xmlns:a16="http://schemas.microsoft.com/office/drawing/2014/main" id="{F25853B3-CA2B-4B18-BD58-C8831A7ADE9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015844" y="5012138"/>
            <a:ext cx="194454" cy="17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3C6E785F-B4BC-414B-88D5-4B9AC488B9E2}"/>
              </a:ext>
            </a:extLst>
          </p:cNvPr>
          <p:cNvSpPr txBox="1"/>
          <p:nvPr/>
        </p:nvSpPr>
        <p:spPr>
          <a:xfrm>
            <a:off x="432864" y="5322734"/>
            <a:ext cx="756938" cy="246221"/>
          </a:xfrm>
          <a:prstGeom prst="rect">
            <a:avLst/>
          </a:prstGeom>
          <a:noFill/>
        </p:spPr>
        <p:txBody>
          <a:bodyPr wrap="none" rtlCol="0">
            <a:spAutoFit/>
          </a:bodyPr>
          <a:lstStyle/>
          <a:p>
            <a:r>
              <a:rPr lang="en-US" sz="1000" dirty="0"/>
              <a:t>{“Org_ID”}</a:t>
            </a:r>
          </a:p>
        </p:txBody>
      </p:sp>
      <p:sp>
        <p:nvSpPr>
          <p:cNvPr id="268" name="TextBox 267">
            <a:extLst>
              <a:ext uri="{FF2B5EF4-FFF2-40B4-BE49-F238E27FC236}">
                <a16:creationId xmlns:a16="http://schemas.microsoft.com/office/drawing/2014/main" id="{15D352F7-63CC-4190-9C97-2E00713D2451}"/>
              </a:ext>
            </a:extLst>
          </p:cNvPr>
          <p:cNvSpPr txBox="1"/>
          <p:nvPr/>
        </p:nvSpPr>
        <p:spPr>
          <a:xfrm>
            <a:off x="3750368" y="5877818"/>
            <a:ext cx="572593" cy="338554"/>
          </a:xfrm>
          <a:prstGeom prst="rect">
            <a:avLst/>
          </a:prstGeom>
          <a:noFill/>
        </p:spPr>
        <p:txBody>
          <a:bodyPr wrap="none" rtlCol="0">
            <a:spAutoFit/>
          </a:bodyPr>
          <a:lstStyle/>
          <a:p>
            <a:r>
              <a:rPr lang="en-US" sz="800" dirty="0"/>
              <a:t>ON / OFF</a:t>
            </a:r>
          </a:p>
          <a:p>
            <a:r>
              <a:rPr lang="en-US" sz="800" dirty="0"/>
              <a:t>SHORE</a:t>
            </a:r>
          </a:p>
        </p:txBody>
      </p:sp>
      <p:sp>
        <p:nvSpPr>
          <p:cNvPr id="270" name="TextBox 269">
            <a:extLst>
              <a:ext uri="{FF2B5EF4-FFF2-40B4-BE49-F238E27FC236}">
                <a16:creationId xmlns:a16="http://schemas.microsoft.com/office/drawing/2014/main" id="{ED064229-DCFD-4C5A-9473-CD84FF62DAE6}"/>
              </a:ext>
            </a:extLst>
          </p:cNvPr>
          <p:cNvSpPr txBox="1"/>
          <p:nvPr/>
        </p:nvSpPr>
        <p:spPr>
          <a:xfrm>
            <a:off x="420096" y="4871441"/>
            <a:ext cx="1569660" cy="246221"/>
          </a:xfrm>
          <a:prstGeom prst="rect">
            <a:avLst/>
          </a:prstGeom>
          <a:noFill/>
        </p:spPr>
        <p:txBody>
          <a:bodyPr wrap="none" rtlCol="0">
            <a:spAutoFit/>
          </a:bodyPr>
          <a:lstStyle/>
          <a:p>
            <a:r>
              <a:rPr lang="en-US" sz="1000" dirty="0"/>
              <a:t>{“URN”} {“URN”}{“URN”} </a:t>
            </a:r>
          </a:p>
        </p:txBody>
      </p:sp>
      <p:pic>
        <p:nvPicPr>
          <p:cNvPr id="271" name="Picture 303" descr="rgfiahjg[1]">
            <a:extLst>
              <a:ext uri="{FF2B5EF4-FFF2-40B4-BE49-F238E27FC236}">
                <a16:creationId xmlns:a16="http://schemas.microsoft.com/office/drawing/2014/main" id="{636BC412-D612-4850-9BC6-E060017006E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204926" y="4524354"/>
            <a:ext cx="172130" cy="17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23555">
            <a:extLst>
              <a:ext uri="{FF2B5EF4-FFF2-40B4-BE49-F238E27FC236}">
                <a16:creationId xmlns:a16="http://schemas.microsoft.com/office/drawing/2014/main" id="{0E75CA4C-E4CE-41B4-8549-922DA311B072}"/>
              </a:ext>
            </a:extLst>
          </p:cNvPr>
          <p:cNvSpPr txBox="1"/>
          <p:nvPr/>
        </p:nvSpPr>
        <p:spPr>
          <a:xfrm>
            <a:off x="1210952" y="5174999"/>
            <a:ext cx="713657" cy="553998"/>
          </a:xfrm>
          <a:prstGeom prst="rect">
            <a:avLst/>
          </a:prstGeom>
          <a:noFill/>
        </p:spPr>
        <p:txBody>
          <a:bodyPr wrap="none" rtlCol="0">
            <a:spAutoFit/>
          </a:bodyPr>
          <a:lstStyle/>
          <a:p>
            <a:pPr algn="r"/>
            <a:r>
              <a:rPr lang="en-US" sz="1000" dirty="0"/>
              <a:t>Universal </a:t>
            </a:r>
          </a:p>
          <a:p>
            <a:pPr algn="r"/>
            <a:r>
              <a:rPr lang="en-US" sz="1000" dirty="0"/>
              <a:t>Metrics </a:t>
            </a:r>
          </a:p>
          <a:p>
            <a:pPr algn="r"/>
            <a:r>
              <a:rPr lang="en-US" sz="1000" dirty="0"/>
              <a:t>/ Meters</a:t>
            </a:r>
          </a:p>
        </p:txBody>
      </p:sp>
      <p:pic>
        <p:nvPicPr>
          <p:cNvPr id="206" name="Picture 210" descr="bitcoin-blockchain">
            <a:extLst>
              <a:ext uri="{FF2B5EF4-FFF2-40B4-BE49-F238E27FC236}">
                <a16:creationId xmlns:a16="http://schemas.microsoft.com/office/drawing/2014/main" id="{D6A310EA-6C5E-4EAB-84F3-AED9C9B1D454}"/>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647173" y="2857861"/>
            <a:ext cx="858361" cy="44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 name="Picture 49" descr="bitcoin_heart">
            <a:extLst>
              <a:ext uri="{FF2B5EF4-FFF2-40B4-BE49-F238E27FC236}">
                <a16:creationId xmlns:a16="http://schemas.microsoft.com/office/drawing/2014/main" id="{082DAF86-3C35-48EF-B5B3-B0D2D5C68194}"/>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t="6723" b="5882"/>
          <a:stretch>
            <a:fillRect/>
          </a:stretch>
        </p:blipFill>
        <p:spPr bwMode="auto">
          <a:xfrm>
            <a:off x="3041632" y="6004559"/>
            <a:ext cx="328337" cy="31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Picture 1956" descr="w_01zlzi[1]">
            <a:extLst>
              <a:ext uri="{FF2B5EF4-FFF2-40B4-BE49-F238E27FC236}">
                <a16:creationId xmlns:a16="http://schemas.microsoft.com/office/drawing/2014/main" id="{3791D8DD-71D9-49D5-AD60-FBACA522C0DC}"/>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941115" y="5969916"/>
            <a:ext cx="400081" cy="362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 name="Picture 4" descr="j0286851">
            <a:extLst>
              <a:ext uri="{FF2B5EF4-FFF2-40B4-BE49-F238E27FC236}">
                <a16:creationId xmlns:a16="http://schemas.microsoft.com/office/drawing/2014/main" id="{037EA35E-EEDB-4366-BDE2-AFF40CADD30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61985" y="2516219"/>
            <a:ext cx="362526" cy="31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TextBox 241">
            <a:extLst>
              <a:ext uri="{FF2B5EF4-FFF2-40B4-BE49-F238E27FC236}">
                <a16:creationId xmlns:a16="http://schemas.microsoft.com/office/drawing/2014/main" id="{881ADC80-6B87-470D-8BE1-D624958D91B7}"/>
              </a:ext>
            </a:extLst>
          </p:cNvPr>
          <p:cNvSpPr txBox="1"/>
          <p:nvPr/>
        </p:nvSpPr>
        <p:spPr>
          <a:xfrm>
            <a:off x="3533434" y="3113822"/>
            <a:ext cx="631904" cy="230832"/>
          </a:xfrm>
          <a:prstGeom prst="rect">
            <a:avLst/>
          </a:prstGeom>
          <a:noFill/>
        </p:spPr>
        <p:txBody>
          <a:bodyPr wrap="none" rtlCol="0">
            <a:spAutoFit/>
          </a:bodyPr>
          <a:lstStyle/>
          <a:p>
            <a:r>
              <a:rPr lang="en-US" sz="900" dirty="0"/>
              <a:t>{“URN”}  </a:t>
            </a:r>
          </a:p>
        </p:txBody>
      </p:sp>
      <p:sp>
        <p:nvSpPr>
          <p:cNvPr id="247" name="TextBox 246">
            <a:extLst>
              <a:ext uri="{FF2B5EF4-FFF2-40B4-BE49-F238E27FC236}">
                <a16:creationId xmlns:a16="http://schemas.microsoft.com/office/drawing/2014/main" id="{3D6124EF-DC33-430A-8D7F-BBBCD6A6E055}"/>
              </a:ext>
            </a:extLst>
          </p:cNvPr>
          <p:cNvSpPr txBox="1"/>
          <p:nvPr/>
        </p:nvSpPr>
        <p:spPr>
          <a:xfrm>
            <a:off x="3836333" y="2795405"/>
            <a:ext cx="750526" cy="230832"/>
          </a:xfrm>
          <a:prstGeom prst="rect">
            <a:avLst/>
          </a:prstGeom>
          <a:noFill/>
        </p:spPr>
        <p:txBody>
          <a:bodyPr wrap="none" rtlCol="0">
            <a:spAutoFit/>
          </a:bodyPr>
          <a:lstStyle/>
          <a:p>
            <a:r>
              <a:rPr lang="en-US" sz="900" dirty="0"/>
              <a:t>{“Org_ID”}  </a:t>
            </a:r>
          </a:p>
        </p:txBody>
      </p:sp>
      <p:pic>
        <p:nvPicPr>
          <p:cNvPr id="170" name="Picture 2" descr="Sigma Symbol">
            <a:extLst>
              <a:ext uri="{FF2B5EF4-FFF2-40B4-BE49-F238E27FC236}">
                <a16:creationId xmlns:a16="http://schemas.microsoft.com/office/drawing/2014/main" id="{45AD18C4-7205-4B50-8A48-97DFBDF7F436}"/>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5673425" y="3984632"/>
            <a:ext cx="162580" cy="202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tse1.mm.bing.net/th?&amp;id=JN.FPkeCEraZrvjpUCdamq1zQ&amp;w=300&amp;h=300&amp;c=0&amp;pid=1.9&amp;rs=0&amp;p=0">
            <a:extLst>
              <a:ext uri="{FF2B5EF4-FFF2-40B4-BE49-F238E27FC236}">
                <a16:creationId xmlns:a16="http://schemas.microsoft.com/office/drawing/2014/main" id="{D051F0AB-7830-DAA8-0208-FA94A3D85B4C}"/>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587500" y="-979"/>
            <a:ext cx="1153242" cy="94503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2" descr="ANd9GcQTvaDnC5PecRtWptpQ4kNwHvylBZtQ5KFpN3z-X3J9K_Ek2rbU">
            <a:extLst>
              <a:ext uri="{FF2B5EF4-FFF2-40B4-BE49-F238E27FC236}">
                <a16:creationId xmlns:a16="http://schemas.microsoft.com/office/drawing/2014/main" id="{DC93BF52-BE83-269F-E558-623FB2CDCAA1}"/>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084360" y="2833384"/>
            <a:ext cx="535912" cy="47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3">
            <a:extLst>
              <a:ext uri="{FF2B5EF4-FFF2-40B4-BE49-F238E27FC236}">
                <a16:creationId xmlns:a16="http://schemas.microsoft.com/office/drawing/2014/main" id="{7D8B4B49-27C1-93E8-71ED-CB060179C76E}"/>
              </a:ext>
            </a:extLst>
          </p:cNvPr>
          <p:cNvPicPr preferRelativeResize="0">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37859" y="40026"/>
            <a:ext cx="320602" cy="1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960" descr="MC900338732[1]">
            <a:extLst>
              <a:ext uri="{FF2B5EF4-FFF2-40B4-BE49-F238E27FC236}">
                <a16:creationId xmlns:a16="http://schemas.microsoft.com/office/drawing/2014/main" id="{013EDA55-E3B3-108E-0217-0D870DE5E11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650869" y="243477"/>
            <a:ext cx="499603" cy="535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63">
            <a:extLst>
              <a:ext uri="{FF2B5EF4-FFF2-40B4-BE49-F238E27FC236}">
                <a16:creationId xmlns:a16="http://schemas.microsoft.com/office/drawing/2014/main" id="{9BAC80E3-1ABF-D293-9FD3-71D5E4639EE0}"/>
              </a:ext>
            </a:extLst>
          </p:cNvPr>
          <p:cNvPicPr preferRelativeResize="0">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610850" y="753406"/>
            <a:ext cx="320602" cy="1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61" descr="ANd9GcSvFw_tMrkk6m7ea9AXfz9T74cDFaG7dhZclhP3ULjqQOeSvpjr">
            <a:extLst>
              <a:ext uri="{FF2B5EF4-FFF2-40B4-BE49-F238E27FC236}">
                <a16:creationId xmlns:a16="http://schemas.microsoft.com/office/drawing/2014/main" id="{AFB3066E-1603-45B7-F949-4B037A04D50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61978" y="726048"/>
            <a:ext cx="225729" cy="22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48" descr="MC900133529[1]">
            <a:extLst>
              <a:ext uri="{FF2B5EF4-FFF2-40B4-BE49-F238E27FC236}">
                <a16:creationId xmlns:a16="http://schemas.microsoft.com/office/drawing/2014/main" id="{62BFC77C-D481-EB9F-0598-70E8E29425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10850" y="-388"/>
            <a:ext cx="391814" cy="28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48" descr="MC900133529[1]">
            <a:extLst>
              <a:ext uri="{FF2B5EF4-FFF2-40B4-BE49-F238E27FC236}">
                <a16:creationId xmlns:a16="http://schemas.microsoft.com/office/drawing/2014/main" id="{E82D0654-4DF8-0E3B-D46D-B8A59815C6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8807" y="3669"/>
            <a:ext cx="391814" cy="28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112" descr="MC900133529[1]">
            <a:extLst>
              <a:ext uri="{FF2B5EF4-FFF2-40B4-BE49-F238E27FC236}">
                <a16:creationId xmlns:a16="http://schemas.microsoft.com/office/drawing/2014/main" id="{0862BAE4-BCF4-C838-8C3F-FE4236253E9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998940">
            <a:off x="3966273" y="33373"/>
            <a:ext cx="533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960" descr="MC900338732[1]">
            <a:extLst>
              <a:ext uri="{FF2B5EF4-FFF2-40B4-BE49-F238E27FC236}">
                <a16:creationId xmlns:a16="http://schemas.microsoft.com/office/drawing/2014/main" id="{86B7F948-CA29-8A96-EBEA-AC35AEDA1CB7}"/>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158707" y="1294535"/>
            <a:ext cx="499603" cy="535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3DAB65BD-2A8C-53F3-6E91-D8D81630E671}"/>
              </a:ext>
            </a:extLst>
          </p:cNvPr>
          <p:cNvSpPr txBox="1"/>
          <p:nvPr/>
        </p:nvSpPr>
        <p:spPr>
          <a:xfrm>
            <a:off x="7592624" y="4221077"/>
            <a:ext cx="870751" cy="553998"/>
          </a:xfrm>
          <a:prstGeom prst="rect">
            <a:avLst/>
          </a:prstGeom>
          <a:noFill/>
          <a:ln>
            <a:noFill/>
          </a:ln>
        </p:spPr>
        <p:txBody>
          <a:bodyPr wrap="none" rtlCol="0">
            <a:spAutoFit/>
          </a:bodyPr>
          <a:lstStyle/>
          <a:p>
            <a:pPr algn="ctr"/>
            <a:r>
              <a:rPr lang="en-US" sz="1000" dirty="0">
                <a:highlight>
                  <a:srgbClr val="00FF00"/>
                </a:highlight>
              </a:rPr>
              <a:t>TARIFF TOOL</a:t>
            </a:r>
          </a:p>
          <a:p>
            <a:pPr algn="ctr"/>
            <a:r>
              <a:rPr lang="en-US" sz="1000" dirty="0">
                <a:highlight>
                  <a:srgbClr val="00FF00"/>
                </a:highlight>
              </a:rPr>
              <a:t>ZONE CALC</a:t>
            </a:r>
          </a:p>
          <a:p>
            <a:pPr algn="ctr"/>
            <a:r>
              <a:rPr lang="en-US" sz="1000" dirty="0">
                <a:highlight>
                  <a:srgbClr val="00FF00"/>
                </a:highlight>
              </a:rPr>
              <a:t>METRICS</a:t>
            </a:r>
          </a:p>
        </p:txBody>
      </p:sp>
      <p:sp>
        <p:nvSpPr>
          <p:cNvPr id="40" name="TextBox 39">
            <a:extLst>
              <a:ext uri="{FF2B5EF4-FFF2-40B4-BE49-F238E27FC236}">
                <a16:creationId xmlns:a16="http://schemas.microsoft.com/office/drawing/2014/main" id="{C2170064-22D8-3CFA-E9FA-B016FBE395C9}"/>
              </a:ext>
            </a:extLst>
          </p:cNvPr>
          <p:cNvSpPr txBox="1"/>
          <p:nvPr/>
        </p:nvSpPr>
        <p:spPr>
          <a:xfrm>
            <a:off x="2679892" y="1743433"/>
            <a:ext cx="1255473" cy="600164"/>
          </a:xfrm>
          <a:prstGeom prst="rect">
            <a:avLst/>
          </a:prstGeom>
          <a:noFill/>
          <a:ln>
            <a:noFill/>
          </a:ln>
        </p:spPr>
        <p:txBody>
          <a:bodyPr wrap="none" rtlCol="0">
            <a:spAutoFit/>
          </a:bodyPr>
          <a:lstStyle/>
          <a:p>
            <a:pPr algn="ctr"/>
            <a:r>
              <a:rPr lang="en-US" sz="1100" dirty="0">
                <a:highlight>
                  <a:srgbClr val="00FF00"/>
                </a:highlight>
              </a:rPr>
              <a:t>TARIFF TOOL</a:t>
            </a:r>
          </a:p>
          <a:p>
            <a:pPr algn="ctr"/>
            <a:r>
              <a:rPr lang="en-US" sz="1100" dirty="0">
                <a:highlight>
                  <a:srgbClr val="00FF00"/>
                </a:highlight>
              </a:rPr>
              <a:t>ZONE CALC</a:t>
            </a:r>
          </a:p>
          <a:p>
            <a:pPr algn="ctr"/>
            <a:r>
              <a:rPr lang="en-US" sz="1100" dirty="0">
                <a:highlight>
                  <a:srgbClr val="00FF00"/>
                </a:highlight>
              </a:rPr>
              <a:t>METRICS, METERS</a:t>
            </a:r>
          </a:p>
        </p:txBody>
      </p:sp>
      <p:pic>
        <p:nvPicPr>
          <p:cNvPr id="41" name="Picture 228" descr="85397-Royalty-Free-RF-Clipart-Illustration-Of-3d-Red-Blue-And-Green-Arrows-Forming-A-Dollar-Symbol">
            <a:extLst>
              <a:ext uri="{FF2B5EF4-FFF2-40B4-BE49-F238E27FC236}">
                <a16:creationId xmlns:a16="http://schemas.microsoft.com/office/drawing/2014/main" id="{6718C738-0CBD-5A1F-A2F0-5D1C550A18A6}"/>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5678767" y="2427100"/>
            <a:ext cx="277402" cy="42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7" descr="rgfiahjg[1]">
            <a:extLst>
              <a:ext uri="{FF2B5EF4-FFF2-40B4-BE49-F238E27FC236}">
                <a16:creationId xmlns:a16="http://schemas.microsoft.com/office/drawing/2014/main" id="{5F044228-6885-42B3-FBAF-5B4D6A30AE1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99366" y="2167268"/>
            <a:ext cx="231376" cy="21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228" descr="85397-Royalty-Free-RF-Clipart-Illustration-Of-3d-Red-Blue-And-Green-Arrows-Forming-A-Dollar-Symbol">
            <a:extLst>
              <a:ext uri="{FF2B5EF4-FFF2-40B4-BE49-F238E27FC236}">
                <a16:creationId xmlns:a16="http://schemas.microsoft.com/office/drawing/2014/main" id="{DA8354EB-8937-09FB-0B2C-122DA9607851}"/>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892424" y="2138991"/>
            <a:ext cx="277402" cy="42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7" descr="rgfiahjg[1]">
            <a:extLst>
              <a:ext uri="{FF2B5EF4-FFF2-40B4-BE49-F238E27FC236}">
                <a16:creationId xmlns:a16="http://schemas.microsoft.com/office/drawing/2014/main" id="{0FF7EFD5-AD50-1FF6-712B-A7BEB36C24A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119841" y="1873107"/>
            <a:ext cx="231376" cy="21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1200" b="1" i="0" u="none" strike="noStrike" cap="none" normalizeH="0" baseline="0" smtClean="0">
            <a:ln>
              <a:noFill/>
            </a:ln>
            <a:solidFill>
              <a:schemeClr val="tx1"/>
            </a:solidFill>
            <a:effectLst/>
            <a:latin typeface="Calibri" panose="020F050202020403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1200" b="1" i="0" u="none" strike="noStrike" cap="none" normalizeH="0" baseline="0" smtClean="0">
            <a:ln>
              <a:noFill/>
            </a:ln>
            <a:solidFill>
              <a:schemeClr val="tx1"/>
            </a:solidFill>
            <a:effectLst/>
            <a:latin typeface="Calibri" panose="020F0502020204030204" pitchFamily="34" charset="0"/>
            <a:cs typeface="Arial" panose="020B0604020202020204" pitchFamily="34" charset="0"/>
          </a:defRPr>
        </a:defPPr>
      </a:lstStyle>
    </a:lnDef>
    <a:txDef>
      <a:spPr>
        <a:noFill/>
      </a:spPr>
      <a:bodyPr wrap="none" rtlCol="0">
        <a:spAutoFit/>
      </a:bodyPr>
      <a:lstStyle>
        <a:defPPr>
          <a:defRPr sz="1000" dirty="0"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287192</TotalTime>
  <Words>6782</Words>
  <Application>Microsoft Office PowerPoint</Application>
  <PresentationFormat>On-screen Show (4:3)</PresentationFormat>
  <Paragraphs>929</Paragraphs>
  <Slides>28</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-apple-system</vt:lpstr>
      <vt:lpstr>Arial</vt:lpstr>
      <vt:lpstr>Arial Black</vt:lpstr>
      <vt:lpstr>Calibri</vt:lpstr>
      <vt:lpstr>Graphik Meetup</vt:lpstr>
      <vt:lpstr>Linux Libertine</vt:lpstr>
      <vt:lpstr>Segoe UI</vt:lpstr>
      <vt:lpstr>Times New Roman</vt:lpstr>
      <vt:lpstr>Verdana</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SAW CONCEPTS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mcgeesj</dc:creator>
  <cp:lastModifiedBy>Steven McGee</cp:lastModifiedBy>
  <cp:revision>15137</cp:revision>
  <cp:lastPrinted>2015-05-28T18:46:14Z</cp:lastPrinted>
  <dcterms:created xsi:type="dcterms:W3CDTF">2011-11-21T18:48:06Z</dcterms:created>
  <dcterms:modified xsi:type="dcterms:W3CDTF">2025-06-18T09:57:45Z</dcterms:modified>
</cp:coreProperties>
</file>